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  <p:sldMasterId id="2147483885" r:id="rId2"/>
  </p:sldMasterIdLst>
  <p:notesMasterIdLst>
    <p:notesMasterId r:id="rId9"/>
  </p:notesMasterIdLst>
  <p:sldIdLst>
    <p:sldId id="256" r:id="rId3"/>
    <p:sldId id="371" r:id="rId4"/>
    <p:sldId id="466" r:id="rId5"/>
    <p:sldId id="373" r:id="rId6"/>
    <p:sldId id="468" r:id="rId7"/>
    <p:sldId id="374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4" autoAdjust="0"/>
    <p:restoredTop sz="80365" autoAdjust="0"/>
  </p:normalViewPr>
  <p:slideViewPr>
    <p:cSldViewPr>
      <p:cViewPr varScale="1">
        <p:scale>
          <a:sx n="90" d="100"/>
          <a:sy n="90" d="100"/>
        </p:scale>
        <p:origin x="1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8C22933D-55D4-4810-A817-AC063E000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025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AB862A-2C21-4BB1-B656-B1498B2E918B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2087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这个</a:t>
            </a:r>
            <a:r>
              <a:rPr lang="en-US" altLang="zh-CN" dirty="0" err="1" smtClean="0">
                <a:latin typeface="Arial" panose="020B0604020202020204" pitchFamily="34" charset="0"/>
              </a:rPr>
              <a:t>wsdl</a:t>
            </a:r>
            <a:r>
              <a:rPr lang="zh-CN" altLang="en-US" dirty="0" smtClean="0">
                <a:latin typeface="Arial" panose="020B0604020202020204" pitchFamily="34" charset="0"/>
              </a:rPr>
              <a:t>将会被组装到其他</a:t>
            </a:r>
            <a:r>
              <a:rPr lang="en-US" altLang="zh-CN" dirty="0" err="1" smtClean="0">
                <a:latin typeface="Arial" panose="020B0604020202020204" pitchFamily="34" charset="0"/>
              </a:rPr>
              <a:t>wsdl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是一个合法的</a:t>
            </a:r>
            <a:r>
              <a:rPr lang="en-US" altLang="zh-CN" dirty="0" err="1" smtClean="0">
                <a:latin typeface="Arial" panose="020B0604020202020204" pitchFamily="34" charset="0"/>
              </a:rPr>
              <a:t>wsdl</a:t>
            </a:r>
            <a:r>
              <a:rPr lang="zh-CN" altLang="en-US" dirty="0" smtClean="0">
                <a:latin typeface="Arial" panose="020B0604020202020204" pitchFamily="34" charset="0"/>
              </a:rPr>
              <a:t>文档，</a:t>
            </a:r>
            <a:r>
              <a:rPr lang="en-US" altLang="zh-CN" dirty="0" smtClean="0">
                <a:latin typeface="Arial" panose="020B0604020202020204" pitchFamily="34" charset="0"/>
              </a:rPr>
              <a:t>documentation</a:t>
            </a:r>
            <a:r>
              <a:rPr lang="zh-CN" altLang="en-US" dirty="0" smtClean="0">
                <a:latin typeface="Arial" panose="020B0604020202020204" pitchFamily="34" charset="0"/>
              </a:rPr>
              <a:t>包含相应的注释，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type</a:t>
            </a:r>
            <a:r>
              <a:rPr lang="zh-CN" altLang="en-US" dirty="0" smtClean="0">
                <a:latin typeface="Arial" panose="020B0604020202020204" pitchFamily="34" charset="0"/>
              </a:rPr>
              <a:t>元素中的</a:t>
            </a:r>
            <a:r>
              <a:rPr lang="en-US" altLang="zh-CN" dirty="0" smtClean="0">
                <a:latin typeface="Arial" panose="020B0604020202020204" pitchFamily="34" charset="0"/>
              </a:rPr>
              <a:t>import</a:t>
            </a:r>
            <a:r>
              <a:rPr lang="zh-CN" altLang="en-US" dirty="0" smtClean="0">
                <a:latin typeface="Arial" panose="020B0604020202020204" pitchFamily="34" charset="0"/>
              </a:rPr>
              <a:t>，不是</a:t>
            </a:r>
            <a:r>
              <a:rPr lang="en-US" altLang="zh-CN" dirty="0" err="1" smtClean="0">
                <a:latin typeface="Arial" panose="020B0604020202020204" pitchFamily="34" charset="0"/>
              </a:rPr>
              <a:t>wsdl</a:t>
            </a:r>
            <a:r>
              <a:rPr lang="zh-CN" altLang="en-US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import</a:t>
            </a:r>
            <a:r>
              <a:rPr lang="zh-CN" altLang="en-US" dirty="0" smtClean="0">
                <a:latin typeface="Arial" panose="020B0604020202020204" pitchFamily="34" charset="0"/>
              </a:rPr>
              <a:t>，是数据类型的</a:t>
            </a:r>
            <a:r>
              <a:rPr lang="en-US" altLang="zh-CN" dirty="0" smtClean="0">
                <a:latin typeface="Arial" panose="020B0604020202020204" pitchFamily="34" charset="0"/>
              </a:rPr>
              <a:t>import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通过</a:t>
            </a:r>
            <a:r>
              <a:rPr lang="en-US" altLang="zh-CN" dirty="0" err="1" smtClean="0">
                <a:latin typeface="Arial" panose="020B0604020202020204" pitchFamily="34" charset="0"/>
              </a:rPr>
              <a:t>qname</a:t>
            </a:r>
            <a:r>
              <a:rPr lang="zh-CN" altLang="en-US" dirty="0" smtClean="0">
                <a:latin typeface="Arial" panose="020B0604020202020204" pitchFamily="34" charset="0"/>
              </a:rPr>
              <a:t>的前缀</a:t>
            </a:r>
            <a:r>
              <a:rPr lang="en-US" altLang="zh-CN" dirty="0" err="1" smtClean="0">
                <a:latin typeface="Arial" panose="020B0604020202020204" pitchFamily="34" charset="0"/>
              </a:rPr>
              <a:t>xs</a:t>
            </a:r>
            <a:r>
              <a:rPr lang="zh-CN" altLang="en-US" dirty="0" smtClean="0">
                <a:latin typeface="Arial" panose="020B0604020202020204" pitchFamily="34" charset="0"/>
              </a:rPr>
              <a:t>，知道是</a:t>
            </a:r>
            <a:r>
              <a:rPr lang="en-US" altLang="zh-CN" dirty="0" smtClean="0">
                <a:latin typeface="Arial" panose="020B0604020202020204" pitchFamily="34" charset="0"/>
              </a:rPr>
              <a:t>schema</a:t>
            </a:r>
            <a:r>
              <a:rPr lang="zh-CN" altLang="en-US" dirty="0" smtClean="0">
                <a:latin typeface="Arial" panose="020B0604020202020204" pitchFamily="34" charset="0"/>
              </a:rPr>
              <a:t>的定义，通过</a:t>
            </a:r>
            <a:r>
              <a:rPr lang="en-US" altLang="zh-CN" dirty="0" smtClean="0">
                <a:latin typeface="Arial" panose="020B0604020202020204" pitchFamily="34" charset="0"/>
              </a:rPr>
              <a:t>namespace</a:t>
            </a:r>
            <a:r>
              <a:rPr lang="zh-CN" altLang="en-US" dirty="0" smtClean="0">
                <a:latin typeface="Arial" panose="020B0604020202020204" pitchFamily="34" charset="0"/>
              </a:rPr>
              <a:t>属性，</a:t>
            </a:r>
            <a:r>
              <a:rPr lang="en-US" altLang="zh-CN" dirty="0" smtClean="0">
                <a:latin typeface="Arial" panose="020B0604020202020204" pitchFamily="34" charset="0"/>
              </a:rPr>
              <a:t>import</a:t>
            </a:r>
            <a:r>
              <a:rPr lang="zh-CN" altLang="en-US" dirty="0" smtClean="0">
                <a:latin typeface="Arial" panose="020B0604020202020204" pitchFamily="34" charset="0"/>
              </a:rPr>
              <a:t>到文档中。</a:t>
            </a:r>
            <a:r>
              <a:rPr lang="en-US" altLang="zh-CN" dirty="0" smtClean="0">
                <a:latin typeface="Arial" panose="020B0604020202020204" pitchFamily="34" charset="0"/>
              </a:rPr>
              <a:t>schema location</a:t>
            </a:r>
            <a:r>
              <a:rPr lang="zh-CN" altLang="en-US" dirty="0" smtClean="0">
                <a:latin typeface="Arial" panose="020B0604020202020204" pitchFamily="34" charset="0"/>
              </a:rPr>
              <a:t>来提供如何找到</a:t>
            </a:r>
            <a:r>
              <a:rPr lang="en-US" altLang="zh-CN" dirty="0" smtClean="0">
                <a:latin typeface="Arial" panose="020B0604020202020204" pitchFamily="34" charset="0"/>
              </a:rPr>
              <a:t>schema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1A5939-27E5-4830-AD9D-14F2F9FD4DC3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0030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nterface</a:t>
            </a:r>
            <a:r>
              <a:rPr lang="zh-CN" altLang="en-US" dirty="0" smtClean="0">
                <a:latin typeface="Arial" panose="020B0604020202020204" pitchFamily="34" charset="0"/>
              </a:rPr>
              <a:t>只有出错信息的库。被别的</a:t>
            </a:r>
            <a:r>
              <a:rPr lang="en-US" altLang="zh-CN" dirty="0" smtClean="0">
                <a:latin typeface="Arial" panose="020B0604020202020204" pitchFamily="34" charset="0"/>
              </a:rPr>
              <a:t>interface</a:t>
            </a:r>
            <a:r>
              <a:rPr lang="zh-CN" altLang="en-US" dirty="0" smtClean="0">
                <a:latin typeface="Arial" panose="020B0604020202020204" pitchFamily="34" charset="0"/>
              </a:rPr>
              <a:t>扩展。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可以抛出在这里定义的出错信息。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975EBD-A1E4-4F14-9A26-16D731580FA3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5820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说明关于</a:t>
            </a:r>
            <a:r>
              <a:rPr lang="en-US" altLang="zh-CN" dirty="0" err="1" smtClean="0">
                <a:latin typeface="Arial" panose="020B0604020202020204" pitchFamily="34" charset="0"/>
              </a:rPr>
              <a:t>wsdl</a:t>
            </a:r>
            <a:r>
              <a:rPr lang="zh-CN" altLang="en-US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import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latin typeface="Arial" panose="020B0604020202020204" pitchFamily="34" charset="0"/>
              </a:rPr>
              <a:t>把</a:t>
            </a:r>
            <a:r>
              <a:rPr lang="en-US" altLang="zh-CN" dirty="0" err="1" smtClean="0">
                <a:latin typeface="Arial" panose="020B0604020202020204" pitchFamily="34" charset="0"/>
              </a:rPr>
              <a:t>wsdl</a:t>
            </a:r>
            <a:r>
              <a:rPr lang="zh-CN" altLang="en-US" dirty="0" smtClean="0">
                <a:latin typeface="Arial" panose="020B0604020202020204" pitchFamily="34" charset="0"/>
              </a:rPr>
              <a:t>说明的出错信息，组装到其他的</a:t>
            </a:r>
            <a:r>
              <a:rPr lang="en-US" altLang="zh-CN" dirty="0" err="1" smtClean="0">
                <a:latin typeface="Arial" panose="020B0604020202020204" pitchFamily="34" charset="0"/>
              </a:rPr>
              <a:t>wsdl</a:t>
            </a:r>
            <a:r>
              <a:rPr lang="zh-CN" altLang="en-US" dirty="0" smtClean="0">
                <a:latin typeface="Arial" panose="020B0604020202020204" pitchFamily="34" charset="0"/>
              </a:rPr>
              <a:t>中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辅助</a:t>
            </a:r>
            <a:r>
              <a:rPr lang="zh-CN" altLang="en-US" dirty="0" smtClean="0">
                <a:latin typeface="Arial" panose="020B0604020202020204" pitchFamily="34" charset="0"/>
              </a:rPr>
              <a:t>的定位手段，</a:t>
            </a:r>
            <a:r>
              <a:rPr lang="en-US" altLang="zh-CN" dirty="0" err="1" smtClean="0">
                <a:latin typeface="Arial" panose="020B0604020202020204" pitchFamily="34" charset="0"/>
              </a:rPr>
              <a:t>wsdl</a:t>
            </a:r>
            <a:r>
              <a:rPr lang="zh-CN" altLang="en-US" dirty="0" smtClean="0">
                <a:latin typeface="Arial" panose="020B0604020202020204" pitchFamily="34" charset="0"/>
              </a:rPr>
              <a:t>文档的</a:t>
            </a:r>
            <a:r>
              <a:rPr lang="zh-CN" altLang="en-US" smtClean="0">
                <a:latin typeface="Arial" panose="020B0604020202020204" pitchFamily="34" charset="0"/>
              </a:rPr>
              <a:t>位置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namespace</a:t>
            </a:r>
            <a:r>
              <a:rPr lang="zh-CN" altLang="en-US" dirty="0" smtClean="0">
                <a:latin typeface="Arial" panose="020B0604020202020204" pitchFamily="34" charset="0"/>
              </a:rPr>
              <a:t>和上面的定义是一致的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14701F-A04C-4250-8F93-6F383AA68CA4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7950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extends</a:t>
            </a:r>
            <a:r>
              <a:rPr lang="zh-CN" altLang="en-US" dirty="0" smtClean="0">
                <a:latin typeface="Arial" panose="020B0604020202020204" pitchFamily="34" charset="0"/>
              </a:rPr>
              <a:t>和继承。但是面向对象，是以实现为目标，父类型的代码一定会被继承到子类型中，但是在</a:t>
            </a:r>
            <a:r>
              <a:rPr lang="en-US" altLang="zh-CN" dirty="0" smtClean="0">
                <a:latin typeface="Arial" panose="020B0604020202020204" pitchFamily="34" charset="0"/>
              </a:rPr>
              <a:t>extends</a:t>
            </a:r>
            <a:r>
              <a:rPr lang="zh-CN" altLang="en-US" dirty="0" smtClean="0">
                <a:latin typeface="Arial" panose="020B0604020202020204" pitchFamily="34" charset="0"/>
              </a:rPr>
              <a:t>中，这些</a:t>
            </a:r>
            <a:r>
              <a:rPr lang="en-US" altLang="zh-CN" dirty="0" smtClean="0">
                <a:latin typeface="Arial" panose="020B0604020202020204" pitchFamily="34" charset="0"/>
              </a:rPr>
              <a:t>interface</a:t>
            </a:r>
            <a:r>
              <a:rPr lang="zh-CN" altLang="en-US" dirty="0" smtClean="0">
                <a:latin typeface="Arial" panose="020B0604020202020204" pitchFamily="34" charset="0"/>
              </a:rPr>
              <a:t>，仅仅停留在接口和功能，内容上如何实现的，和编写文档的人无关。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扩展已有的</a:t>
            </a:r>
            <a:r>
              <a:rPr lang="en-US" altLang="zh-CN" dirty="0" smtClean="0">
                <a:latin typeface="Arial" panose="020B0604020202020204" pitchFamily="34" charset="0"/>
              </a:rPr>
              <a:t>interface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r>
              <a:rPr lang="en-US" altLang="zh-CN" dirty="0" smtClean="0">
                <a:latin typeface="Arial" panose="020B0604020202020204" pitchFamily="34" charset="0"/>
              </a:rPr>
              <a:t>cc</a:t>
            </a:r>
            <a:r>
              <a:rPr lang="zh-CN" altLang="en-US" dirty="0" smtClean="0">
                <a:latin typeface="Arial" panose="020B0604020202020204" pitchFamily="34" charset="0"/>
              </a:rPr>
              <a:t>：。。。引用到前面定义的</a:t>
            </a:r>
            <a:r>
              <a:rPr lang="en-US" altLang="zh-CN" dirty="0" smtClean="0">
                <a:latin typeface="Arial" panose="020B0604020202020204" pitchFamily="34" charset="0"/>
              </a:rPr>
              <a:t>fault component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35DB2E-BC13-4748-82F1-07DD8F1DA7E0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82707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通过</a:t>
            </a:r>
            <a:r>
              <a:rPr lang="en-US" altLang="zh-CN" dirty="0" smtClean="0">
                <a:latin typeface="Arial" panose="020B0604020202020204" pitchFamily="34" charset="0"/>
              </a:rPr>
              <a:t>component model</a:t>
            </a:r>
            <a:r>
              <a:rPr lang="zh-CN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</a:rPr>
              <a:t>import</a:t>
            </a:r>
            <a:r>
              <a:rPr lang="zh-CN" altLang="en-US" dirty="0" smtClean="0">
                <a:latin typeface="Arial" panose="020B0604020202020204" pitchFamily="34" charset="0"/>
              </a:rPr>
              <a:t>机制，可以在不同的</a:t>
            </a:r>
            <a:r>
              <a:rPr lang="en-US" altLang="zh-CN" dirty="0" smtClean="0">
                <a:latin typeface="Arial" panose="020B0604020202020204" pitchFamily="34" charset="0"/>
              </a:rPr>
              <a:t>namespace</a:t>
            </a:r>
            <a:r>
              <a:rPr lang="zh-CN" altLang="en-US" dirty="0" smtClean="0">
                <a:latin typeface="Arial" panose="020B0604020202020204" pitchFamily="34" charset="0"/>
              </a:rPr>
              <a:t>之下，完成</a:t>
            </a:r>
            <a:r>
              <a:rPr lang="en-US" altLang="zh-CN" dirty="0" err="1" smtClean="0">
                <a:latin typeface="Arial" panose="020B0604020202020204" pitchFamily="34" charset="0"/>
              </a:rPr>
              <a:t>wsdl</a:t>
            </a:r>
            <a:r>
              <a:rPr lang="zh-CN" altLang="en-US" dirty="0" smtClean="0">
                <a:latin typeface="Arial" panose="020B0604020202020204" pitchFamily="34" charset="0"/>
              </a:rPr>
              <a:t>的定义。持有不同的</a:t>
            </a:r>
            <a:r>
              <a:rPr lang="en-US" altLang="zh-CN" dirty="0" smtClean="0">
                <a:latin typeface="Arial" panose="020B0604020202020204" pitchFamily="34" charset="0"/>
              </a:rPr>
              <a:t>ns</a:t>
            </a:r>
            <a:r>
              <a:rPr lang="zh-CN" altLang="en-US" dirty="0" smtClean="0">
                <a:latin typeface="Arial" panose="020B0604020202020204" pitchFamily="34" charset="0"/>
              </a:rPr>
              <a:t>，权限和实体不同。交给不同的</a:t>
            </a:r>
            <a:r>
              <a:rPr lang="en-US" altLang="zh-CN" dirty="0" smtClean="0">
                <a:latin typeface="Arial" panose="020B0604020202020204" pitchFamily="34" charset="0"/>
              </a:rPr>
              <a:t>namespace</a:t>
            </a:r>
            <a:r>
              <a:rPr lang="zh-CN" altLang="en-US" dirty="0" smtClean="0">
                <a:latin typeface="Arial" panose="020B0604020202020204" pitchFamily="34" charset="0"/>
              </a:rPr>
              <a:t>持有者定义和开发。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把当前的文档拆分为不同的实现的文档。隶属于不同的文档之下，可以让当前的开发者离散化，各司其职。</a:t>
            </a: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509490-7F5D-4945-B6FB-468CC16AAA67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1125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95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7C8B3-30C8-4C44-910E-97FC337FD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8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4C45D-5C94-4B45-97C8-0D11F7A01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43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0500F-6F74-41CD-AFC8-6B21D99D8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94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95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E8FD0208-5B2B-43BC-9AF9-936CEC998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07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4156B9B4-3E6D-4000-9C7B-DF3EB0233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68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FC1F3360-6E80-4869-8401-8303E40D8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26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1EB78D75-E62F-4209-BAAE-F54F329053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68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6E8C239E-F4F7-4DEF-A598-7224965DA0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2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22D779C7-23CD-45DC-9474-F81D191E09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627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221888E0-37CB-45EA-A595-084EAADEE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308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1E451CA5-AFF6-4A7A-AB83-D8258B96A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67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EF51F-5039-4787-90C1-511AD9B4D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336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CD4C97C1-20E2-41B6-9133-1BD4C8C6CC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808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D6D453A4-B7BB-4436-B621-80E7A84F9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507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E97C1325-73AB-467C-B4D7-1AEB55B86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134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3B82778D-410B-4F1D-A8D9-CF11AD7BA2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324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194ADA83-B904-4FB3-BBF7-09AEF508E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084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</a:lstStyle>
          <a:p>
            <a:pPr>
              <a:defRPr/>
            </a:pPr>
            <a:fld id="{979D2D01-6D11-4FC3-B6A0-CC2179127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3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CA0B4-6DDE-4492-9E8A-02193C392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65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9E2A2-E28E-4722-857F-28335B153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68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3AD2-AE18-4A47-A184-CE199BBB2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3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D6601-7684-4AF0-8D77-878197D7C2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63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8084D-3A9D-485B-A238-AFF8535C5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65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FB60C-99D0-486A-98FA-7D43E80DE7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AEF6F-62E1-4957-9203-D3F1F73EE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6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5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pPr>
              <a:defRPr/>
            </a:pPr>
            <a:fld id="{7D263142-A5E8-4DEE-862D-975A081AC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6" r:id="rId1"/>
    <p:sldLayoutId id="2147485496" r:id="rId2"/>
    <p:sldLayoutId id="2147485497" r:id="rId3"/>
    <p:sldLayoutId id="2147485498" r:id="rId4"/>
    <p:sldLayoutId id="2147485499" r:id="rId5"/>
    <p:sldLayoutId id="2147485500" r:id="rId6"/>
    <p:sldLayoutId id="2147485501" r:id="rId7"/>
    <p:sldLayoutId id="2147485502" r:id="rId8"/>
    <p:sldLayoutId id="2147485503" r:id="rId9"/>
    <p:sldLayoutId id="2147485504" r:id="rId10"/>
    <p:sldLayoutId id="21474855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2056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7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8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9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0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5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EC49467-97BE-43BA-97BD-361E7F532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  <p:sldLayoutId id="2147485518" r:id="rId12"/>
    <p:sldLayoutId id="2147485519" r:id="rId13"/>
    <p:sldLayoutId id="214748552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Importing WSDL Example</a:t>
            </a:r>
            <a:br>
              <a:rPr lang="en-US" altLang="zh-CN" dirty="0" smtClean="0"/>
            </a:br>
            <a:r>
              <a:rPr lang="en-US" altLang="zh-CN" sz="4800" dirty="0" smtClean="0"/>
              <a:t> </a:t>
            </a:r>
            <a:r>
              <a:rPr lang="en-US" altLang="zh-CN" sz="2400" smtClean="0"/>
              <a:t>WSDL 2.0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000" dirty="0" smtClean="0"/>
              <a:t>Mainly based on </a:t>
            </a:r>
            <a:br>
              <a:rPr lang="en-US" altLang="zh-CN" sz="2000" dirty="0" smtClean="0"/>
            </a:br>
            <a:r>
              <a:rPr lang="en-US" altLang="zh-CN" sz="2000" dirty="0" smtClean="0"/>
              <a:t>W3C Recommendation Part 0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Software Institute, Nanjing University</a:t>
            </a:r>
          </a:p>
          <a:p>
            <a:pPr eaLnBrk="1" hangingPunct="1"/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组</a:t>
            </a:r>
          </a:p>
          <a:p>
            <a:pPr eaLnBrk="1" hangingPunct="1"/>
            <a:r>
              <a:rPr lang="zh-CN" altLang="en-US" sz="2800" dirty="0" smtClean="0"/>
              <a:t>周小帆</a:t>
            </a:r>
            <a:endParaRPr lang="en-US" altLang="zh-CN" sz="2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9"/>
    </mc:Choice>
    <mc:Fallback xmlns="">
      <p:transition spd="slow" advTm="120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WSDL that defines faults (1/2)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075"/>
          </a:xfrm>
        </p:spPr>
        <p:txBody>
          <a:bodyPr/>
          <a:lstStyle/>
          <a:p>
            <a:r>
              <a:rPr lang="zh-CN" altLang="en-US" sz="2000" dirty="0" smtClean="0"/>
              <a:t>信用卡验证服务，定义了错误验证消息</a:t>
            </a:r>
            <a:endParaRPr lang="en-US" altLang="zh-CN" sz="2000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4F5A0A58-4017-4FC8-AA26-37EE262C1EEA}" type="slidenum">
              <a:rPr lang="en-US" altLang="zh-CN" sz="1000" smtClean="0">
                <a:solidFill>
                  <a:srgbClr val="000000"/>
                </a:solidFill>
              </a:rPr>
              <a:pPr>
                <a:buFont typeface="Wingdings" panose="05000000000000000000" pitchFamily="2" charset="2"/>
                <a:buNone/>
              </a:pPr>
              <a:t>2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321171"/>
            <a:ext cx="8229600" cy="39272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 ?&gt;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description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http://www.w3.org/ns/wsdl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targetNamespace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http://finance.example.com/CreditCards/wsdl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xmlns:tns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http://finance.example.com/CreditCards/wsdl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xmlns:cc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http://finance.example.com/CreditCards/xsd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This document describes standard faults for use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by Web services that process credit cards.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types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xs:import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    namespace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http://finance.example.com/CreditCardFaults/xsd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schemaLocation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credit-card-faults.xsd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types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……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62"/>
    </mc:Choice>
    <mc:Fallback xmlns="">
      <p:transition spd="slow" advTm="856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WSDL that defines faults (2/2)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05955E02-D348-4C80-B4E2-F12214C1B92A}" type="slidenum">
              <a:rPr lang="en-US" altLang="zh-CN" sz="1000" smtClean="0">
                <a:solidFill>
                  <a:srgbClr val="000000"/>
                </a:solidFill>
              </a:rPr>
              <a:pPr>
                <a:buFont typeface="Wingdings" panose="05000000000000000000" pitchFamily="2" charset="2"/>
                <a:buNone/>
              </a:pPr>
              <a:t>3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28800"/>
            <a:ext cx="8229600" cy="470282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……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interface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creditCardFaults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fault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cancelledCreditCard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element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cc:CancelledCreditCard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Thrown when the credit card has been cancelled.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fault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fault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expiredCreditCard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element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cc:ExpiredCreditCard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Thrown when the credit card has expired.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fault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fault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invalidCreditCardNumber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element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cc:InvalidCreditCardNumber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Thrown when the credit card number is invalid.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This fault will occur if the wrong credit card type is specified.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fault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fault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invalidExpirationDate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element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cc:InvalidExpirationDate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Thrown when the expiration date is invalid.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fault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interface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description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 flipH="1">
            <a:off x="3563938" y="1895475"/>
            <a:ext cx="1211262" cy="165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751388" y="1484784"/>
            <a:ext cx="4392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A fault </a:t>
            </a:r>
            <a:r>
              <a:rPr lang="en-US" altLang="zh-CN" sz="2000" dirty="0" smtClean="0">
                <a:solidFill>
                  <a:srgbClr val="000000"/>
                </a:solidFill>
              </a:rPr>
              <a:t>lib.</a:t>
            </a:r>
            <a:r>
              <a:rPr lang="zh-CN" altLang="en-US" sz="2000" dirty="0" smtClean="0">
                <a:solidFill>
                  <a:srgbClr val="000000"/>
                </a:solidFill>
              </a:rPr>
              <a:t>没有</a:t>
            </a:r>
            <a:r>
              <a:rPr lang="en-US" altLang="zh-CN" sz="2000" dirty="0" smtClean="0">
                <a:solidFill>
                  <a:srgbClr val="000000"/>
                </a:solidFill>
              </a:rPr>
              <a:t>operation</a:t>
            </a:r>
            <a:r>
              <a:rPr lang="zh-CN" altLang="en-US" sz="2000" dirty="0" smtClean="0">
                <a:solidFill>
                  <a:srgbClr val="000000"/>
                </a:solidFill>
              </a:rPr>
              <a:t>，将会在其它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wsdl</a:t>
            </a:r>
            <a:r>
              <a:rPr lang="zh-CN" altLang="en-US" sz="2000" dirty="0" smtClean="0">
                <a:solidFill>
                  <a:srgbClr val="000000"/>
                </a:solidFill>
              </a:rPr>
              <a:t>中被引入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6169025" y="2997200"/>
            <a:ext cx="1350963" cy="165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7413625" y="2643188"/>
            <a:ext cx="173037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Four kinds of fault belongs to one namespace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6278563" y="2997200"/>
            <a:ext cx="1228725" cy="777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6384925" y="2997200"/>
            <a:ext cx="1109663" cy="21447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 flipV="1">
            <a:off x="6135688" y="2638425"/>
            <a:ext cx="1387475" cy="3587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148"/>
    </mc:Choice>
    <mc:Fallback xmlns="">
      <p:transition spd="slow" advTm="237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Importing WSDL Sample (1/3)</a:t>
            </a: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7F6AE29B-0C1B-41F7-9519-5BA1B1DA2832}" type="slidenum">
              <a:rPr lang="en-US" altLang="zh-CN" sz="1000" smtClean="0">
                <a:solidFill>
                  <a:srgbClr val="000000"/>
                </a:solidFill>
              </a:rPr>
              <a:pPr>
                <a:buFont typeface="Wingdings" panose="05000000000000000000" pitchFamily="2" charset="2"/>
                <a:buNone/>
              </a:pPr>
              <a:t>4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28800"/>
            <a:ext cx="8229600" cy="39272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version="1.0"?&gt;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description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targetNamespace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http://greath.example.com/2004/wsdl/resSvc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xmlns:ghns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http://greath.example.com/2004/schemas/resSvc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xmlns:cc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http://finance.example.com/CreditCards/wsdl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http://www.w3.org/ns/wsdl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Description: The definition of the reservation Web service of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GreatH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hotel. Author: Joe Somebody Date: 05/17/2004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documentation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import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namespace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http://finance.example.com/CreditCards/wsdl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      location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credit-card-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faults.wsdl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. . 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 flipH="1">
            <a:off x="5148263" y="4081463"/>
            <a:ext cx="1244600" cy="377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376988" y="3789363"/>
            <a:ext cx="2571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Import WSDL from this </a:t>
            </a:r>
            <a:r>
              <a:rPr lang="en-US" altLang="zh-CN" sz="2000" dirty="0" smtClean="0">
                <a:solidFill>
                  <a:srgbClr val="000000"/>
                </a:solidFill>
              </a:rPr>
              <a:t>namespace</a:t>
            </a:r>
            <a:r>
              <a:rPr lang="zh-CN" altLang="en-US" sz="2000" smtClean="0">
                <a:solidFill>
                  <a:srgbClr val="000000"/>
                </a:solidFill>
              </a:rPr>
              <a:t>，</a:t>
            </a:r>
            <a:r>
              <a:rPr lang="zh-CN" altLang="en-US" sz="2000" smtClean="0">
                <a:solidFill>
                  <a:srgbClr val="000000"/>
                </a:solidFill>
              </a:rPr>
              <a:t>一致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 flipV="1">
            <a:off x="3924300" y="4868863"/>
            <a:ext cx="946150" cy="10080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870450" y="5573713"/>
            <a:ext cx="365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Optional location hint for WSDL script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 flipV="1">
            <a:off x="5435600" y="2841625"/>
            <a:ext cx="957263" cy="12398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428"/>
    </mc:Choice>
    <mc:Fallback xmlns="">
      <p:transition spd="slow" advTm="1234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Importing WSDL Sample (2/3)</a:t>
            </a: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F380CB1C-3B66-40BA-8939-9710012F3F27}" type="slidenum">
              <a:rPr lang="en-US" altLang="zh-CN" sz="1000" smtClean="0">
                <a:solidFill>
                  <a:srgbClr val="000000"/>
                </a:solidFill>
              </a:rPr>
              <a:pPr>
                <a:buFont typeface="Wingdings" panose="05000000000000000000" pitchFamily="2" charset="2"/>
                <a:buNone/>
              </a:pPr>
              <a:t>5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28800"/>
            <a:ext cx="8229600" cy="418576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. . 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interface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reservation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extends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cc:creditCardFaults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. . .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operation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makeReservation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                pattern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http://www.w3.org/ns/wsdl/in-out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input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messageLabel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element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ghns:makeReservation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/&gt;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output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messageLabel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Out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                             element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ghns:makeReservationResponse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/&gt;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outfault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ref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invalidDataFault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messageLabel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Out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/&gt;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outfault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ref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cc:cancelledCreditCard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messageLabel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Out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outfault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ref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cc:expiredCreditCard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messageLabel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Out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outfault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ref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cc:invalidCreditCardNumber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messageLabel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Out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outfault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ref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cc:invalidExpirationDate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messageLabel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Out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operation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interface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description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 flipH="1" flipV="1">
            <a:off x="5940425" y="2060575"/>
            <a:ext cx="714375" cy="2159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675438" y="1922463"/>
            <a:ext cx="203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Now we can use these faults by inheritance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6553200" y="4154488"/>
            <a:ext cx="755650" cy="2111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7343775" y="3703638"/>
            <a:ext cx="1630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Four kinds of additional faults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7019925" y="4154488"/>
            <a:ext cx="288925" cy="427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6553200" y="4154488"/>
            <a:ext cx="755650" cy="638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 flipV="1">
            <a:off x="6732588" y="4076700"/>
            <a:ext cx="576262" cy="777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404"/>
    </mc:Choice>
    <mc:Fallback xmlns="">
      <p:transition spd="slow" advTm="149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Importing WSDL Sample (3/3)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800" dirty="0" smtClean="0"/>
              <a:t>使用</a:t>
            </a:r>
            <a:r>
              <a:rPr lang="en-US" altLang="zh-CN" sz="2800" dirty="0" smtClean="0"/>
              <a:t>imports</a:t>
            </a:r>
            <a:r>
              <a:rPr lang="zh-CN" altLang="en-US" sz="2800" dirty="0" smtClean="0"/>
              <a:t>的典型场景：定义标准接口，由很多服务来实现。</a:t>
            </a:r>
          </a:p>
          <a:p>
            <a:pPr>
              <a:defRPr/>
            </a:pPr>
            <a:r>
              <a:rPr lang="zh-CN" altLang="en-US" sz="2800" dirty="0" smtClean="0"/>
              <a:t>好处：将</a:t>
            </a:r>
            <a:r>
              <a:rPr lang="en-US" altLang="zh-CN" sz="2800" dirty="0" err="1" smtClean="0"/>
              <a:t>wsdl</a:t>
            </a:r>
            <a:r>
              <a:rPr lang="zh-CN" altLang="en-US" sz="2800" dirty="0" smtClean="0"/>
              <a:t>交给不同的</a:t>
            </a:r>
            <a:r>
              <a:rPr lang="en-US" altLang="zh-CN" sz="2800" dirty="0" smtClean="0"/>
              <a:t>namespace</a:t>
            </a:r>
            <a:r>
              <a:rPr lang="zh-CN" altLang="en-US" sz="2800" dirty="0" smtClean="0"/>
              <a:t>的持有者开发自己的部分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900" dirty="0" smtClean="0"/>
              <a:t>例子：</a:t>
            </a:r>
            <a:endParaRPr lang="en-US" altLang="zh-CN" sz="2900" dirty="0" smtClean="0"/>
          </a:p>
          <a:p>
            <a:pPr lvl="1">
              <a:defRPr/>
            </a:pPr>
            <a:r>
              <a:rPr lang="zh-CN" altLang="en-US" sz="2400" dirty="0" smtClean="0"/>
              <a:t>酒店行业定义了预订的标准接口，属于整个行业的，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. </a:t>
            </a:r>
            <a:r>
              <a:rPr lang="en-US" altLang="zh-CN" sz="2400" dirty="0" smtClean="0">
                <a:solidFill>
                  <a:srgbClr val="FF0000"/>
                </a:solidFill>
              </a:rPr>
              <a:t>http://hotels.example.com/reservations/wsdl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实现了标准预订服务的各个酒店定义自己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下的服务</a:t>
            </a:r>
            <a:r>
              <a:rPr lang="en-US" altLang="zh-CN" sz="2400" dirty="0" smtClean="0"/>
              <a:t>, e.g. </a:t>
            </a:r>
            <a:r>
              <a:rPr lang="en-US" altLang="zh-CN" sz="2400" dirty="0" smtClean="0">
                <a:solidFill>
                  <a:srgbClr val="FF0000"/>
                </a:solidFill>
              </a:rPr>
              <a:t>http://greath.example.com/2004/wsdl/resSvc</a:t>
            </a:r>
            <a:r>
              <a:rPr lang="en-US" altLang="zh-CN" sz="2400" dirty="0" smtClean="0"/>
              <a:t> </a:t>
            </a:r>
          </a:p>
          <a:p>
            <a:pPr lvl="1">
              <a:defRPr/>
            </a:pPr>
            <a:r>
              <a:rPr lang="zh-CN" altLang="en-US" sz="2400" dirty="0" smtClean="0"/>
              <a:t>对各个服务的描述将需要</a:t>
            </a:r>
            <a:r>
              <a:rPr lang="en-US" altLang="zh-CN" sz="2400" dirty="0" smtClean="0"/>
              <a:t>import</a:t>
            </a:r>
            <a:r>
              <a:rPr lang="zh-CN" altLang="en-US" sz="2400" dirty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http://hotels.example.com/reservations/wsdl </a:t>
            </a:r>
            <a:r>
              <a:rPr lang="en-US" altLang="zh-CN" sz="2400" dirty="0" smtClean="0"/>
              <a:t>namespace </a:t>
            </a:r>
            <a:r>
              <a:rPr lang="zh-CN" altLang="en-US" sz="2400" dirty="0" smtClean="0"/>
              <a:t>且引用标准预订接口</a:t>
            </a:r>
            <a:endParaRPr lang="en-US" altLang="zh-CN" sz="2400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B8F73395-F96E-4950-8181-683DC7F55685}" type="slidenum">
              <a:rPr lang="en-US" altLang="zh-CN" sz="1000" smtClean="0">
                <a:solidFill>
                  <a:srgbClr val="000000"/>
                </a:solidFill>
              </a:rPr>
              <a:pPr>
                <a:buFont typeface="Wingdings" panose="05000000000000000000" pitchFamily="2" charset="2"/>
                <a:buNone/>
              </a:pPr>
              <a:t>6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513"/>
    </mc:Choice>
    <mc:Fallback xmlns="">
      <p:transition spd="slow" advTm="14851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9.5|17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13|8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89|41"/>
</p:tagLst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l"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l"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28892</TotalTime>
  <Words>923</Words>
  <Application>Microsoft Macintosh PowerPoint</Application>
  <PresentationFormat>全屏显示(4:3)</PresentationFormat>
  <Paragraphs>109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Times New Roman</vt:lpstr>
      <vt:lpstr>Wingdings</vt:lpstr>
      <vt:lpstr>宋体</vt:lpstr>
      <vt:lpstr>Arial</vt:lpstr>
      <vt:lpstr>Watermark</vt:lpstr>
      <vt:lpstr>1_Watermark</vt:lpstr>
      <vt:lpstr>Importing WSDL Example  WSDL 2.0 Mainly based on  W3C Recommendation Part 0</vt:lpstr>
      <vt:lpstr>WSDL that defines faults (1/2)</vt:lpstr>
      <vt:lpstr>WSDL that defines faults (2/2)</vt:lpstr>
      <vt:lpstr>Importing WSDL Sample (1/3)</vt:lpstr>
      <vt:lpstr>Importing WSDL Sample (2/3)</vt:lpstr>
      <vt:lpstr>Importing WSDL Sample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贝佳</dc:creator>
  <cp:lastModifiedBy>Microsoft Office 用户</cp:lastModifiedBy>
  <cp:revision>588</cp:revision>
  <dcterms:created xsi:type="dcterms:W3CDTF">2008-04-16T11:36:22Z</dcterms:created>
  <dcterms:modified xsi:type="dcterms:W3CDTF">2017-05-09T08:34:43Z</dcterms:modified>
</cp:coreProperties>
</file>