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9" r:id="rId2"/>
    <p:sldId id="257" r:id="rId3"/>
    <p:sldId id="258" r:id="rId4"/>
    <p:sldId id="300" r:id="rId5"/>
    <p:sldId id="259" r:id="rId6"/>
    <p:sldId id="267" r:id="rId7"/>
    <p:sldId id="301" r:id="rId8"/>
    <p:sldId id="304" r:id="rId9"/>
    <p:sldId id="305" r:id="rId10"/>
    <p:sldId id="306" r:id="rId11"/>
    <p:sldId id="308" r:id="rId12"/>
    <p:sldId id="310" r:id="rId13"/>
    <p:sldId id="309" r:id="rId14"/>
    <p:sldId id="312" r:id="rId15"/>
    <p:sldId id="313" r:id="rId16"/>
    <p:sldId id="307" r:id="rId17"/>
    <p:sldId id="314" r:id="rId18"/>
  </p:sldIdLst>
  <p:sldSz cx="9188450" cy="5184775"/>
  <p:notesSz cx="6858000" cy="9144000"/>
  <p:defaultTextStyle>
    <a:defPPr>
      <a:defRPr lang="zh-CN"/>
    </a:defPPr>
    <a:lvl1pPr algn="l" defTabSz="92075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60375" indent="-3175" algn="l" defTabSz="92075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20750" indent="-6350" algn="l" defTabSz="92075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81125" indent="-9525" algn="l" defTabSz="92075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41500" indent="-12700" algn="l" defTabSz="92075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F1"/>
    <a:srgbClr val="BFBFBF"/>
    <a:srgbClr val="404040"/>
    <a:srgbClr val="7F7F7F"/>
    <a:srgbClr val="262626"/>
    <a:srgbClr val="646464"/>
    <a:srgbClr val="33A6B2"/>
    <a:srgbClr val="B1D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79446" autoAdjust="0"/>
  </p:normalViewPr>
  <p:slideViewPr>
    <p:cSldViewPr snapToGrid="0">
      <p:cViewPr>
        <p:scale>
          <a:sx n="75" d="100"/>
          <a:sy n="75" d="100"/>
        </p:scale>
        <p:origin x="-1242" y="-408"/>
      </p:cViewPr>
      <p:guideLst>
        <p:guide orient="horz" pos="1633"/>
        <p:guide pos="2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B3B05-B4A8-441B-B23E-EA2AAA481AB9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85800"/>
            <a:ext cx="60737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8EF4B-4A88-4228-AE3D-8375C60DB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15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xmldom/dom_document.asp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8EF4B-4A88-4228-AE3D-8375C60DBF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46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13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/>
              <a:t>文档代表的是数据，而</a:t>
            </a:r>
            <a:r>
              <a:rPr lang="en-US" altLang="zh-CN" sz="1200" dirty="0" smtClean="0"/>
              <a:t>DOM</a:t>
            </a:r>
            <a:r>
              <a:rPr lang="zh-CN" altLang="en-US" sz="1200" dirty="0" smtClean="0"/>
              <a:t>则代表了如何去处理这些数据。</a:t>
            </a:r>
            <a:endParaRPr lang="en-US" altLang="zh-CN" sz="1200" dirty="0" smtClean="0"/>
          </a:p>
          <a:p>
            <a:pPr defTabSz="9213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 smtClean="0"/>
              <a:t>DOM</a:t>
            </a:r>
            <a:r>
              <a:rPr lang="zh-CN" altLang="en-US" sz="1200" dirty="0" smtClean="0"/>
              <a:t>定义了表示和修改文档所需的对象、这些对象的行为和属性以及这些对象之间的关系。</a:t>
            </a:r>
            <a:endParaRPr lang="en-US" altLang="zh-CN" sz="1200" spc="-10" dirty="0" smtClean="0">
              <a:solidFill>
                <a:srgbClr val="BFBFBF"/>
              </a:solidFill>
              <a:latin typeface="+mn-lt"/>
              <a:ea typeface="+mn-ea"/>
            </a:endParaRPr>
          </a:p>
          <a:p>
            <a:pPr defTabSz="9213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/>
              <a:t>基于</a:t>
            </a:r>
            <a:r>
              <a:rPr lang="en-US" altLang="zh-CN" sz="1200" dirty="0" smtClean="0"/>
              <a:t>DOM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XML</a:t>
            </a:r>
            <a:r>
              <a:rPr lang="zh-CN" altLang="en-US" sz="1200" dirty="0" smtClean="0"/>
              <a:t>分析器将一个</a:t>
            </a:r>
            <a:r>
              <a:rPr lang="en-US" altLang="zh-CN" sz="1200" dirty="0" smtClean="0"/>
              <a:t>XML</a:t>
            </a:r>
            <a:r>
              <a:rPr lang="zh-CN" altLang="en-US" sz="1200" dirty="0" smtClean="0"/>
              <a:t>文档转换成一个对象模型的集合（通常称</a:t>
            </a:r>
            <a:r>
              <a:rPr lang="en-US" altLang="zh-CN" sz="1200" b="1" dirty="0" smtClean="0"/>
              <a:t>DOM</a:t>
            </a:r>
            <a:r>
              <a:rPr lang="zh-CN" altLang="en-US" sz="1200" b="1" dirty="0" smtClean="0"/>
              <a:t>树</a:t>
            </a:r>
            <a:r>
              <a:rPr lang="zh-CN" altLang="en-US" sz="1200" dirty="0" smtClean="0"/>
              <a:t>），应用程序通过对这个对象模型的操作，来实现对</a:t>
            </a:r>
            <a:r>
              <a:rPr lang="en-US" altLang="zh-CN" sz="1200" dirty="0" smtClean="0"/>
              <a:t>XML</a:t>
            </a:r>
            <a:r>
              <a:rPr lang="zh-CN" altLang="en-US" sz="1200" dirty="0" smtClean="0"/>
              <a:t>文档数据的操作。</a:t>
            </a:r>
            <a:endParaRPr lang="en-US" altLang="zh-CN" sz="1200" dirty="0" smtClean="0"/>
          </a:p>
          <a:p>
            <a:pPr defTabSz="9213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分析器所采用的树结构的思想与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文档的结构相吻合</a:t>
            </a:r>
            <a:endParaRPr lang="zh-CN" altLang="en-US" sz="1200" spc="-10" dirty="0">
              <a:solidFill>
                <a:srgbClr val="BFBFBF"/>
              </a:solidFill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8EF4B-4A88-4228-AE3D-8375C60DBF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440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文档（根节点）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：文档节点是整个文档中所有其他节点的父节点。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：元素是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的基本构建。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：属性节点包含关于元素节点的信息，但实际上，不认为它是元素的子节点。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文本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：确切来讲，文本节点是文本。它可以包含许多信息或仅仅是空白。</a:t>
            </a:r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对应？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8EF4B-4A88-4228-AE3D-8375C60DBFE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463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DocumentFragment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接口表示文档的一部分（或一段）。更确切地说，它表示一个或多个邻接的 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XML DOM - Document 对象"/>
              </a:rPr>
              <a:t>Document 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XML DOM - Document 对象"/>
              </a:rPr>
              <a:t>节点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和它们的所有子孙节点，它还有利于实现文档的剪切、复制和粘贴操作，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8EF4B-4A88-4228-AE3D-8375C60DBFE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463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DocumentBuilderFactory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是一个抽象工厂类，它不能直接实例化，但该类提供了一个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newInstance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 ，这个方法会根据本地平台默认安装的解析器，自动创建一个工厂的对象并返回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8EF4B-4A88-4228-AE3D-8375C60DBFE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315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DocumentBuilderFactory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是一个抽象工厂类，它不能直接实例化，但该类提供了一个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newInstance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 ，这个方法会根据本地平台默认安装的解析器，自动创建一个工厂的对象并返回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8EF4B-4A88-4228-AE3D-8375C60DBFE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31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9134" y="1610644"/>
            <a:ext cx="7810183" cy="11113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8268" y="2938039"/>
            <a:ext cx="6431915" cy="13249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0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1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2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03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64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24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85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18FE5-D6C9-4ED3-A614-CDD2451ACB95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43026-E456-4F1C-AD38-2FD0D773B0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57E9F-F1CA-4D58-BB84-5927795A78DA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11693-9D24-48B1-8D8F-80E20E50A1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1626" y="207633"/>
            <a:ext cx="2067401" cy="44238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9422" y="207633"/>
            <a:ext cx="6049063" cy="44238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0AE8F-695C-4B30-8E90-FFE986A918E4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613A4-57DE-489F-9A6D-8BEC6FE19C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7C09B-4371-4A49-BC13-0610980D2B2F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0954F-50CD-4605-AEE8-AA354D037E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824" y="3331699"/>
            <a:ext cx="7810183" cy="102975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5824" y="2197529"/>
            <a:ext cx="7810183" cy="113416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606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213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820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426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033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640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247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853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A0181-9500-4057-B4F5-5F8FB86D98DA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63B9F-21E8-4FBD-BF5C-2ACB4393FD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9423" y="1209782"/>
            <a:ext cx="4058232" cy="3421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0796" y="1209782"/>
            <a:ext cx="4058232" cy="3421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E216B-A0C2-43F3-969C-9633E9FFD16B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C2390-1D2C-4E58-AB59-C049512E06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423" y="1160574"/>
            <a:ext cx="4059828" cy="4836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675" indent="0">
              <a:buNone/>
              <a:defRPr sz="2000" b="1"/>
            </a:lvl2pPr>
            <a:lvl3pPr marL="921349" indent="0">
              <a:buNone/>
              <a:defRPr sz="1800" b="1"/>
            </a:lvl3pPr>
            <a:lvl4pPr marL="1382024" indent="0">
              <a:buNone/>
              <a:defRPr sz="1600" b="1"/>
            </a:lvl4pPr>
            <a:lvl5pPr marL="1842699" indent="0">
              <a:buNone/>
              <a:defRPr sz="1600" b="1"/>
            </a:lvl5pPr>
            <a:lvl6pPr marL="2303374" indent="0">
              <a:buNone/>
              <a:defRPr sz="1600" b="1"/>
            </a:lvl6pPr>
            <a:lvl7pPr marL="2764048" indent="0">
              <a:buNone/>
              <a:defRPr sz="1600" b="1"/>
            </a:lvl7pPr>
            <a:lvl8pPr marL="3224723" indent="0">
              <a:buNone/>
              <a:defRPr sz="1600" b="1"/>
            </a:lvl8pPr>
            <a:lvl9pPr marL="368539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423" y="1644245"/>
            <a:ext cx="4059828" cy="29872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7608" y="1160574"/>
            <a:ext cx="4061423" cy="4836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675" indent="0">
              <a:buNone/>
              <a:defRPr sz="2000" b="1"/>
            </a:lvl2pPr>
            <a:lvl3pPr marL="921349" indent="0">
              <a:buNone/>
              <a:defRPr sz="1800" b="1"/>
            </a:lvl3pPr>
            <a:lvl4pPr marL="1382024" indent="0">
              <a:buNone/>
              <a:defRPr sz="1600" b="1"/>
            </a:lvl4pPr>
            <a:lvl5pPr marL="1842699" indent="0">
              <a:buNone/>
              <a:defRPr sz="1600" b="1"/>
            </a:lvl5pPr>
            <a:lvl6pPr marL="2303374" indent="0">
              <a:buNone/>
              <a:defRPr sz="1600" b="1"/>
            </a:lvl6pPr>
            <a:lvl7pPr marL="2764048" indent="0">
              <a:buNone/>
              <a:defRPr sz="1600" b="1"/>
            </a:lvl7pPr>
            <a:lvl8pPr marL="3224723" indent="0">
              <a:buNone/>
              <a:defRPr sz="1600" b="1"/>
            </a:lvl8pPr>
            <a:lvl9pPr marL="368539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7608" y="1644245"/>
            <a:ext cx="4061423" cy="29872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65AE8-6009-443E-AEA3-F38D76E35657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D9FD7-F4F1-4AA8-9A35-F106F58F15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113AB-2910-4D6F-B971-E0C622F986ED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15608-4D0E-4BDE-A673-9FF60409A5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84757-516A-44AE-9F48-9F3A01EB2D09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9798E-2EF9-49FE-A835-10BC481AFA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426" y="206430"/>
            <a:ext cx="3022937" cy="8785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2429" y="206434"/>
            <a:ext cx="5136598" cy="44250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9426" y="1084966"/>
            <a:ext cx="3022937" cy="3546530"/>
          </a:xfrm>
        </p:spPr>
        <p:txBody>
          <a:bodyPr/>
          <a:lstStyle>
            <a:lvl1pPr marL="0" indent="0">
              <a:buNone/>
              <a:defRPr sz="1400"/>
            </a:lvl1pPr>
            <a:lvl2pPr marL="460675" indent="0">
              <a:buNone/>
              <a:defRPr sz="1200"/>
            </a:lvl2pPr>
            <a:lvl3pPr marL="921349" indent="0">
              <a:buNone/>
              <a:defRPr sz="1000"/>
            </a:lvl3pPr>
            <a:lvl4pPr marL="1382024" indent="0">
              <a:buNone/>
              <a:defRPr sz="900"/>
            </a:lvl4pPr>
            <a:lvl5pPr marL="1842699" indent="0">
              <a:buNone/>
              <a:defRPr sz="900"/>
            </a:lvl5pPr>
            <a:lvl6pPr marL="2303374" indent="0">
              <a:buNone/>
              <a:defRPr sz="900"/>
            </a:lvl6pPr>
            <a:lvl7pPr marL="2764048" indent="0">
              <a:buNone/>
              <a:defRPr sz="900"/>
            </a:lvl7pPr>
            <a:lvl8pPr marL="3224723" indent="0">
              <a:buNone/>
              <a:defRPr sz="900"/>
            </a:lvl8pPr>
            <a:lvl9pPr marL="368539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ECE0A-5215-46FA-A26B-4D45EB9B013B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38826-19FE-40D1-8772-2FD17D1426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1001" y="3629343"/>
            <a:ext cx="5513070" cy="4284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01001" y="463269"/>
            <a:ext cx="5513070" cy="31108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60675" indent="0">
              <a:buNone/>
              <a:defRPr sz="2800"/>
            </a:lvl2pPr>
            <a:lvl3pPr marL="921349" indent="0">
              <a:buNone/>
              <a:defRPr sz="2400"/>
            </a:lvl3pPr>
            <a:lvl4pPr marL="1382024" indent="0">
              <a:buNone/>
              <a:defRPr sz="2000"/>
            </a:lvl4pPr>
            <a:lvl5pPr marL="1842699" indent="0">
              <a:buNone/>
              <a:defRPr sz="2000"/>
            </a:lvl5pPr>
            <a:lvl6pPr marL="2303374" indent="0">
              <a:buNone/>
              <a:defRPr sz="2000"/>
            </a:lvl6pPr>
            <a:lvl7pPr marL="2764048" indent="0">
              <a:buNone/>
              <a:defRPr sz="2000"/>
            </a:lvl7pPr>
            <a:lvl8pPr marL="3224723" indent="0">
              <a:buNone/>
              <a:defRPr sz="2000"/>
            </a:lvl8pPr>
            <a:lvl9pPr marL="3685398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01001" y="4057809"/>
            <a:ext cx="5513070" cy="608491"/>
          </a:xfrm>
        </p:spPr>
        <p:txBody>
          <a:bodyPr/>
          <a:lstStyle>
            <a:lvl1pPr marL="0" indent="0">
              <a:buNone/>
              <a:defRPr sz="1400"/>
            </a:lvl1pPr>
            <a:lvl2pPr marL="460675" indent="0">
              <a:buNone/>
              <a:defRPr sz="1200"/>
            </a:lvl2pPr>
            <a:lvl3pPr marL="921349" indent="0">
              <a:buNone/>
              <a:defRPr sz="1000"/>
            </a:lvl3pPr>
            <a:lvl4pPr marL="1382024" indent="0">
              <a:buNone/>
              <a:defRPr sz="900"/>
            </a:lvl4pPr>
            <a:lvl5pPr marL="1842699" indent="0">
              <a:buNone/>
              <a:defRPr sz="900"/>
            </a:lvl5pPr>
            <a:lvl6pPr marL="2303374" indent="0">
              <a:buNone/>
              <a:defRPr sz="900"/>
            </a:lvl6pPr>
            <a:lvl7pPr marL="2764048" indent="0">
              <a:buNone/>
              <a:defRPr sz="900"/>
            </a:lvl7pPr>
            <a:lvl8pPr marL="3224723" indent="0">
              <a:buNone/>
              <a:defRPr sz="900"/>
            </a:lvl8pPr>
            <a:lvl9pPr marL="368539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44F81-477F-41FC-95C3-76F5CFEC4CB0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D7661-A2D3-4A10-A9AF-DD8D3996E9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8788" y="207963"/>
            <a:ext cx="82708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35" tIns="46067" rIns="92135" bIns="4606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8788" y="1209675"/>
            <a:ext cx="8270875" cy="342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8788" y="4805363"/>
            <a:ext cx="2144712" cy="276225"/>
          </a:xfrm>
          <a:prstGeom prst="rect">
            <a:avLst/>
          </a:prstGeom>
        </p:spPr>
        <p:txBody>
          <a:bodyPr vert="horz" lIns="92135" tIns="46067" rIns="92135" bIns="46067" rtlCol="0" anchor="ctr"/>
          <a:lstStyle>
            <a:lvl1pPr algn="l" defTabSz="921349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5A3B0D-F4AA-42ED-B6BA-88AB9576DB8C}" type="datetimeFigureOut">
              <a:rPr lang="zh-CN" altLang="en-US"/>
              <a:pPr>
                <a:defRPr/>
              </a:pPr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40075" y="4805363"/>
            <a:ext cx="2908300" cy="276225"/>
          </a:xfrm>
          <a:prstGeom prst="rect">
            <a:avLst/>
          </a:prstGeom>
        </p:spPr>
        <p:txBody>
          <a:bodyPr vert="horz" lIns="92135" tIns="46067" rIns="92135" bIns="46067" rtlCol="0" anchor="ctr"/>
          <a:lstStyle>
            <a:lvl1pPr algn="ctr" defTabSz="921349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4950" y="4805363"/>
            <a:ext cx="2144713" cy="276225"/>
          </a:xfrm>
          <a:prstGeom prst="rect">
            <a:avLst/>
          </a:prstGeom>
        </p:spPr>
        <p:txBody>
          <a:bodyPr vert="horz" lIns="92135" tIns="46067" rIns="92135" bIns="46067" rtlCol="0" anchor="ctr"/>
          <a:lstStyle>
            <a:lvl1pPr algn="r" defTabSz="921349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1EF755-5520-4773-8BD8-CCB95CFCE0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2075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2075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ctr" defTabSz="92075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ctr" defTabSz="92075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ctr" defTabSz="92075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ctr" defTabSz="92075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ctr" defTabSz="92075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ctr" defTabSz="92075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ctr" defTabSz="92075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4488" indent="-344488" algn="l" defTabSz="92075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7713" indent="-287338" algn="l" defTabSz="92075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50938" indent="-230188" algn="l" defTabSz="92075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11313" indent="-230188" algn="l" defTabSz="92075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1688" indent="-230188" algn="l" defTabSz="92075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3711" indent="-230337" algn="l" defTabSz="92134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4386" indent="-230337" algn="l" defTabSz="92134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55060" indent="-230337" algn="l" defTabSz="92134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15735" indent="-230337" algn="l" defTabSz="92134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0675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1349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2024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2699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3374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048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24723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85398" algn="l" defTabSz="9213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A6B2"/>
            </a:gs>
            <a:gs pos="100000">
              <a:srgbClr val="0A3A4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2"/>
          <p:cNvSpPr/>
          <p:nvPr/>
        </p:nvSpPr>
        <p:spPr>
          <a:xfrm>
            <a:off x="2603500" y="2128838"/>
            <a:ext cx="623888" cy="620712"/>
          </a:xfrm>
          <a:custGeom>
            <a:avLst/>
            <a:gdLst/>
            <a:ahLst/>
            <a:cxnLst/>
            <a:rect l="l" t="t" r="r" b="b"/>
            <a:pathLst>
              <a:path w="622735" h="620354">
                <a:moveTo>
                  <a:pt x="0" y="0"/>
                </a:moveTo>
                <a:lnTo>
                  <a:pt x="622735" y="2381"/>
                </a:lnTo>
                <a:cubicBezTo>
                  <a:pt x="621941" y="208372"/>
                  <a:pt x="621148" y="414363"/>
                  <a:pt x="620354" y="620354"/>
                </a:cubicBezTo>
                <a:lnTo>
                  <a:pt x="618265" y="619120"/>
                </a:lnTo>
                <a:lnTo>
                  <a:pt x="449955" y="450837"/>
                </a:lnTo>
                <a:cubicBezTo>
                  <a:pt x="480355" y="418291"/>
                  <a:pt x="497324" y="374336"/>
                  <a:pt x="497324" y="326417"/>
                </a:cubicBezTo>
                <a:cubicBezTo>
                  <a:pt x="497324" y="216720"/>
                  <a:pt x="408397" y="127793"/>
                  <a:pt x="298700" y="127793"/>
                </a:cubicBezTo>
                <a:cubicBezTo>
                  <a:pt x="250770" y="127793"/>
                  <a:pt x="206805" y="144770"/>
                  <a:pt x="174254" y="175180"/>
                </a:cubicBezTo>
                <a:lnTo>
                  <a:pt x="7144" y="8097"/>
                </a:lnTo>
                <a:lnTo>
                  <a:pt x="6144" y="10314"/>
                </a:lnTo>
                <a:close/>
              </a:path>
            </a:pathLst>
          </a:custGeom>
          <a:solidFill>
            <a:srgbClr val="0A3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9" name="矩形 2"/>
          <p:cNvSpPr/>
          <p:nvPr/>
        </p:nvSpPr>
        <p:spPr>
          <a:xfrm rot="16200000" flipH="1">
            <a:off x="2562226" y="2176462"/>
            <a:ext cx="622300" cy="619125"/>
          </a:xfrm>
          <a:custGeom>
            <a:avLst/>
            <a:gdLst/>
            <a:ahLst/>
            <a:cxnLst/>
            <a:rect l="l" t="t" r="r" b="b"/>
            <a:pathLst>
              <a:path w="622735" h="620354">
                <a:moveTo>
                  <a:pt x="0" y="0"/>
                </a:moveTo>
                <a:lnTo>
                  <a:pt x="622735" y="2381"/>
                </a:lnTo>
                <a:cubicBezTo>
                  <a:pt x="621941" y="208372"/>
                  <a:pt x="621148" y="414363"/>
                  <a:pt x="620354" y="620354"/>
                </a:cubicBezTo>
                <a:lnTo>
                  <a:pt x="618265" y="619120"/>
                </a:lnTo>
                <a:lnTo>
                  <a:pt x="449955" y="450837"/>
                </a:lnTo>
                <a:cubicBezTo>
                  <a:pt x="480355" y="418291"/>
                  <a:pt x="497324" y="374336"/>
                  <a:pt x="497324" y="326417"/>
                </a:cubicBezTo>
                <a:cubicBezTo>
                  <a:pt x="497324" y="216720"/>
                  <a:pt x="408397" y="127793"/>
                  <a:pt x="298700" y="127793"/>
                </a:cubicBezTo>
                <a:cubicBezTo>
                  <a:pt x="250770" y="127793"/>
                  <a:pt x="206805" y="144770"/>
                  <a:pt x="174254" y="175180"/>
                </a:cubicBezTo>
                <a:lnTo>
                  <a:pt x="7144" y="8097"/>
                </a:lnTo>
                <a:lnTo>
                  <a:pt x="6144" y="10314"/>
                </a:lnTo>
                <a:close/>
              </a:path>
            </a:pathLst>
          </a:custGeom>
          <a:solidFill>
            <a:srgbClr val="7BB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3228975" y="1947863"/>
            <a:ext cx="4175125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213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 smtClean="0">
                <a:solidFill>
                  <a:srgbClr val="0A3A4A"/>
                </a:solidFill>
                <a:latin typeface="+mj-lt"/>
                <a:ea typeface="+mn-ea"/>
              </a:rPr>
              <a:t>DOM Parser</a:t>
            </a:r>
            <a:endParaRPr lang="zh-CN" altLang="en-US" sz="4800" dirty="0">
              <a:solidFill>
                <a:srgbClr val="B1DE64"/>
              </a:solidFill>
              <a:latin typeface="+mj-lt"/>
              <a:ea typeface="+mn-ea"/>
            </a:endParaRPr>
          </a:p>
        </p:txBody>
      </p:sp>
      <p:sp>
        <p:nvSpPr>
          <p:cNvPr id="13317" name="TextBox 80"/>
          <p:cNvSpPr txBox="1">
            <a:spLocks noChangeArrowheads="1"/>
          </p:cNvSpPr>
          <p:nvPr/>
        </p:nvSpPr>
        <p:spPr bwMode="auto">
          <a:xfrm>
            <a:off x="3286125" y="2581275"/>
            <a:ext cx="3009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ea typeface="微软雅黑" pitchFamily="34" charset="-122"/>
              </a:rPr>
              <a:t>Processing XML</a:t>
            </a:r>
          </a:p>
        </p:txBody>
      </p:sp>
      <p:grpSp>
        <p:nvGrpSpPr>
          <p:cNvPr id="13318" name="组合 97"/>
          <p:cNvGrpSpPr>
            <a:grpSpLocks/>
          </p:cNvGrpSpPr>
          <p:nvPr/>
        </p:nvGrpSpPr>
        <p:grpSpPr bwMode="auto">
          <a:xfrm>
            <a:off x="4067175" y="1112838"/>
            <a:ext cx="581025" cy="585787"/>
            <a:chOff x="4067175" y="1112044"/>
            <a:chExt cx="581024" cy="585789"/>
          </a:xfrm>
        </p:grpSpPr>
        <p:sp>
          <p:nvSpPr>
            <p:cNvPr id="82" name="椭圆 81"/>
            <p:cNvSpPr/>
            <p:nvPr/>
          </p:nvSpPr>
          <p:spPr>
            <a:xfrm>
              <a:off x="4067175" y="1112044"/>
              <a:ext cx="581024" cy="585789"/>
            </a:xfrm>
            <a:prstGeom prst="ellipse">
              <a:avLst/>
            </a:prstGeom>
            <a:solidFill>
              <a:srgbClr val="0A3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3" name="流程图: 联系 3"/>
            <p:cNvSpPr/>
            <p:nvPr/>
          </p:nvSpPr>
          <p:spPr>
            <a:xfrm>
              <a:off x="4229100" y="1273970"/>
              <a:ext cx="247650" cy="252413"/>
            </a:xfrm>
            <a:custGeom>
              <a:avLst/>
              <a:gdLst/>
              <a:ahLst/>
              <a:cxnLst/>
              <a:rect l="l" t="t" r="r" b="b"/>
              <a:pathLst>
                <a:path w="846723" h="866776">
                  <a:moveTo>
                    <a:pt x="433388" y="0"/>
                  </a:moveTo>
                  <a:cubicBezTo>
                    <a:pt x="552771" y="0"/>
                    <a:pt x="660878" y="48270"/>
                    <a:pt x="736476" y="128943"/>
                  </a:cubicBezTo>
                  <a:lnTo>
                    <a:pt x="842889" y="49490"/>
                  </a:lnTo>
                  <a:lnTo>
                    <a:pt x="846723" y="440025"/>
                  </a:lnTo>
                  <a:lnTo>
                    <a:pt x="473372" y="325390"/>
                  </a:lnTo>
                  <a:lnTo>
                    <a:pt x="581670" y="244529"/>
                  </a:lnTo>
                  <a:cubicBezTo>
                    <a:pt x="540054" y="210471"/>
                    <a:pt x="486672" y="190500"/>
                    <a:pt x="428625" y="190500"/>
                  </a:cubicBezTo>
                  <a:cubicBezTo>
                    <a:pt x="291852" y="190500"/>
                    <a:pt x="180975" y="301377"/>
                    <a:pt x="180975" y="438150"/>
                  </a:cubicBezTo>
                  <a:cubicBezTo>
                    <a:pt x="180975" y="574923"/>
                    <a:pt x="291852" y="685800"/>
                    <a:pt x="428625" y="685800"/>
                  </a:cubicBezTo>
                  <a:cubicBezTo>
                    <a:pt x="526359" y="685800"/>
                    <a:pt x="610870" y="629185"/>
                    <a:pt x="650301" y="546546"/>
                  </a:cubicBezTo>
                  <a:lnTo>
                    <a:pt x="804187" y="654647"/>
                  </a:lnTo>
                  <a:cubicBezTo>
                    <a:pt x="729936" y="782046"/>
                    <a:pt x="591557" y="866776"/>
                    <a:pt x="433388" y="866776"/>
                  </a:cubicBezTo>
                  <a:cubicBezTo>
                    <a:pt x="194034" y="866776"/>
                    <a:pt x="0" y="672742"/>
                    <a:pt x="0" y="433388"/>
                  </a:cubicBezTo>
                  <a:cubicBezTo>
                    <a:pt x="0" y="194034"/>
                    <a:pt x="194034" y="0"/>
                    <a:pt x="433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4" name="流程图: 联系 83"/>
          <p:cNvSpPr/>
          <p:nvPr/>
        </p:nvSpPr>
        <p:spPr>
          <a:xfrm>
            <a:off x="4924425" y="1354138"/>
            <a:ext cx="225425" cy="227012"/>
          </a:xfrm>
          <a:prstGeom prst="flowChartConnector">
            <a:avLst/>
          </a:prstGeom>
          <a:solidFill>
            <a:srgbClr val="33A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320" name="组合 84"/>
          <p:cNvGrpSpPr>
            <a:grpSpLocks/>
          </p:cNvGrpSpPr>
          <p:nvPr/>
        </p:nvGrpSpPr>
        <p:grpSpPr bwMode="auto">
          <a:xfrm>
            <a:off x="4772025" y="227013"/>
            <a:ext cx="941388" cy="941387"/>
            <a:chOff x="3394074" y="637932"/>
            <a:chExt cx="3155775" cy="3155775"/>
          </a:xfrm>
        </p:grpSpPr>
        <p:sp>
          <p:nvSpPr>
            <p:cNvPr id="86" name="流程图: 联系 85"/>
            <p:cNvSpPr/>
            <p:nvPr/>
          </p:nvSpPr>
          <p:spPr>
            <a:xfrm>
              <a:off x="3394074" y="637932"/>
              <a:ext cx="3155775" cy="3155775"/>
            </a:xfrm>
            <a:prstGeom prst="flowChartConnector">
              <a:avLst/>
            </a:prstGeom>
            <a:solidFill>
              <a:srgbClr val="1966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4217194" y="1647826"/>
              <a:ext cx="1473993" cy="1147762"/>
              <a:chOff x="4217194" y="1647826"/>
              <a:chExt cx="1473993" cy="1147762"/>
            </a:xfrm>
            <a:solidFill>
              <a:srgbClr val="FFFFFF"/>
            </a:solidFill>
          </p:grpSpPr>
          <p:sp>
            <p:nvSpPr>
              <p:cNvPr id="88" name="流程图: 联系 87"/>
              <p:cNvSpPr/>
              <p:nvPr/>
            </p:nvSpPr>
            <p:spPr>
              <a:xfrm>
                <a:off x="4271961" y="1647827"/>
                <a:ext cx="404812" cy="404812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9" name="圆角矩形 12"/>
              <p:cNvSpPr/>
              <p:nvPr/>
            </p:nvSpPr>
            <p:spPr>
              <a:xfrm>
                <a:off x="4217194" y="2078831"/>
                <a:ext cx="802480" cy="716757"/>
              </a:xfrm>
              <a:custGeom>
                <a:avLst/>
                <a:gdLst/>
                <a:ahLst/>
                <a:cxnLst/>
                <a:rect l="l" t="t" r="r" b="b"/>
                <a:pathLst>
                  <a:path w="802480" h="716757">
                    <a:moveTo>
                      <a:pt x="84933" y="0"/>
                    </a:moveTo>
                    <a:lnTo>
                      <a:pt x="424653" y="0"/>
                    </a:lnTo>
                    <a:cubicBezTo>
                      <a:pt x="471560" y="0"/>
                      <a:pt x="509586" y="38026"/>
                      <a:pt x="509586" y="84933"/>
                    </a:cubicBezTo>
                    <a:lnTo>
                      <a:pt x="509586" y="93792"/>
                    </a:lnTo>
                    <a:lnTo>
                      <a:pt x="705329" y="461963"/>
                    </a:lnTo>
                    <a:lnTo>
                      <a:pt x="776286" y="461963"/>
                    </a:lnTo>
                    <a:cubicBezTo>
                      <a:pt x="790753" y="461963"/>
                      <a:pt x="802480" y="473690"/>
                      <a:pt x="802480" y="488157"/>
                    </a:cubicBezTo>
                    <a:lnTo>
                      <a:pt x="802480" y="621507"/>
                    </a:lnTo>
                    <a:cubicBezTo>
                      <a:pt x="802480" y="635974"/>
                      <a:pt x="790753" y="647701"/>
                      <a:pt x="776286" y="647701"/>
                    </a:cubicBezTo>
                    <a:lnTo>
                      <a:pt x="671511" y="647701"/>
                    </a:lnTo>
                    <a:lnTo>
                      <a:pt x="662905" y="644136"/>
                    </a:lnTo>
                    <a:lnTo>
                      <a:pt x="660340" y="645500"/>
                    </a:lnTo>
                    <a:lnTo>
                      <a:pt x="658686" y="642389"/>
                    </a:lnTo>
                    <a:cubicBezTo>
                      <a:pt x="650310" y="639220"/>
                      <a:pt x="645317" y="630947"/>
                      <a:pt x="645317" y="621507"/>
                    </a:cubicBezTo>
                    <a:lnTo>
                      <a:pt x="645317" y="617244"/>
                    </a:lnTo>
                    <a:lnTo>
                      <a:pt x="509586" y="361948"/>
                    </a:lnTo>
                    <a:lnTo>
                      <a:pt x="509586" y="476250"/>
                    </a:lnTo>
                    <a:lnTo>
                      <a:pt x="509586" y="631824"/>
                    </a:lnTo>
                    <a:lnTo>
                      <a:pt x="509586" y="716757"/>
                    </a:lnTo>
                    <a:lnTo>
                      <a:pt x="424653" y="716757"/>
                    </a:lnTo>
                    <a:lnTo>
                      <a:pt x="84933" y="716757"/>
                    </a:lnTo>
                    <a:lnTo>
                      <a:pt x="0" y="716757"/>
                    </a:lnTo>
                    <a:lnTo>
                      <a:pt x="0" y="631824"/>
                    </a:lnTo>
                    <a:lnTo>
                      <a:pt x="0" y="476250"/>
                    </a:lnTo>
                    <a:lnTo>
                      <a:pt x="0" y="84933"/>
                    </a:lnTo>
                    <a:cubicBezTo>
                      <a:pt x="0" y="38026"/>
                      <a:pt x="38026" y="0"/>
                      <a:pt x="849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0" name="流程图: 联系 89"/>
              <p:cNvSpPr/>
              <p:nvPr/>
            </p:nvSpPr>
            <p:spPr>
              <a:xfrm flipH="1">
                <a:off x="5233986" y="1647826"/>
                <a:ext cx="404812" cy="404812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1" name="圆角矩形 12"/>
              <p:cNvSpPr/>
              <p:nvPr/>
            </p:nvSpPr>
            <p:spPr>
              <a:xfrm flipH="1">
                <a:off x="4888707" y="2078830"/>
                <a:ext cx="802480" cy="716757"/>
              </a:xfrm>
              <a:custGeom>
                <a:avLst/>
                <a:gdLst/>
                <a:ahLst/>
                <a:cxnLst/>
                <a:rect l="l" t="t" r="r" b="b"/>
                <a:pathLst>
                  <a:path w="802480" h="716757">
                    <a:moveTo>
                      <a:pt x="84933" y="0"/>
                    </a:moveTo>
                    <a:lnTo>
                      <a:pt x="424653" y="0"/>
                    </a:lnTo>
                    <a:cubicBezTo>
                      <a:pt x="471560" y="0"/>
                      <a:pt x="509586" y="38026"/>
                      <a:pt x="509586" y="84933"/>
                    </a:cubicBezTo>
                    <a:lnTo>
                      <a:pt x="509586" y="93792"/>
                    </a:lnTo>
                    <a:lnTo>
                      <a:pt x="705329" y="461963"/>
                    </a:lnTo>
                    <a:lnTo>
                      <a:pt x="776286" y="461963"/>
                    </a:lnTo>
                    <a:cubicBezTo>
                      <a:pt x="790753" y="461963"/>
                      <a:pt x="802480" y="473690"/>
                      <a:pt x="802480" y="488157"/>
                    </a:cubicBezTo>
                    <a:lnTo>
                      <a:pt x="802480" y="621507"/>
                    </a:lnTo>
                    <a:cubicBezTo>
                      <a:pt x="802480" y="635974"/>
                      <a:pt x="790753" y="647701"/>
                      <a:pt x="776286" y="647701"/>
                    </a:cubicBezTo>
                    <a:lnTo>
                      <a:pt x="671511" y="647701"/>
                    </a:lnTo>
                    <a:lnTo>
                      <a:pt x="662905" y="644136"/>
                    </a:lnTo>
                    <a:lnTo>
                      <a:pt x="660340" y="645500"/>
                    </a:lnTo>
                    <a:lnTo>
                      <a:pt x="658686" y="642389"/>
                    </a:lnTo>
                    <a:cubicBezTo>
                      <a:pt x="650310" y="639220"/>
                      <a:pt x="645317" y="630947"/>
                      <a:pt x="645317" y="621507"/>
                    </a:cubicBezTo>
                    <a:lnTo>
                      <a:pt x="645317" y="617244"/>
                    </a:lnTo>
                    <a:lnTo>
                      <a:pt x="509586" y="361948"/>
                    </a:lnTo>
                    <a:lnTo>
                      <a:pt x="509586" y="476250"/>
                    </a:lnTo>
                    <a:lnTo>
                      <a:pt x="509586" y="631824"/>
                    </a:lnTo>
                    <a:lnTo>
                      <a:pt x="509586" y="716757"/>
                    </a:lnTo>
                    <a:lnTo>
                      <a:pt x="424653" y="716757"/>
                    </a:lnTo>
                    <a:lnTo>
                      <a:pt x="84933" y="716757"/>
                    </a:lnTo>
                    <a:lnTo>
                      <a:pt x="0" y="716757"/>
                    </a:lnTo>
                    <a:lnTo>
                      <a:pt x="0" y="631824"/>
                    </a:lnTo>
                    <a:lnTo>
                      <a:pt x="0" y="476250"/>
                    </a:lnTo>
                    <a:lnTo>
                      <a:pt x="0" y="84933"/>
                    </a:lnTo>
                    <a:cubicBezTo>
                      <a:pt x="0" y="38026"/>
                      <a:pt x="38026" y="0"/>
                      <a:pt x="849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3321" name="组合 91"/>
          <p:cNvGrpSpPr>
            <a:grpSpLocks/>
          </p:cNvGrpSpPr>
          <p:nvPr/>
        </p:nvGrpSpPr>
        <p:grpSpPr bwMode="auto">
          <a:xfrm>
            <a:off x="5319713" y="1309688"/>
            <a:ext cx="466725" cy="830262"/>
            <a:chOff x="5320313" y="1309698"/>
            <a:chExt cx="466125" cy="830997"/>
          </a:xfrm>
        </p:grpSpPr>
        <p:sp>
          <p:nvSpPr>
            <p:cNvPr id="93" name="流程图: 联系 92"/>
            <p:cNvSpPr/>
            <p:nvPr/>
          </p:nvSpPr>
          <p:spPr>
            <a:xfrm>
              <a:off x="5358364" y="1411388"/>
              <a:ext cx="394779" cy="395637"/>
            </a:xfrm>
            <a:prstGeom prst="flowChartConnector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33A6B2"/>
                </a:solidFill>
              </a:endParaRPr>
            </a:p>
          </p:txBody>
        </p:sp>
        <p:sp>
          <p:nvSpPr>
            <p:cNvPr id="13332" name="TextBox 93"/>
            <p:cNvSpPr txBox="1">
              <a:spLocks noChangeArrowheads="1"/>
            </p:cNvSpPr>
            <p:nvPr/>
          </p:nvSpPr>
          <p:spPr bwMode="auto">
            <a:xfrm>
              <a:off x="5320313" y="1309698"/>
              <a:ext cx="46612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4800" b="1">
                  <a:solidFill>
                    <a:srgbClr val="33A6B2"/>
                  </a:solidFill>
                  <a:ea typeface="微软雅黑" pitchFamily="34" charset="-122"/>
                </a:rPr>
                <a:t>“</a:t>
              </a:r>
              <a:endParaRPr lang="zh-CN" altLang="en-US" sz="4800" b="1">
                <a:solidFill>
                  <a:srgbClr val="33A6B2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3322" name="组合 103"/>
          <p:cNvGrpSpPr>
            <a:grpSpLocks/>
          </p:cNvGrpSpPr>
          <p:nvPr/>
        </p:nvGrpSpPr>
        <p:grpSpPr bwMode="auto">
          <a:xfrm>
            <a:off x="3249613" y="3090863"/>
            <a:ext cx="1285875" cy="1285875"/>
            <a:chOff x="3250406" y="3090864"/>
            <a:chExt cx="1285874" cy="1285874"/>
          </a:xfrm>
        </p:grpSpPr>
        <p:sp>
          <p:nvSpPr>
            <p:cNvPr id="101" name="矩形 100"/>
            <p:cNvSpPr/>
            <p:nvPr/>
          </p:nvSpPr>
          <p:spPr>
            <a:xfrm>
              <a:off x="3498056" y="3367089"/>
              <a:ext cx="754061" cy="6635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5" name="流程图: 联系 5"/>
            <p:cNvSpPr/>
            <p:nvPr/>
          </p:nvSpPr>
          <p:spPr>
            <a:xfrm>
              <a:off x="3250406" y="3090864"/>
              <a:ext cx="1285874" cy="1285874"/>
            </a:xfrm>
            <a:custGeom>
              <a:avLst/>
              <a:gdLst/>
              <a:ahLst/>
              <a:cxnLst/>
              <a:rect l="l" t="t" r="r" b="b"/>
              <a:pathLst>
                <a:path w="1285874" h="1285874">
                  <a:moveTo>
                    <a:pt x="371475" y="647698"/>
                  </a:moveTo>
                  <a:lnTo>
                    <a:pt x="371475" y="869153"/>
                  </a:lnTo>
                  <a:lnTo>
                    <a:pt x="523875" y="869153"/>
                  </a:lnTo>
                  <a:lnTo>
                    <a:pt x="523875" y="647698"/>
                  </a:lnTo>
                  <a:close/>
                  <a:moveTo>
                    <a:pt x="762000" y="590548"/>
                  </a:moveTo>
                  <a:lnTo>
                    <a:pt x="762000" y="869153"/>
                  </a:lnTo>
                  <a:lnTo>
                    <a:pt x="914400" y="869153"/>
                  </a:lnTo>
                  <a:lnTo>
                    <a:pt x="914400" y="590548"/>
                  </a:lnTo>
                  <a:close/>
                  <a:moveTo>
                    <a:pt x="566737" y="514348"/>
                  </a:moveTo>
                  <a:lnTo>
                    <a:pt x="566737" y="869153"/>
                  </a:lnTo>
                  <a:lnTo>
                    <a:pt x="719137" y="869153"/>
                  </a:lnTo>
                  <a:lnTo>
                    <a:pt x="719137" y="514348"/>
                  </a:lnTo>
                  <a:close/>
                  <a:moveTo>
                    <a:pt x="442913" y="476247"/>
                  </a:moveTo>
                  <a:lnTo>
                    <a:pt x="424925" y="534459"/>
                  </a:lnTo>
                  <a:lnTo>
                    <a:pt x="366713" y="534458"/>
                  </a:lnTo>
                  <a:lnTo>
                    <a:pt x="413808" y="570435"/>
                  </a:lnTo>
                  <a:lnTo>
                    <a:pt x="395819" y="628647"/>
                  </a:lnTo>
                  <a:lnTo>
                    <a:pt x="442913" y="592669"/>
                  </a:lnTo>
                  <a:lnTo>
                    <a:pt x="490007" y="628647"/>
                  </a:lnTo>
                  <a:lnTo>
                    <a:pt x="472018" y="570435"/>
                  </a:lnTo>
                  <a:lnTo>
                    <a:pt x="519113" y="534458"/>
                  </a:lnTo>
                  <a:lnTo>
                    <a:pt x="460901" y="534459"/>
                  </a:lnTo>
                  <a:close/>
                  <a:moveTo>
                    <a:pt x="838200" y="419095"/>
                  </a:moveTo>
                  <a:lnTo>
                    <a:pt x="820212" y="477307"/>
                  </a:lnTo>
                  <a:lnTo>
                    <a:pt x="762000" y="477306"/>
                  </a:lnTo>
                  <a:lnTo>
                    <a:pt x="809095" y="513283"/>
                  </a:lnTo>
                  <a:lnTo>
                    <a:pt x="791106" y="571495"/>
                  </a:lnTo>
                  <a:lnTo>
                    <a:pt x="838200" y="535517"/>
                  </a:lnTo>
                  <a:lnTo>
                    <a:pt x="885294" y="571495"/>
                  </a:lnTo>
                  <a:lnTo>
                    <a:pt x="867305" y="513283"/>
                  </a:lnTo>
                  <a:lnTo>
                    <a:pt x="914400" y="477306"/>
                  </a:lnTo>
                  <a:lnTo>
                    <a:pt x="856188" y="477307"/>
                  </a:lnTo>
                  <a:close/>
                  <a:moveTo>
                    <a:pt x="642937" y="338133"/>
                  </a:moveTo>
                  <a:lnTo>
                    <a:pt x="624949" y="396345"/>
                  </a:lnTo>
                  <a:lnTo>
                    <a:pt x="566737" y="396344"/>
                  </a:lnTo>
                  <a:lnTo>
                    <a:pt x="613832" y="432321"/>
                  </a:lnTo>
                  <a:lnTo>
                    <a:pt x="595843" y="490533"/>
                  </a:lnTo>
                  <a:lnTo>
                    <a:pt x="642937" y="454555"/>
                  </a:lnTo>
                  <a:lnTo>
                    <a:pt x="690031" y="490533"/>
                  </a:lnTo>
                  <a:lnTo>
                    <a:pt x="672042" y="432321"/>
                  </a:lnTo>
                  <a:lnTo>
                    <a:pt x="719137" y="396344"/>
                  </a:lnTo>
                  <a:lnTo>
                    <a:pt x="660925" y="396345"/>
                  </a:lnTo>
                  <a:close/>
                  <a:moveTo>
                    <a:pt x="642937" y="0"/>
                  </a:moveTo>
                  <a:cubicBezTo>
                    <a:pt x="998021" y="0"/>
                    <a:pt x="1285874" y="287853"/>
                    <a:pt x="1285874" y="642937"/>
                  </a:cubicBezTo>
                  <a:cubicBezTo>
                    <a:pt x="1285874" y="998021"/>
                    <a:pt x="998021" y="1285874"/>
                    <a:pt x="642937" y="1285874"/>
                  </a:cubicBezTo>
                  <a:cubicBezTo>
                    <a:pt x="287853" y="1285874"/>
                    <a:pt x="0" y="998021"/>
                    <a:pt x="0" y="642937"/>
                  </a:cubicBezTo>
                  <a:cubicBezTo>
                    <a:pt x="0" y="287853"/>
                    <a:pt x="287853" y="0"/>
                    <a:pt x="642937" y="0"/>
                  </a:cubicBezTo>
                  <a:close/>
                </a:path>
              </a:pathLst>
            </a:custGeom>
            <a:solidFill>
              <a:srgbClr val="B1D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323" name="组合 102"/>
          <p:cNvGrpSpPr>
            <a:grpSpLocks/>
          </p:cNvGrpSpPr>
          <p:nvPr/>
        </p:nvGrpSpPr>
        <p:grpSpPr bwMode="auto">
          <a:xfrm>
            <a:off x="2144713" y="3155950"/>
            <a:ext cx="754062" cy="752475"/>
            <a:chOff x="2144963" y="3155282"/>
            <a:chExt cx="753812" cy="753812"/>
          </a:xfrm>
        </p:grpSpPr>
        <p:sp>
          <p:nvSpPr>
            <p:cNvPr id="99" name="矩形 98"/>
            <p:cNvSpPr/>
            <p:nvPr/>
          </p:nvSpPr>
          <p:spPr>
            <a:xfrm>
              <a:off x="2297312" y="3333398"/>
              <a:ext cx="404678" cy="364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6" name="流程图: 联系 2"/>
            <p:cNvSpPr/>
            <p:nvPr/>
          </p:nvSpPr>
          <p:spPr>
            <a:xfrm>
              <a:off x="2144963" y="3155282"/>
              <a:ext cx="753812" cy="753812"/>
            </a:xfrm>
            <a:custGeom>
              <a:avLst/>
              <a:gdLst/>
              <a:ahLst/>
              <a:cxnLst/>
              <a:rect l="l" t="t" r="r" b="b"/>
              <a:pathLst>
                <a:path w="2542032" h="2542032">
                  <a:moveTo>
                    <a:pt x="958595" y="1611439"/>
                  </a:moveTo>
                  <a:lnTo>
                    <a:pt x="958595" y="1675732"/>
                  </a:lnTo>
                  <a:lnTo>
                    <a:pt x="1584864" y="1675732"/>
                  </a:lnTo>
                  <a:lnTo>
                    <a:pt x="1584864" y="1611439"/>
                  </a:lnTo>
                  <a:close/>
                  <a:moveTo>
                    <a:pt x="1271015" y="863726"/>
                  </a:moveTo>
                  <a:cubicBezTo>
                    <a:pt x="1227616" y="863726"/>
                    <a:pt x="1192434" y="898908"/>
                    <a:pt x="1192434" y="942307"/>
                  </a:cubicBezTo>
                  <a:cubicBezTo>
                    <a:pt x="1192434" y="974334"/>
                    <a:pt x="1211595" y="1001887"/>
                    <a:pt x="1239189" y="1013877"/>
                  </a:cubicBezTo>
                  <a:lnTo>
                    <a:pt x="1152462" y="1281174"/>
                  </a:lnTo>
                  <a:lnTo>
                    <a:pt x="1023436" y="1281985"/>
                  </a:lnTo>
                  <a:lnTo>
                    <a:pt x="873358" y="1111767"/>
                  </a:lnTo>
                  <a:cubicBezTo>
                    <a:pt x="901141" y="1099796"/>
                    <a:pt x="920495" y="1072128"/>
                    <a:pt x="920495" y="1039939"/>
                  </a:cubicBezTo>
                  <a:cubicBezTo>
                    <a:pt x="920495" y="996540"/>
                    <a:pt x="885313" y="961358"/>
                    <a:pt x="841914" y="961358"/>
                  </a:cubicBezTo>
                  <a:cubicBezTo>
                    <a:pt x="798515" y="961358"/>
                    <a:pt x="763333" y="996540"/>
                    <a:pt x="763333" y="1039939"/>
                  </a:cubicBezTo>
                  <a:cubicBezTo>
                    <a:pt x="763333" y="1083338"/>
                    <a:pt x="798515" y="1118520"/>
                    <a:pt x="841914" y="1118520"/>
                  </a:cubicBezTo>
                  <a:cubicBezTo>
                    <a:pt x="843849" y="1118520"/>
                    <a:pt x="845767" y="1118450"/>
                    <a:pt x="847599" y="1117372"/>
                  </a:cubicBezTo>
                  <a:lnTo>
                    <a:pt x="904328" y="1356134"/>
                  </a:lnTo>
                  <a:lnTo>
                    <a:pt x="944307" y="1554289"/>
                  </a:lnTo>
                  <a:lnTo>
                    <a:pt x="1585341" y="1551908"/>
                  </a:lnTo>
                  <a:lnTo>
                    <a:pt x="1647252" y="1278064"/>
                  </a:lnTo>
                  <a:lnTo>
                    <a:pt x="1646212" y="1278071"/>
                  </a:lnTo>
                  <a:lnTo>
                    <a:pt x="1684504" y="1116907"/>
                  </a:lnTo>
                  <a:lnTo>
                    <a:pt x="1692496" y="1118520"/>
                  </a:lnTo>
                  <a:cubicBezTo>
                    <a:pt x="1735895" y="1118520"/>
                    <a:pt x="1771077" y="1083338"/>
                    <a:pt x="1771077" y="1039939"/>
                  </a:cubicBezTo>
                  <a:cubicBezTo>
                    <a:pt x="1771077" y="996540"/>
                    <a:pt x="1735895" y="961358"/>
                    <a:pt x="1692496" y="961358"/>
                  </a:cubicBezTo>
                  <a:cubicBezTo>
                    <a:pt x="1649097" y="961358"/>
                    <a:pt x="1613915" y="996540"/>
                    <a:pt x="1613915" y="1039939"/>
                  </a:cubicBezTo>
                  <a:cubicBezTo>
                    <a:pt x="1613915" y="1072405"/>
                    <a:pt x="1633603" y="1100272"/>
                    <a:pt x="1661710" y="1112210"/>
                  </a:cubicBezTo>
                  <a:lnTo>
                    <a:pt x="1514746" y="1278897"/>
                  </a:lnTo>
                  <a:lnTo>
                    <a:pt x="1391870" y="1279669"/>
                  </a:lnTo>
                  <a:lnTo>
                    <a:pt x="1304064" y="1013053"/>
                  </a:lnTo>
                  <a:cubicBezTo>
                    <a:pt x="1331052" y="1000992"/>
                    <a:pt x="1349596" y="973815"/>
                    <a:pt x="1349596" y="942307"/>
                  </a:cubicBezTo>
                  <a:cubicBezTo>
                    <a:pt x="1349596" y="898908"/>
                    <a:pt x="1314414" y="863726"/>
                    <a:pt x="1271015" y="863726"/>
                  </a:cubicBezTo>
                  <a:close/>
                  <a:moveTo>
                    <a:pt x="1271016" y="0"/>
                  </a:moveTo>
                  <a:cubicBezTo>
                    <a:pt x="1972979" y="0"/>
                    <a:pt x="2542032" y="569053"/>
                    <a:pt x="2542032" y="1271016"/>
                  </a:cubicBezTo>
                  <a:cubicBezTo>
                    <a:pt x="2542032" y="1972979"/>
                    <a:pt x="1972979" y="2542032"/>
                    <a:pt x="1271016" y="2542032"/>
                  </a:cubicBezTo>
                  <a:cubicBezTo>
                    <a:pt x="569053" y="2542032"/>
                    <a:pt x="0" y="1972979"/>
                    <a:pt x="0" y="1271016"/>
                  </a:cubicBezTo>
                  <a:cubicBezTo>
                    <a:pt x="0" y="569053"/>
                    <a:pt x="569053" y="0"/>
                    <a:pt x="1271016" y="0"/>
                  </a:cubicBezTo>
                  <a:close/>
                </a:path>
              </a:pathLst>
            </a:custGeom>
            <a:solidFill>
              <a:srgbClr val="33A6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324" name="组合 104"/>
          <p:cNvGrpSpPr>
            <a:grpSpLocks/>
          </p:cNvGrpSpPr>
          <p:nvPr/>
        </p:nvGrpSpPr>
        <p:grpSpPr bwMode="auto">
          <a:xfrm>
            <a:off x="6026150" y="214313"/>
            <a:ext cx="1743075" cy="1743075"/>
            <a:chOff x="6026239" y="214539"/>
            <a:chExt cx="1742986" cy="1742986"/>
          </a:xfrm>
        </p:grpSpPr>
        <p:sp>
          <p:nvSpPr>
            <p:cNvPr id="102" name="矩形 101"/>
            <p:cNvSpPr/>
            <p:nvPr/>
          </p:nvSpPr>
          <p:spPr>
            <a:xfrm>
              <a:off x="6435793" y="579645"/>
              <a:ext cx="852444" cy="988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7" name="流程图: 联系 10"/>
            <p:cNvSpPr/>
            <p:nvPr/>
          </p:nvSpPr>
          <p:spPr>
            <a:xfrm>
              <a:off x="6026239" y="214539"/>
              <a:ext cx="1742986" cy="1742986"/>
            </a:xfrm>
            <a:custGeom>
              <a:avLst/>
              <a:gdLst/>
              <a:ahLst/>
              <a:cxnLst/>
              <a:rect l="l" t="t" r="r" b="b"/>
              <a:pathLst>
                <a:path w="5962650" h="5962650">
                  <a:moveTo>
                    <a:pt x="2425174" y="2542964"/>
                  </a:moveTo>
                  <a:cubicBezTo>
                    <a:pt x="2377867" y="2542964"/>
                    <a:pt x="2339517" y="2581314"/>
                    <a:pt x="2339518" y="2628621"/>
                  </a:cubicBezTo>
                  <a:cubicBezTo>
                    <a:pt x="2339518" y="2675928"/>
                    <a:pt x="2377868" y="2714278"/>
                    <a:pt x="2425175" y="2714277"/>
                  </a:cubicBezTo>
                  <a:cubicBezTo>
                    <a:pt x="2472483" y="2714278"/>
                    <a:pt x="2510833" y="2675928"/>
                    <a:pt x="2510832" y="2628621"/>
                  </a:cubicBezTo>
                  <a:cubicBezTo>
                    <a:pt x="2510831" y="2581313"/>
                    <a:pt x="2472482" y="2542964"/>
                    <a:pt x="2425174" y="2542964"/>
                  </a:cubicBezTo>
                  <a:close/>
                  <a:moveTo>
                    <a:pt x="2404726" y="2380617"/>
                  </a:moveTo>
                  <a:lnTo>
                    <a:pt x="2459011" y="2381675"/>
                  </a:lnTo>
                  <a:lnTo>
                    <a:pt x="2475179" y="2457011"/>
                  </a:lnTo>
                  <a:cubicBezTo>
                    <a:pt x="2505072" y="2465548"/>
                    <a:pt x="2532151" y="2481892"/>
                    <a:pt x="2553633" y="2504364"/>
                  </a:cubicBezTo>
                  <a:lnTo>
                    <a:pt x="2627825" y="2483569"/>
                  </a:lnTo>
                  <a:lnTo>
                    <a:pt x="2654052" y="2531107"/>
                  </a:lnTo>
                  <a:lnTo>
                    <a:pt x="2596893" y="2582778"/>
                  </a:lnTo>
                  <a:cubicBezTo>
                    <a:pt x="2604445" y="2612932"/>
                    <a:pt x="2603829" y="2644556"/>
                    <a:pt x="2595108" y="2674394"/>
                  </a:cubicBezTo>
                  <a:lnTo>
                    <a:pt x="2650211" y="2728250"/>
                  </a:lnTo>
                  <a:lnTo>
                    <a:pt x="2622155" y="2774731"/>
                  </a:lnTo>
                  <a:lnTo>
                    <a:pt x="2548827" y="2751063"/>
                  </a:lnTo>
                  <a:cubicBezTo>
                    <a:pt x="2526488" y="2772682"/>
                    <a:pt x="2498793" y="2787959"/>
                    <a:pt x="2468590" y="2795326"/>
                  </a:cubicBezTo>
                  <a:lnTo>
                    <a:pt x="2449502" y="2869976"/>
                  </a:lnTo>
                  <a:lnTo>
                    <a:pt x="2395217" y="2868918"/>
                  </a:lnTo>
                  <a:lnTo>
                    <a:pt x="2379050" y="2793582"/>
                  </a:lnTo>
                  <a:cubicBezTo>
                    <a:pt x="2349157" y="2785046"/>
                    <a:pt x="2322078" y="2768700"/>
                    <a:pt x="2300596" y="2746229"/>
                  </a:cubicBezTo>
                  <a:lnTo>
                    <a:pt x="2226404" y="2767024"/>
                  </a:lnTo>
                  <a:lnTo>
                    <a:pt x="2200177" y="2719486"/>
                  </a:lnTo>
                  <a:lnTo>
                    <a:pt x="2257336" y="2667815"/>
                  </a:lnTo>
                  <a:cubicBezTo>
                    <a:pt x="2249782" y="2637660"/>
                    <a:pt x="2250399" y="2606038"/>
                    <a:pt x="2259119" y="2576200"/>
                  </a:cubicBezTo>
                  <a:lnTo>
                    <a:pt x="2204017" y="2522342"/>
                  </a:lnTo>
                  <a:lnTo>
                    <a:pt x="2232074" y="2475862"/>
                  </a:lnTo>
                  <a:lnTo>
                    <a:pt x="2305400" y="2499530"/>
                  </a:lnTo>
                  <a:cubicBezTo>
                    <a:pt x="2327739" y="2477912"/>
                    <a:pt x="2355436" y="2462633"/>
                    <a:pt x="2385637" y="2455267"/>
                  </a:cubicBezTo>
                  <a:close/>
                  <a:moveTo>
                    <a:pt x="3115311" y="2206623"/>
                  </a:moveTo>
                  <a:cubicBezTo>
                    <a:pt x="3018867" y="2206624"/>
                    <a:pt x="2940685" y="2284805"/>
                    <a:pt x="2940686" y="2381248"/>
                  </a:cubicBezTo>
                  <a:cubicBezTo>
                    <a:pt x="2940685" y="2477691"/>
                    <a:pt x="3018867" y="2555873"/>
                    <a:pt x="3115310" y="2555873"/>
                  </a:cubicBezTo>
                  <a:cubicBezTo>
                    <a:pt x="3211754" y="2555874"/>
                    <a:pt x="3289936" y="2477691"/>
                    <a:pt x="3289935" y="2381248"/>
                  </a:cubicBezTo>
                  <a:cubicBezTo>
                    <a:pt x="3289936" y="2284805"/>
                    <a:pt x="3211754" y="2206624"/>
                    <a:pt x="3115311" y="2206623"/>
                  </a:cubicBezTo>
                  <a:close/>
                  <a:moveTo>
                    <a:pt x="3073623" y="1875656"/>
                  </a:moveTo>
                  <a:lnTo>
                    <a:pt x="3184291" y="1877811"/>
                  </a:lnTo>
                  <a:lnTo>
                    <a:pt x="3217252" y="2031395"/>
                  </a:lnTo>
                  <a:cubicBezTo>
                    <a:pt x="3278192" y="2048798"/>
                    <a:pt x="3333397" y="2082120"/>
                    <a:pt x="3377190" y="2127932"/>
                  </a:cubicBezTo>
                  <a:lnTo>
                    <a:pt x="3528442" y="2085539"/>
                  </a:lnTo>
                  <a:lnTo>
                    <a:pt x="3581909" y="2182452"/>
                  </a:lnTo>
                  <a:lnTo>
                    <a:pt x="3465383" y="2287791"/>
                  </a:lnTo>
                  <a:cubicBezTo>
                    <a:pt x="3480780" y="2349265"/>
                    <a:pt x="3479524" y="2413733"/>
                    <a:pt x="3461746" y="2474564"/>
                  </a:cubicBezTo>
                  <a:lnTo>
                    <a:pt x="3574081" y="2584359"/>
                  </a:lnTo>
                  <a:lnTo>
                    <a:pt x="3516883" y="2679117"/>
                  </a:lnTo>
                  <a:lnTo>
                    <a:pt x="3367395" y="2630866"/>
                  </a:lnTo>
                  <a:cubicBezTo>
                    <a:pt x="3321853" y="2674939"/>
                    <a:pt x="3265392" y="2706086"/>
                    <a:pt x="3203820" y="2721104"/>
                  </a:cubicBezTo>
                  <a:lnTo>
                    <a:pt x="3164906" y="2873288"/>
                  </a:lnTo>
                  <a:lnTo>
                    <a:pt x="3054236" y="2871132"/>
                  </a:lnTo>
                  <a:lnTo>
                    <a:pt x="3021276" y="2717549"/>
                  </a:lnTo>
                  <a:cubicBezTo>
                    <a:pt x="2960335" y="2700145"/>
                    <a:pt x="2905131" y="2666823"/>
                    <a:pt x="2861339" y="2621011"/>
                  </a:cubicBezTo>
                  <a:lnTo>
                    <a:pt x="2710087" y="2663405"/>
                  </a:lnTo>
                  <a:lnTo>
                    <a:pt x="2656620" y="2566491"/>
                  </a:lnTo>
                  <a:lnTo>
                    <a:pt x="2773145" y="2461153"/>
                  </a:lnTo>
                  <a:cubicBezTo>
                    <a:pt x="2757748" y="2399678"/>
                    <a:pt x="2759004" y="2335211"/>
                    <a:pt x="2776782" y="2274381"/>
                  </a:cubicBezTo>
                  <a:lnTo>
                    <a:pt x="2664447" y="2164585"/>
                  </a:lnTo>
                  <a:lnTo>
                    <a:pt x="2721646" y="2069827"/>
                  </a:lnTo>
                  <a:lnTo>
                    <a:pt x="2871133" y="2118077"/>
                  </a:lnTo>
                  <a:cubicBezTo>
                    <a:pt x="2916675" y="2074005"/>
                    <a:pt x="2973136" y="2042858"/>
                    <a:pt x="3034708" y="2027840"/>
                  </a:cubicBezTo>
                  <a:close/>
                  <a:moveTo>
                    <a:pt x="2888272" y="1627335"/>
                  </a:moveTo>
                  <a:cubicBezTo>
                    <a:pt x="2882765" y="1627646"/>
                    <a:pt x="2877363" y="1628026"/>
                    <a:pt x="2872173" y="1629612"/>
                  </a:cubicBezTo>
                  <a:cubicBezTo>
                    <a:pt x="2296419" y="1637776"/>
                    <a:pt x="1832609" y="2077827"/>
                    <a:pt x="1832609" y="2619374"/>
                  </a:cubicBezTo>
                  <a:cubicBezTo>
                    <a:pt x="1832609" y="2782559"/>
                    <a:pt x="1874723" y="2936528"/>
                    <a:pt x="1950083" y="3071844"/>
                  </a:cubicBezTo>
                  <a:lnTo>
                    <a:pt x="1950083" y="3098992"/>
                  </a:lnTo>
                  <a:cubicBezTo>
                    <a:pt x="1969454" y="3118941"/>
                    <a:pt x="1988510" y="3139751"/>
                    <a:pt x="2006072" y="3162274"/>
                  </a:cubicBezTo>
                  <a:cubicBezTo>
                    <a:pt x="2030326" y="3197836"/>
                    <a:pt x="2057373" y="3231512"/>
                    <a:pt x="2087086" y="3262938"/>
                  </a:cubicBezTo>
                  <a:cubicBezTo>
                    <a:pt x="2275764" y="3513518"/>
                    <a:pt x="2412774" y="3827374"/>
                    <a:pt x="2437450" y="4046538"/>
                  </a:cubicBezTo>
                  <a:lnTo>
                    <a:pt x="2432683" y="4140942"/>
                  </a:lnTo>
                  <a:lnTo>
                    <a:pt x="2432683" y="4327524"/>
                  </a:lnTo>
                  <a:lnTo>
                    <a:pt x="3594733" y="4327524"/>
                  </a:lnTo>
                  <a:lnTo>
                    <a:pt x="3594733" y="3950160"/>
                  </a:lnTo>
                  <a:cubicBezTo>
                    <a:pt x="3595816" y="3949727"/>
                    <a:pt x="3596899" y="3949291"/>
                    <a:pt x="3597910" y="3948675"/>
                  </a:cubicBezTo>
                  <a:lnTo>
                    <a:pt x="3597910" y="3920067"/>
                  </a:lnTo>
                  <a:cubicBezTo>
                    <a:pt x="3597910" y="3896102"/>
                    <a:pt x="3617338" y="3876674"/>
                    <a:pt x="3641303" y="3876674"/>
                  </a:cubicBezTo>
                  <a:lnTo>
                    <a:pt x="3960917" y="3876674"/>
                  </a:lnTo>
                  <a:lnTo>
                    <a:pt x="3965695" y="3878653"/>
                  </a:lnTo>
                  <a:cubicBezTo>
                    <a:pt x="4003649" y="3848139"/>
                    <a:pt x="4040184" y="3818647"/>
                    <a:pt x="4039235" y="3816349"/>
                  </a:cubicBezTo>
                  <a:lnTo>
                    <a:pt x="4019075" y="3720812"/>
                  </a:lnTo>
                  <a:cubicBezTo>
                    <a:pt x="4008898" y="3696874"/>
                    <a:pt x="4020054" y="3669220"/>
                    <a:pt x="4043992" y="3659043"/>
                  </a:cubicBezTo>
                  <a:lnTo>
                    <a:pt x="4089774" y="3603991"/>
                  </a:lnTo>
                  <a:cubicBezTo>
                    <a:pt x="4089687" y="3577183"/>
                    <a:pt x="4078168" y="3553203"/>
                    <a:pt x="4059465" y="3537588"/>
                  </a:cubicBezTo>
                  <a:lnTo>
                    <a:pt x="4063114" y="3531868"/>
                  </a:lnTo>
                  <a:cubicBezTo>
                    <a:pt x="4053832" y="3516303"/>
                    <a:pt x="4043764" y="3501361"/>
                    <a:pt x="4034667" y="3486419"/>
                  </a:cubicBezTo>
                  <a:lnTo>
                    <a:pt x="4099193" y="3446588"/>
                  </a:lnTo>
                  <a:lnTo>
                    <a:pt x="4101967" y="3440030"/>
                  </a:lnTo>
                  <a:lnTo>
                    <a:pt x="4048512" y="3241239"/>
                  </a:lnTo>
                  <a:lnTo>
                    <a:pt x="4146148" y="3198615"/>
                  </a:lnTo>
                  <a:lnTo>
                    <a:pt x="4150359" y="3146424"/>
                  </a:lnTo>
                  <a:cubicBezTo>
                    <a:pt x="4150359" y="3129821"/>
                    <a:pt x="4150170" y="3113282"/>
                    <a:pt x="4148737" y="3096835"/>
                  </a:cubicBezTo>
                  <a:lnTo>
                    <a:pt x="4002502" y="2725878"/>
                  </a:lnTo>
                  <a:lnTo>
                    <a:pt x="4057698" y="2603163"/>
                  </a:lnTo>
                  <a:lnTo>
                    <a:pt x="3896135" y="2193326"/>
                  </a:lnTo>
                  <a:lnTo>
                    <a:pt x="3957482" y="2128582"/>
                  </a:lnTo>
                  <a:lnTo>
                    <a:pt x="3864275" y="2030076"/>
                  </a:lnTo>
                  <a:lnTo>
                    <a:pt x="3865716" y="2028354"/>
                  </a:lnTo>
                  <a:lnTo>
                    <a:pt x="3739392" y="1882698"/>
                  </a:lnTo>
                  <a:lnTo>
                    <a:pt x="3760040" y="1842459"/>
                  </a:lnTo>
                  <a:cubicBezTo>
                    <a:pt x="3692769" y="1800916"/>
                    <a:pt x="3605553" y="1764040"/>
                    <a:pt x="3521396" y="1734805"/>
                  </a:cubicBezTo>
                  <a:cubicBezTo>
                    <a:pt x="3398436" y="1665427"/>
                    <a:pt x="3203669" y="1627750"/>
                    <a:pt x="3002312" y="1628954"/>
                  </a:cubicBezTo>
                  <a:close/>
                  <a:moveTo>
                    <a:pt x="2981325" y="0"/>
                  </a:moveTo>
                  <a:cubicBezTo>
                    <a:pt x="4627865" y="0"/>
                    <a:pt x="5962650" y="1334785"/>
                    <a:pt x="5962650" y="2981325"/>
                  </a:cubicBezTo>
                  <a:cubicBezTo>
                    <a:pt x="5962650" y="4627865"/>
                    <a:pt x="4627865" y="5962650"/>
                    <a:pt x="2981325" y="5962650"/>
                  </a:cubicBezTo>
                  <a:cubicBezTo>
                    <a:pt x="1334785" y="5962650"/>
                    <a:pt x="0" y="4627865"/>
                    <a:pt x="0" y="2981325"/>
                  </a:cubicBezTo>
                  <a:cubicBezTo>
                    <a:pt x="0" y="1334785"/>
                    <a:pt x="1334785" y="0"/>
                    <a:pt x="2981325" y="0"/>
                  </a:cubicBezTo>
                  <a:close/>
                </a:path>
              </a:pathLst>
            </a:custGeom>
            <a:solidFill>
              <a:srgbClr val="7BBC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9" name="组合 7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172"/>
          </a:xfrm>
        </p:grpSpPr>
        <p:grpSp>
          <p:nvGrpSpPr>
            <p:cNvPr id="16391" name="组合 8"/>
            <p:cNvGrpSpPr>
              <a:grpSpLocks/>
            </p:cNvGrpSpPr>
            <p:nvPr/>
          </p:nvGrpSpPr>
          <p:grpSpPr bwMode="auto">
            <a:xfrm>
              <a:off x="-2381" y="-10990"/>
              <a:ext cx="9211223" cy="708065"/>
              <a:chOff x="-2381" y="-10990"/>
              <a:chExt cx="9211223" cy="708065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-793" y="-10990"/>
                <a:ext cx="9209635" cy="693776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-2381" y="697075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92" name="组合 9"/>
            <p:cNvGrpSpPr>
              <a:grpSpLocks/>
            </p:cNvGrpSpPr>
            <p:nvPr/>
          </p:nvGrpSpPr>
          <p:grpSpPr bwMode="auto">
            <a:xfrm>
              <a:off x="-2381" y="4969270"/>
              <a:ext cx="9212810" cy="215912"/>
              <a:chOff x="-2381" y="4969270"/>
              <a:chExt cx="9212810" cy="21591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-2381" y="4981971"/>
                <a:ext cx="9208048" cy="203211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-793" y="4969270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1"/>
          <p:cNvSpPr txBox="1">
            <a:spLocks noChangeArrowheads="1"/>
          </p:cNvSpPr>
          <p:nvPr/>
        </p:nvSpPr>
        <p:spPr bwMode="auto">
          <a:xfrm>
            <a:off x="660400" y="1067593"/>
            <a:ext cx="3232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7BBC28"/>
                </a:solidFill>
                <a:ea typeface="微软雅黑" pitchFamily="34" charset="-122"/>
              </a:rPr>
              <a:t>常用属性：</a:t>
            </a:r>
            <a:endParaRPr lang="zh-CN" altLang="en-US" sz="3600" b="1" dirty="0">
              <a:solidFill>
                <a:srgbClr val="7BBC28"/>
              </a:solidFill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5873" y="1981200"/>
            <a:ext cx="42640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itchFamily="34" charset="0"/>
              <a:buChar char="•"/>
            </a:pPr>
            <a:r>
              <a:rPr lang="en-US" altLang="zh-CN" sz="2400" dirty="0" err="1"/>
              <a:t>x.nodeName</a:t>
            </a:r>
            <a:r>
              <a:rPr lang="en-US" altLang="zh-CN" sz="2400" dirty="0"/>
              <a:t> - x</a:t>
            </a:r>
            <a:r>
              <a:rPr lang="zh-CN" altLang="en-US" sz="2400" dirty="0"/>
              <a:t>的名称</a:t>
            </a:r>
          </a:p>
          <a:p>
            <a:pPr marL="285750" indent="-285750" fontAlgn="ctr">
              <a:buFont typeface="Arial" pitchFamily="34" charset="0"/>
              <a:buChar char="•"/>
            </a:pPr>
            <a:r>
              <a:rPr lang="en-US" altLang="zh-CN" sz="2400" dirty="0" err="1"/>
              <a:t>x.nodeValue</a:t>
            </a:r>
            <a:r>
              <a:rPr lang="en-US" altLang="zh-CN" sz="2400" dirty="0"/>
              <a:t> - x</a:t>
            </a:r>
            <a:r>
              <a:rPr lang="zh-CN" altLang="en-US" sz="2400" dirty="0"/>
              <a:t>的值</a:t>
            </a:r>
          </a:p>
          <a:p>
            <a:pPr marL="285750" indent="-285750" fontAlgn="ctr">
              <a:buFont typeface="Arial" pitchFamily="34" charset="0"/>
              <a:buChar char="•"/>
            </a:pPr>
            <a:r>
              <a:rPr lang="en-US" altLang="zh-CN" sz="2400" dirty="0" err="1"/>
              <a:t>x.parentNode</a:t>
            </a:r>
            <a:r>
              <a:rPr lang="en-US" altLang="zh-CN" sz="2400" dirty="0"/>
              <a:t> - x</a:t>
            </a:r>
            <a:r>
              <a:rPr lang="zh-CN" altLang="en-US" sz="2400" dirty="0"/>
              <a:t>的父节点</a:t>
            </a:r>
          </a:p>
          <a:p>
            <a:pPr marL="285750" indent="-285750" fontAlgn="ctr">
              <a:buFont typeface="Arial" pitchFamily="34" charset="0"/>
              <a:buChar char="•"/>
            </a:pPr>
            <a:r>
              <a:rPr lang="en-US" altLang="zh-CN" sz="2400" dirty="0" err="1"/>
              <a:t>x.childNodes</a:t>
            </a:r>
            <a:r>
              <a:rPr lang="en-US" altLang="zh-CN" sz="2400" dirty="0"/>
              <a:t> - x</a:t>
            </a:r>
            <a:r>
              <a:rPr lang="zh-CN" altLang="en-US" sz="2400" dirty="0"/>
              <a:t>的子节点</a:t>
            </a:r>
          </a:p>
          <a:p>
            <a:pPr marL="285750" indent="-285750" fontAlgn="ctr">
              <a:buFont typeface="Arial" pitchFamily="34" charset="0"/>
              <a:buChar char="•"/>
            </a:pPr>
            <a:r>
              <a:rPr lang="en-US" altLang="zh-CN" sz="2400" dirty="0" err="1"/>
              <a:t>x.attributes</a:t>
            </a:r>
            <a:r>
              <a:rPr lang="en-US" altLang="zh-CN" sz="2400" dirty="0"/>
              <a:t> - x</a:t>
            </a:r>
            <a:r>
              <a:rPr lang="zh-CN" altLang="en-US" sz="2400" dirty="0"/>
              <a:t>的属性</a:t>
            </a:r>
            <a:r>
              <a:rPr lang="zh-CN" altLang="en-US" sz="2400" dirty="0" smtClean="0"/>
              <a:t>节点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841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9" name="组合 7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172"/>
          </a:xfrm>
        </p:grpSpPr>
        <p:grpSp>
          <p:nvGrpSpPr>
            <p:cNvPr id="16391" name="组合 8"/>
            <p:cNvGrpSpPr>
              <a:grpSpLocks/>
            </p:cNvGrpSpPr>
            <p:nvPr/>
          </p:nvGrpSpPr>
          <p:grpSpPr bwMode="auto">
            <a:xfrm>
              <a:off x="-2381" y="-10990"/>
              <a:ext cx="9211223" cy="708065"/>
              <a:chOff x="-2381" y="-10990"/>
              <a:chExt cx="9211223" cy="708065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-793" y="-10990"/>
                <a:ext cx="9209635" cy="693776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-2381" y="697075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92" name="组合 9"/>
            <p:cNvGrpSpPr>
              <a:grpSpLocks/>
            </p:cNvGrpSpPr>
            <p:nvPr/>
          </p:nvGrpSpPr>
          <p:grpSpPr bwMode="auto">
            <a:xfrm>
              <a:off x="-2381" y="4969270"/>
              <a:ext cx="9212810" cy="215912"/>
              <a:chOff x="-2381" y="4969270"/>
              <a:chExt cx="9212810" cy="21591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-2381" y="4981971"/>
                <a:ext cx="9208048" cy="203211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-793" y="4969270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660400" y="1067593"/>
            <a:ext cx="3232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7BBC28"/>
                </a:solidFill>
                <a:ea typeface="微软雅黑" pitchFamily="34" charset="-122"/>
              </a:rPr>
              <a:t>常用方法：</a:t>
            </a:r>
            <a:endParaRPr lang="zh-CN" altLang="en-US" sz="3600" b="1" dirty="0">
              <a:solidFill>
                <a:srgbClr val="7BBC28"/>
              </a:solidFill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2200" y="1892300"/>
            <a:ext cx="58547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itchFamily="34" charset="0"/>
              <a:buChar char="•"/>
            </a:pPr>
            <a:r>
              <a:rPr lang="en-US" altLang="zh-CN" sz="2400" dirty="0" err="1"/>
              <a:t>x.getElementsByTagName</a:t>
            </a:r>
            <a:r>
              <a:rPr lang="en-US" altLang="zh-CN" sz="2400" dirty="0"/>
              <a:t>(name) -</a:t>
            </a:r>
            <a:r>
              <a:rPr lang="zh-CN" altLang="en-US" sz="2400" dirty="0"/>
              <a:t>获取带有指定标签名称的所有元素</a:t>
            </a:r>
          </a:p>
          <a:p>
            <a:pPr marL="285750" indent="-285750" fontAlgn="ctr">
              <a:buFont typeface="Arial" pitchFamily="34" charset="0"/>
              <a:buChar char="•"/>
            </a:pPr>
            <a:r>
              <a:rPr lang="en-US" altLang="zh-CN" sz="2400" dirty="0" err="1"/>
              <a:t>x.appendChild</a:t>
            </a:r>
            <a:r>
              <a:rPr lang="en-US" altLang="zh-CN" sz="2400" dirty="0"/>
              <a:t>(node) -</a:t>
            </a:r>
            <a:r>
              <a:rPr lang="zh-CN" altLang="en-US" sz="2400" dirty="0"/>
              <a:t>向 </a:t>
            </a:r>
            <a:r>
              <a:rPr lang="en-US" altLang="zh-CN" sz="2400" dirty="0"/>
              <a:t>x</a:t>
            </a:r>
            <a:r>
              <a:rPr lang="zh-CN" altLang="en-US" sz="2400" dirty="0"/>
              <a:t>插入子节点</a:t>
            </a:r>
          </a:p>
          <a:p>
            <a:pPr marL="285750" indent="-285750" fontAlgn="ctr">
              <a:buFont typeface="Arial" pitchFamily="34" charset="0"/>
              <a:buChar char="•"/>
            </a:pPr>
            <a:r>
              <a:rPr lang="en-US" altLang="zh-CN" sz="2400" dirty="0" err="1"/>
              <a:t>x.removeChild</a:t>
            </a:r>
            <a:r>
              <a:rPr lang="en-US" altLang="zh-CN" sz="2400" dirty="0"/>
              <a:t>(node) -</a:t>
            </a:r>
            <a:r>
              <a:rPr lang="zh-CN" altLang="en-US" sz="2400" dirty="0"/>
              <a:t>从 </a:t>
            </a:r>
            <a:r>
              <a:rPr lang="en-US" altLang="zh-CN" sz="2400" dirty="0"/>
              <a:t>x</a:t>
            </a:r>
            <a:r>
              <a:rPr lang="zh-CN" altLang="en-US" sz="2400" dirty="0"/>
              <a:t>删除子节点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09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9" name="组合 7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172"/>
          </a:xfrm>
        </p:grpSpPr>
        <p:grpSp>
          <p:nvGrpSpPr>
            <p:cNvPr id="16391" name="组合 8"/>
            <p:cNvGrpSpPr>
              <a:grpSpLocks/>
            </p:cNvGrpSpPr>
            <p:nvPr/>
          </p:nvGrpSpPr>
          <p:grpSpPr bwMode="auto">
            <a:xfrm>
              <a:off x="-2381" y="-10990"/>
              <a:ext cx="9211223" cy="708065"/>
              <a:chOff x="-2381" y="-10990"/>
              <a:chExt cx="9211223" cy="708065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-793" y="-10990"/>
                <a:ext cx="9209635" cy="693776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-2381" y="697075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92" name="组合 9"/>
            <p:cNvGrpSpPr>
              <a:grpSpLocks/>
            </p:cNvGrpSpPr>
            <p:nvPr/>
          </p:nvGrpSpPr>
          <p:grpSpPr bwMode="auto">
            <a:xfrm>
              <a:off x="-2381" y="4969270"/>
              <a:ext cx="9212810" cy="215912"/>
              <a:chOff x="-2381" y="4969270"/>
              <a:chExt cx="9212810" cy="21591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-2381" y="4981971"/>
                <a:ext cx="9208048" cy="203211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-793" y="4969270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660400" y="1067593"/>
            <a:ext cx="3232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7BBC28"/>
                </a:solidFill>
                <a:ea typeface="微软雅黑" pitchFamily="34" charset="-122"/>
              </a:rPr>
              <a:t>常用方法：</a:t>
            </a:r>
            <a:endParaRPr lang="zh-CN" altLang="en-US" sz="3600" b="1" dirty="0">
              <a:solidFill>
                <a:srgbClr val="7BBC28"/>
              </a:solidFill>
              <a:ea typeface="微软雅黑" pitchFamily="34" charset="-122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45" y="1879600"/>
            <a:ext cx="7381875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6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Box 18"/>
          <p:cNvSpPr txBox="1">
            <a:spLocks noChangeArrowheads="1"/>
          </p:cNvSpPr>
          <p:nvPr/>
        </p:nvSpPr>
        <p:spPr bwMode="auto">
          <a:xfrm>
            <a:off x="919163" y="1530350"/>
            <a:ext cx="25098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rgbClr val="BFBFBF"/>
                </a:solidFill>
                <a:ea typeface="微软雅黑" pitchFamily="34" charset="-122"/>
              </a:rPr>
              <a:t>简介</a:t>
            </a:r>
            <a:endParaRPr lang="zh-CN" altLang="en-US" sz="3600" dirty="0">
              <a:solidFill>
                <a:srgbClr val="BFBFBF"/>
              </a:solidFill>
              <a:ea typeface="微软雅黑" pitchFamily="34" charset="-122"/>
            </a:endParaRPr>
          </a:p>
        </p:txBody>
      </p:sp>
      <p:sp>
        <p:nvSpPr>
          <p:cNvPr id="34821" name="TextBox 33"/>
          <p:cNvSpPr txBox="1">
            <a:spLocks noChangeArrowheads="1"/>
          </p:cNvSpPr>
          <p:nvPr/>
        </p:nvSpPr>
        <p:spPr bwMode="auto">
          <a:xfrm>
            <a:off x="911225" y="2444750"/>
            <a:ext cx="20812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rgbClr val="BFBFBF"/>
                </a:solidFill>
                <a:ea typeface="微软雅黑" pitchFamily="34" charset="-122"/>
              </a:rPr>
              <a:t>实现</a:t>
            </a:r>
            <a:endParaRPr lang="zh-CN" altLang="en-US" sz="3600" dirty="0">
              <a:solidFill>
                <a:srgbClr val="BFBFBF"/>
              </a:solidFill>
              <a:ea typeface="微软雅黑" pitchFamily="34" charset="-122"/>
            </a:endParaRPr>
          </a:p>
        </p:txBody>
      </p:sp>
      <p:sp>
        <p:nvSpPr>
          <p:cNvPr id="34822" name="TextBox 34"/>
          <p:cNvSpPr txBox="1">
            <a:spLocks noChangeArrowheads="1"/>
          </p:cNvSpPr>
          <p:nvPr/>
        </p:nvSpPr>
        <p:spPr bwMode="auto">
          <a:xfrm>
            <a:off x="1444625" y="3360738"/>
            <a:ext cx="26717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rgbClr val="B1DE64"/>
                </a:solidFill>
                <a:ea typeface="微软雅黑" pitchFamily="34" charset="-122"/>
              </a:rPr>
              <a:t>使用</a:t>
            </a:r>
            <a:endParaRPr lang="zh-CN" altLang="en-US" sz="3600" dirty="0">
              <a:solidFill>
                <a:srgbClr val="B1DE64"/>
              </a:solidFill>
              <a:ea typeface="微软雅黑" pitchFamily="34" charset="-122"/>
            </a:endParaRPr>
          </a:p>
        </p:txBody>
      </p:sp>
      <p:grpSp>
        <p:nvGrpSpPr>
          <p:cNvPr id="34824" name="组合 63"/>
          <p:cNvGrpSpPr>
            <a:grpSpLocks/>
          </p:cNvGrpSpPr>
          <p:nvPr/>
        </p:nvGrpSpPr>
        <p:grpSpPr bwMode="auto">
          <a:xfrm>
            <a:off x="923925" y="3438525"/>
            <a:ext cx="523875" cy="523875"/>
            <a:chOff x="1436370" y="2979420"/>
            <a:chExt cx="1363980" cy="1363980"/>
          </a:xfrm>
        </p:grpSpPr>
        <p:sp>
          <p:nvSpPr>
            <p:cNvPr id="65" name="流程图: 联系 64"/>
            <p:cNvSpPr/>
            <p:nvPr/>
          </p:nvSpPr>
          <p:spPr>
            <a:xfrm>
              <a:off x="1436370" y="2979420"/>
              <a:ext cx="1363980" cy="1363980"/>
            </a:xfrm>
            <a:prstGeom prst="flowChartConnector">
              <a:avLst/>
            </a:prstGeom>
            <a:solidFill>
              <a:srgbClr val="B1D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1791831" y="3793676"/>
              <a:ext cx="144666" cy="2355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2035696" y="3529147"/>
              <a:ext cx="157064" cy="4959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279558" y="3293549"/>
              <a:ext cx="144666" cy="7357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153275" y="295275"/>
            <a:ext cx="17494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213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33A6B2"/>
                </a:solidFill>
                <a:latin typeface="+mj-lt"/>
                <a:ea typeface="+mn-ea"/>
              </a:rPr>
              <a:t>锐普</a:t>
            </a:r>
            <a:r>
              <a:rPr lang="en-US" altLang="zh-CN" sz="1400" dirty="0">
                <a:solidFill>
                  <a:srgbClr val="B1DE64"/>
                </a:solidFill>
                <a:latin typeface="+mj-lt"/>
                <a:ea typeface="+mn-ea"/>
              </a:rPr>
              <a:t>PPT</a:t>
            </a:r>
            <a:r>
              <a:rPr lang="zh-CN" altLang="en-US" sz="1400" dirty="0">
                <a:solidFill>
                  <a:srgbClr val="B1DE64"/>
                </a:solidFill>
                <a:latin typeface="+mj-lt"/>
                <a:ea typeface="+mn-ea"/>
              </a:rPr>
              <a:t>论坛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" y="4972050"/>
            <a:ext cx="1362075" cy="238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213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0" dirty="0">
                <a:solidFill>
                  <a:srgbClr val="FFFFFF"/>
                </a:solidFill>
                <a:latin typeface="+mn-lt"/>
                <a:ea typeface="+mn-ea"/>
              </a:rPr>
              <a:t>www.rapidbbs.cn</a:t>
            </a:r>
            <a:endParaRPr lang="zh-CN" altLang="en-US" sz="95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37" name="组合 7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172"/>
          </a:xfrm>
        </p:grpSpPr>
        <p:grpSp>
          <p:nvGrpSpPr>
            <p:cNvPr id="38" name="组合 8"/>
            <p:cNvGrpSpPr>
              <a:grpSpLocks/>
            </p:cNvGrpSpPr>
            <p:nvPr/>
          </p:nvGrpSpPr>
          <p:grpSpPr bwMode="auto">
            <a:xfrm>
              <a:off x="-2381" y="-10990"/>
              <a:ext cx="9211223" cy="708065"/>
              <a:chOff x="-2381" y="-10990"/>
              <a:chExt cx="9211223" cy="708065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-793" y="-10990"/>
                <a:ext cx="9209635" cy="693776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>
                <a:off x="-2381" y="697075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9"/>
            <p:cNvGrpSpPr>
              <a:grpSpLocks/>
            </p:cNvGrpSpPr>
            <p:nvPr/>
          </p:nvGrpSpPr>
          <p:grpSpPr bwMode="auto">
            <a:xfrm>
              <a:off x="-2381" y="4969270"/>
              <a:ext cx="9212810" cy="215912"/>
              <a:chOff x="-2381" y="4969270"/>
              <a:chExt cx="9212810" cy="215912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-2381" y="4981971"/>
                <a:ext cx="9208048" cy="203211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-793" y="4969270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64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9" name="组合 7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172"/>
          </a:xfrm>
        </p:grpSpPr>
        <p:grpSp>
          <p:nvGrpSpPr>
            <p:cNvPr id="16391" name="组合 8"/>
            <p:cNvGrpSpPr>
              <a:grpSpLocks/>
            </p:cNvGrpSpPr>
            <p:nvPr/>
          </p:nvGrpSpPr>
          <p:grpSpPr bwMode="auto">
            <a:xfrm>
              <a:off x="-2381" y="-10990"/>
              <a:ext cx="9211223" cy="708065"/>
              <a:chOff x="-2381" y="-10990"/>
              <a:chExt cx="9211223" cy="708065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-793" y="-10990"/>
                <a:ext cx="9209635" cy="693776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-2381" y="697075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92" name="组合 9"/>
            <p:cNvGrpSpPr>
              <a:grpSpLocks/>
            </p:cNvGrpSpPr>
            <p:nvPr/>
          </p:nvGrpSpPr>
          <p:grpSpPr bwMode="auto">
            <a:xfrm>
              <a:off x="-2381" y="4969270"/>
              <a:ext cx="9212810" cy="215912"/>
              <a:chOff x="-2381" y="4969270"/>
              <a:chExt cx="9212810" cy="21591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-2381" y="4981971"/>
                <a:ext cx="9208048" cy="203211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-793" y="4969270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660400" y="1067593"/>
            <a:ext cx="5194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7BBC28"/>
                </a:solidFill>
                <a:ea typeface="微软雅黑" pitchFamily="34" charset="-122"/>
              </a:rPr>
              <a:t>1</a:t>
            </a:r>
            <a:r>
              <a:rPr lang="zh-CN" altLang="en-US" sz="3600" b="1" dirty="0" smtClean="0">
                <a:solidFill>
                  <a:srgbClr val="7BBC28"/>
                </a:solidFill>
                <a:ea typeface="微软雅黑" pitchFamily="34" charset="-122"/>
              </a:rPr>
              <a:t>、创建抽象工厂实例</a:t>
            </a:r>
            <a:endParaRPr lang="zh-CN" altLang="en-US" sz="3600" b="1" dirty="0">
              <a:solidFill>
                <a:srgbClr val="7BBC28"/>
              </a:solidFill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1437" y="291723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NewInstance</a:t>
            </a:r>
            <a:r>
              <a:rPr lang="zh-CN" altLang="en-US" dirty="0" smtClean="0"/>
              <a:t>（）</a:t>
            </a:r>
            <a:endParaRPr lang="zh-CN" alt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7" y="2060575"/>
            <a:ext cx="54102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5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9" name="组合 7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172"/>
          </a:xfrm>
        </p:grpSpPr>
        <p:grpSp>
          <p:nvGrpSpPr>
            <p:cNvPr id="16391" name="组合 8"/>
            <p:cNvGrpSpPr>
              <a:grpSpLocks/>
            </p:cNvGrpSpPr>
            <p:nvPr/>
          </p:nvGrpSpPr>
          <p:grpSpPr bwMode="auto">
            <a:xfrm>
              <a:off x="-2381" y="-10990"/>
              <a:ext cx="9211223" cy="708065"/>
              <a:chOff x="-2381" y="-10990"/>
              <a:chExt cx="9211223" cy="708065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-793" y="-10990"/>
                <a:ext cx="9209635" cy="693776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-2381" y="697075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92" name="组合 9"/>
            <p:cNvGrpSpPr>
              <a:grpSpLocks/>
            </p:cNvGrpSpPr>
            <p:nvPr/>
          </p:nvGrpSpPr>
          <p:grpSpPr bwMode="auto">
            <a:xfrm>
              <a:off x="-2381" y="4969270"/>
              <a:ext cx="9212810" cy="215912"/>
              <a:chOff x="-2381" y="4969270"/>
              <a:chExt cx="9212810" cy="21591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-2381" y="4981971"/>
                <a:ext cx="9208048" cy="203211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-793" y="4969270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660400" y="1067593"/>
            <a:ext cx="5194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7BBC28"/>
                </a:solidFill>
                <a:ea typeface="微软雅黑" pitchFamily="34" charset="-122"/>
              </a:rPr>
              <a:t>2</a:t>
            </a:r>
            <a:r>
              <a:rPr lang="zh-CN" altLang="en-US" sz="3600" b="1" dirty="0" smtClean="0">
                <a:solidFill>
                  <a:srgbClr val="7BBC28"/>
                </a:solidFill>
                <a:ea typeface="微软雅黑" pitchFamily="34" charset="-122"/>
              </a:rPr>
              <a:t>、设置期望的分析选项</a:t>
            </a:r>
            <a:endParaRPr lang="zh-CN" altLang="en-US" sz="3600" b="1" dirty="0">
              <a:solidFill>
                <a:srgbClr val="7BBC28"/>
              </a:solidFill>
              <a:ea typeface="微软雅黑" pitchFamily="34" charset="-122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17700"/>
            <a:ext cx="4401547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78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9" name="组合 7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172"/>
          </a:xfrm>
        </p:grpSpPr>
        <p:grpSp>
          <p:nvGrpSpPr>
            <p:cNvPr id="16391" name="组合 8"/>
            <p:cNvGrpSpPr>
              <a:grpSpLocks/>
            </p:cNvGrpSpPr>
            <p:nvPr/>
          </p:nvGrpSpPr>
          <p:grpSpPr bwMode="auto">
            <a:xfrm>
              <a:off x="-2381" y="-10990"/>
              <a:ext cx="9211223" cy="708065"/>
              <a:chOff x="-2381" y="-10990"/>
              <a:chExt cx="9211223" cy="708065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-793" y="-10990"/>
                <a:ext cx="9209635" cy="693776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-2381" y="697075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92" name="组合 9"/>
            <p:cNvGrpSpPr>
              <a:grpSpLocks/>
            </p:cNvGrpSpPr>
            <p:nvPr/>
          </p:nvGrpSpPr>
          <p:grpSpPr bwMode="auto">
            <a:xfrm>
              <a:off x="-2381" y="4969270"/>
              <a:ext cx="9212810" cy="215912"/>
              <a:chOff x="-2381" y="4969270"/>
              <a:chExt cx="9212810" cy="21591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-2381" y="4981971"/>
                <a:ext cx="9208048" cy="203211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-793" y="4969270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660400" y="1537493"/>
            <a:ext cx="70231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7BBC28"/>
                </a:solidFill>
                <a:ea typeface="微软雅黑" pitchFamily="34" charset="-122"/>
              </a:rPr>
              <a:t>3</a:t>
            </a:r>
            <a:r>
              <a:rPr lang="zh-CN" altLang="en-US" sz="3600" b="1" dirty="0" smtClean="0">
                <a:solidFill>
                  <a:srgbClr val="7BBC28"/>
                </a:solidFill>
                <a:ea typeface="微软雅黑" pitchFamily="34" charset="-122"/>
              </a:rPr>
              <a:t>、创建</a:t>
            </a:r>
            <a:r>
              <a:rPr lang="en-US" altLang="zh-CN" sz="3600" b="1" dirty="0" err="1" smtClean="0">
                <a:solidFill>
                  <a:srgbClr val="7BBC28"/>
                </a:solidFill>
                <a:ea typeface="微软雅黑" pitchFamily="34" charset="-122"/>
              </a:rPr>
              <a:t>DocumentBuilder</a:t>
            </a:r>
            <a:r>
              <a:rPr lang="zh-CN" altLang="en-US" sz="3600" b="1" dirty="0" smtClean="0">
                <a:solidFill>
                  <a:srgbClr val="7BBC28"/>
                </a:solidFill>
                <a:ea typeface="微软雅黑" pitchFamily="34" charset="-122"/>
              </a:rPr>
              <a:t>实例</a:t>
            </a:r>
            <a:endParaRPr lang="zh-CN" altLang="en-US" sz="3600" b="1" dirty="0">
              <a:solidFill>
                <a:srgbClr val="7BBC28"/>
              </a:solidFill>
              <a:ea typeface="微软雅黑" pitchFamily="34" charset="-122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660400" y="2807493"/>
            <a:ext cx="91821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7BBC28"/>
                </a:solidFill>
                <a:ea typeface="微软雅黑" pitchFamily="34" charset="-122"/>
              </a:rPr>
              <a:t>4</a:t>
            </a:r>
            <a:r>
              <a:rPr lang="zh-CN" altLang="en-US" sz="3600" b="1" dirty="0" smtClean="0">
                <a:solidFill>
                  <a:srgbClr val="7BBC28"/>
                </a:solidFill>
                <a:ea typeface="微软雅黑" pitchFamily="34" charset="-122"/>
              </a:rPr>
              <a:t>、处理</a:t>
            </a:r>
            <a:r>
              <a:rPr lang="en-US" altLang="zh-CN" sz="3600" b="1" dirty="0" smtClean="0">
                <a:solidFill>
                  <a:srgbClr val="7BBC28"/>
                </a:solidFill>
                <a:ea typeface="微软雅黑" pitchFamily="34" charset="-122"/>
              </a:rPr>
              <a:t>XML</a:t>
            </a:r>
            <a:r>
              <a:rPr lang="zh-CN" altLang="en-US" sz="3600" b="1" dirty="0" smtClean="0">
                <a:solidFill>
                  <a:srgbClr val="7BBC28"/>
                </a:solidFill>
                <a:ea typeface="微软雅黑" pitchFamily="34" charset="-122"/>
              </a:rPr>
              <a:t>文件获得</a:t>
            </a:r>
            <a:r>
              <a:rPr lang="en-US" altLang="zh-CN" sz="3600" b="1" dirty="0" smtClean="0">
                <a:solidFill>
                  <a:srgbClr val="7BBC28"/>
                </a:solidFill>
                <a:ea typeface="微软雅黑" pitchFamily="34" charset="-122"/>
              </a:rPr>
              <a:t>Document</a:t>
            </a:r>
            <a:r>
              <a:rPr lang="zh-CN" altLang="en-US" sz="3600" b="1" dirty="0" smtClean="0">
                <a:solidFill>
                  <a:srgbClr val="7BBC28"/>
                </a:solidFill>
                <a:ea typeface="微软雅黑" pitchFamily="34" charset="-122"/>
              </a:rPr>
              <a:t>节点</a:t>
            </a:r>
            <a:endParaRPr lang="zh-CN" altLang="en-US" sz="3600" b="1" dirty="0">
              <a:solidFill>
                <a:srgbClr val="7BBC28"/>
              </a:solidFill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6700" y="3708400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所有节点都是它的子孙。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9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9" name="组合 7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172"/>
          </a:xfrm>
        </p:grpSpPr>
        <p:grpSp>
          <p:nvGrpSpPr>
            <p:cNvPr id="16391" name="组合 8"/>
            <p:cNvGrpSpPr>
              <a:grpSpLocks/>
            </p:cNvGrpSpPr>
            <p:nvPr/>
          </p:nvGrpSpPr>
          <p:grpSpPr bwMode="auto">
            <a:xfrm>
              <a:off x="-2381" y="-10990"/>
              <a:ext cx="9211223" cy="708065"/>
              <a:chOff x="-2381" y="-10990"/>
              <a:chExt cx="9211223" cy="708065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-793" y="-10990"/>
                <a:ext cx="9209635" cy="693776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-2381" y="697075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92" name="组合 9"/>
            <p:cNvGrpSpPr>
              <a:grpSpLocks/>
            </p:cNvGrpSpPr>
            <p:nvPr/>
          </p:nvGrpSpPr>
          <p:grpSpPr bwMode="auto">
            <a:xfrm>
              <a:off x="-2381" y="4969270"/>
              <a:ext cx="9212810" cy="215912"/>
              <a:chOff x="-2381" y="4969270"/>
              <a:chExt cx="9212810" cy="21591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-2381" y="4981971"/>
                <a:ext cx="9208048" cy="203211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-793" y="4969270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089400" y="2210593"/>
            <a:ext cx="70231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7BBC28"/>
                </a:solidFill>
                <a:ea typeface="微软雅黑" pitchFamily="34" charset="-122"/>
              </a:rPr>
              <a:t>谢谢！</a:t>
            </a:r>
            <a:endParaRPr lang="zh-CN" altLang="en-US" sz="3600" b="1" dirty="0">
              <a:solidFill>
                <a:srgbClr val="7BBC28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61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组合 40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172"/>
          </a:xfrm>
        </p:grpSpPr>
        <p:grpSp>
          <p:nvGrpSpPr>
            <p:cNvPr id="14355" name="组合 38"/>
            <p:cNvGrpSpPr>
              <a:grpSpLocks/>
            </p:cNvGrpSpPr>
            <p:nvPr/>
          </p:nvGrpSpPr>
          <p:grpSpPr bwMode="auto">
            <a:xfrm>
              <a:off x="-2381" y="-10990"/>
              <a:ext cx="9211223" cy="708065"/>
              <a:chOff x="-2381" y="-10990"/>
              <a:chExt cx="9211223" cy="708065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-793" y="-10990"/>
                <a:ext cx="9209635" cy="693776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TextBox 8"/>
              <p:cNvSpPr txBox="1"/>
              <p:nvPr/>
            </p:nvSpPr>
            <p:spPr bwMode="auto">
              <a:xfrm>
                <a:off x="7152907" y="295415"/>
                <a:ext cx="1751117" cy="30799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 smtClean="0">
                    <a:solidFill>
                      <a:srgbClr val="B1DE64"/>
                    </a:solidFill>
                    <a:latin typeface="+mj-lt"/>
                    <a:ea typeface="+mn-ea"/>
                  </a:rPr>
                  <a:t>DOM Parser</a:t>
                </a:r>
                <a:endParaRPr lang="zh-CN" altLang="en-US" sz="1400" dirty="0">
                  <a:solidFill>
                    <a:srgbClr val="B1DE64"/>
                  </a:solidFill>
                  <a:latin typeface="+mj-lt"/>
                  <a:ea typeface="+mn-ea"/>
                </a:endParaRPr>
              </a:p>
            </p:txBody>
          </p:sp>
          <p:sp>
            <p:nvSpPr>
              <p:cNvPr id="14363" name="TextBox 9"/>
              <p:cNvSpPr txBox="1">
                <a:spLocks noChangeArrowheads="1"/>
              </p:cNvSpPr>
              <p:nvPr/>
            </p:nvSpPr>
            <p:spPr bwMode="auto">
              <a:xfrm>
                <a:off x="895350" y="200025"/>
                <a:ext cx="1660525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00">
                    <a:solidFill>
                      <a:srgbClr val="FFFFFF"/>
                    </a:solidFill>
                    <a:ea typeface="微软雅黑" pitchFamily="34" charset="-122"/>
                  </a:rPr>
                  <a:t>目录</a:t>
                </a: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-2381" y="697075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56" name="组合 39"/>
            <p:cNvGrpSpPr>
              <a:grpSpLocks/>
            </p:cNvGrpSpPr>
            <p:nvPr/>
          </p:nvGrpSpPr>
          <p:grpSpPr bwMode="auto">
            <a:xfrm>
              <a:off x="-2381" y="4969270"/>
              <a:ext cx="9212810" cy="215912"/>
              <a:chOff x="-2381" y="4969270"/>
              <a:chExt cx="9212810" cy="215912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-2381" y="4981971"/>
                <a:ext cx="9208048" cy="203211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-793" y="4969270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338" name="组合 33"/>
          <p:cNvGrpSpPr>
            <a:grpSpLocks/>
          </p:cNvGrpSpPr>
          <p:nvPr/>
        </p:nvGrpSpPr>
        <p:grpSpPr bwMode="auto">
          <a:xfrm>
            <a:off x="1595437" y="1511300"/>
            <a:ext cx="3043238" cy="646113"/>
            <a:chOff x="985838" y="1511005"/>
            <a:chExt cx="3043230" cy="646331"/>
          </a:xfrm>
        </p:grpSpPr>
        <p:grpSp>
          <p:nvGrpSpPr>
            <p:cNvPr id="14344" name="组合 20"/>
            <p:cNvGrpSpPr>
              <a:grpSpLocks/>
            </p:cNvGrpSpPr>
            <p:nvPr/>
          </p:nvGrpSpPr>
          <p:grpSpPr bwMode="auto">
            <a:xfrm>
              <a:off x="985838" y="1591976"/>
              <a:ext cx="514349" cy="514349"/>
              <a:chOff x="1994296" y="1309114"/>
              <a:chExt cx="1796654" cy="1796654"/>
            </a:xfrm>
          </p:grpSpPr>
          <p:sp>
            <p:nvSpPr>
              <p:cNvPr id="22" name="流程图: 联系 21"/>
              <p:cNvSpPr/>
              <p:nvPr/>
            </p:nvSpPr>
            <p:spPr>
              <a:xfrm>
                <a:off x="1994296" y="1309180"/>
                <a:ext cx="1796654" cy="1797262"/>
              </a:xfrm>
              <a:prstGeom prst="flowChartConnector">
                <a:avLst/>
              </a:prstGeom>
              <a:solidFill>
                <a:srgbClr val="7BBC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3" name="组合 22"/>
              <p:cNvGrpSpPr/>
              <p:nvPr/>
            </p:nvGrpSpPr>
            <p:grpSpPr>
              <a:xfrm>
                <a:off x="2358611" y="1785937"/>
                <a:ext cx="437875" cy="856554"/>
                <a:chOff x="2358611" y="1785937"/>
                <a:chExt cx="437875" cy="856554"/>
              </a:xfrm>
              <a:solidFill>
                <a:srgbClr val="FFFFFF"/>
              </a:solidFill>
            </p:grpSpPr>
            <p:sp>
              <p:nvSpPr>
                <p:cNvPr id="31" name="流程图: 联系 30"/>
                <p:cNvSpPr/>
                <p:nvPr/>
              </p:nvSpPr>
              <p:spPr>
                <a:xfrm>
                  <a:off x="2466975" y="1785937"/>
                  <a:ext cx="161926" cy="161926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2" name="矩形 15"/>
                <p:cNvSpPr/>
                <p:nvPr/>
              </p:nvSpPr>
              <p:spPr>
                <a:xfrm rot="20675967">
                  <a:off x="2358611" y="1963707"/>
                  <a:ext cx="437875" cy="678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875" h="678784">
                      <a:moveTo>
                        <a:pt x="303157" y="92510"/>
                      </a:moveTo>
                      <a:lnTo>
                        <a:pt x="303052" y="92891"/>
                      </a:lnTo>
                      <a:lnTo>
                        <a:pt x="304436" y="93273"/>
                      </a:lnTo>
                      <a:close/>
                      <a:moveTo>
                        <a:pt x="281049" y="7795"/>
                      </a:moveTo>
                      <a:lnTo>
                        <a:pt x="212846" y="169313"/>
                      </a:lnTo>
                      <a:lnTo>
                        <a:pt x="218961" y="227806"/>
                      </a:lnTo>
                      <a:cubicBezTo>
                        <a:pt x="226556" y="230722"/>
                        <a:pt x="249328" y="178539"/>
                        <a:pt x="256924" y="181455"/>
                      </a:cubicBezTo>
                      <a:close/>
                      <a:moveTo>
                        <a:pt x="280364" y="0"/>
                      </a:moveTo>
                      <a:lnTo>
                        <a:pt x="377166" y="57708"/>
                      </a:lnTo>
                      <a:lnTo>
                        <a:pt x="377378" y="56612"/>
                      </a:lnTo>
                      <a:lnTo>
                        <a:pt x="437537" y="92476"/>
                      </a:lnTo>
                      <a:lnTo>
                        <a:pt x="437330" y="93575"/>
                      </a:lnTo>
                      <a:lnTo>
                        <a:pt x="437875" y="93900"/>
                      </a:lnTo>
                      <a:lnTo>
                        <a:pt x="436988" y="95388"/>
                      </a:lnTo>
                      <a:lnTo>
                        <a:pt x="387739" y="356610"/>
                      </a:lnTo>
                      <a:lnTo>
                        <a:pt x="383543" y="355454"/>
                      </a:lnTo>
                      <a:cubicBezTo>
                        <a:pt x="378435" y="370934"/>
                        <a:pt x="361826" y="379114"/>
                        <a:pt x="345714" y="374676"/>
                      </a:cubicBezTo>
                      <a:cubicBezTo>
                        <a:pt x="329601" y="370238"/>
                        <a:pt x="319523" y="354707"/>
                        <a:pt x="323064" y="338794"/>
                      </a:cubicBezTo>
                      <a:lnTo>
                        <a:pt x="322639" y="338677"/>
                      </a:lnTo>
                      <a:lnTo>
                        <a:pt x="363438" y="128447"/>
                      </a:lnTo>
                      <a:lnTo>
                        <a:pt x="328095" y="107377"/>
                      </a:lnTo>
                      <a:lnTo>
                        <a:pt x="224981" y="654292"/>
                      </a:lnTo>
                      <a:cubicBezTo>
                        <a:pt x="220091" y="672043"/>
                        <a:pt x="201739" y="682468"/>
                        <a:pt x="183988" y="677579"/>
                      </a:cubicBezTo>
                      <a:cubicBezTo>
                        <a:pt x="166237" y="672689"/>
                        <a:pt x="155811" y="654336"/>
                        <a:pt x="160701" y="636586"/>
                      </a:cubicBezTo>
                      <a:lnTo>
                        <a:pt x="158040" y="635853"/>
                      </a:lnTo>
                      <a:lnTo>
                        <a:pt x="214234" y="346298"/>
                      </a:lnTo>
                      <a:lnTo>
                        <a:pt x="165102" y="332764"/>
                      </a:lnTo>
                      <a:lnTo>
                        <a:pt x="65100" y="610252"/>
                      </a:lnTo>
                      <a:lnTo>
                        <a:pt x="64675" y="610135"/>
                      </a:lnTo>
                      <a:cubicBezTo>
                        <a:pt x="59568" y="625615"/>
                        <a:pt x="42959" y="633795"/>
                        <a:pt x="26846" y="629357"/>
                      </a:cubicBezTo>
                      <a:cubicBezTo>
                        <a:pt x="10733" y="624918"/>
                        <a:pt x="657" y="609388"/>
                        <a:pt x="4196" y="593475"/>
                      </a:cubicBezTo>
                      <a:lnTo>
                        <a:pt x="0" y="592320"/>
                      </a:lnTo>
                      <a:lnTo>
                        <a:pt x="191450" y="69837"/>
                      </a:lnTo>
                      <a:lnTo>
                        <a:pt x="144621" y="69837"/>
                      </a:lnTo>
                      <a:lnTo>
                        <a:pt x="72015" y="271306"/>
                      </a:lnTo>
                      <a:lnTo>
                        <a:pt x="71590" y="271189"/>
                      </a:lnTo>
                      <a:cubicBezTo>
                        <a:pt x="66483" y="286670"/>
                        <a:pt x="49874" y="294850"/>
                        <a:pt x="33761" y="290411"/>
                      </a:cubicBezTo>
                      <a:cubicBezTo>
                        <a:pt x="17649" y="285973"/>
                        <a:pt x="7572" y="270442"/>
                        <a:pt x="11111" y="254530"/>
                      </a:cubicBezTo>
                      <a:lnTo>
                        <a:pt x="6915" y="253374"/>
                      </a:lnTo>
                      <a:lnTo>
                        <a:pt x="98373" y="3779"/>
                      </a:lnTo>
                      <a:lnTo>
                        <a:pt x="98373" y="2047"/>
                      </a:lnTo>
                      <a:lnTo>
                        <a:pt x="99008" y="2047"/>
                      </a:lnTo>
                      <a:lnTo>
                        <a:pt x="99393" y="997"/>
                      </a:lnTo>
                      <a:lnTo>
                        <a:pt x="169431" y="996"/>
                      </a:lnTo>
                      <a:lnTo>
                        <a:pt x="169052" y="2047"/>
                      </a:lnTo>
                      <a:lnTo>
                        <a:pt x="279144" y="20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24" name="直接连接符 23"/>
              <p:cNvCxnSpPr/>
              <p:nvPr/>
            </p:nvCxnSpPr>
            <p:spPr>
              <a:xfrm>
                <a:off x="2814990" y="2124603"/>
                <a:ext cx="388166" cy="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814990" y="2252188"/>
                <a:ext cx="388166" cy="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2820533" y="2374225"/>
                <a:ext cx="388166" cy="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流程图: 联系 26"/>
              <p:cNvSpPr/>
              <p:nvPr/>
            </p:nvSpPr>
            <p:spPr>
              <a:xfrm>
                <a:off x="3325151" y="2218906"/>
                <a:ext cx="60996" cy="61016"/>
              </a:xfrm>
              <a:prstGeom prst="flowChartConnector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8" name="流程图: 联系 27"/>
              <p:cNvSpPr/>
              <p:nvPr/>
            </p:nvSpPr>
            <p:spPr>
              <a:xfrm>
                <a:off x="3325151" y="2340942"/>
                <a:ext cx="60996" cy="66565"/>
              </a:xfrm>
              <a:prstGeom prst="flowChartConnector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3291879" y="2091320"/>
                <a:ext cx="60996" cy="55471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V="1">
                <a:off x="3352875" y="2030304"/>
                <a:ext cx="88724" cy="116487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45" name="TextBox 19"/>
            <p:cNvSpPr txBox="1">
              <a:spLocks noChangeArrowheads="1"/>
            </p:cNvSpPr>
            <p:nvPr/>
          </p:nvSpPr>
          <p:spPr bwMode="auto">
            <a:xfrm>
              <a:off x="1519232" y="1511005"/>
              <a:ext cx="250983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600" b="1" dirty="0">
                  <a:solidFill>
                    <a:srgbClr val="7BBC28"/>
                  </a:solidFill>
                  <a:ea typeface="微软雅黑" pitchFamily="34" charset="-122"/>
                </a:rPr>
                <a:t>简介</a:t>
              </a:r>
              <a:endParaRPr lang="zh-CN" altLang="en-US" sz="3600" b="1" dirty="0">
                <a:solidFill>
                  <a:srgbClr val="7BBC28"/>
                </a:solidFill>
                <a:ea typeface="微软雅黑" pitchFamily="34" charset="-122"/>
              </a:endParaRPr>
            </a:p>
          </p:txBody>
        </p:sp>
      </p:grpSp>
      <p:sp>
        <p:nvSpPr>
          <p:cNvPr id="14342" name="TextBox 36"/>
          <p:cNvSpPr txBox="1">
            <a:spLocks noChangeArrowheads="1"/>
          </p:cNvSpPr>
          <p:nvPr/>
        </p:nvSpPr>
        <p:spPr bwMode="auto">
          <a:xfrm>
            <a:off x="2128832" y="2406647"/>
            <a:ext cx="20812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rgbClr val="BFBFBF"/>
                </a:solidFill>
                <a:ea typeface="微软雅黑" pitchFamily="34" charset="-122"/>
              </a:rPr>
              <a:t>实现</a:t>
            </a:r>
            <a:endParaRPr lang="zh-CN" altLang="en-US" sz="3600" dirty="0">
              <a:solidFill>
                <a:srgbClr val="BFBFBF"/>
              </a:solidFill>
              <a:ea typeface="微软雅黑" pitchFamily="34" charset="-122"/>
            </a:endParaRPr>
          </a:p>
        </p:txBody>
      </p:sp>
      <p:sp>
        <p:nvSpPr>
          <p:cNvPr id="14343" name="TextBox 37"/>
          <p:cNvSpPr txBox="1">
            <a:spLocks noChangeArrowheads="1"/>
          </p:cNvSpPr>
          <p:nvPr/>
        </p:nvSpPr>
        <p:spPr bwMode="auto">
          <a:xfrm>
            <a:off x="2128832" y="3383493"/>
            <a:ext cx="26717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rgbClr val="BFBFBF"/>
                </a:solidFill>
                <a:ea typeface="微软雅黑" pitchFamily="34" charset="-122"/>
              </a:rPr>
              <a:t>使用</a:t>
            </a:r>
            <a:endParaRPr lang="zh-CN" altLang="en-US" sz="3600" dirty="0">
              <a:solidFill>
                <a:srgbClr val="BFBFBF"/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图片 20"/>
          <p:cNvPicPr>
            <a:picLocks noChangeAspect="1"/>
          </p:cNvPicPr>
          <p:nvPr/>
        </p:nvPicPr>
        <p:blipFill>
          <a:blip r:embed="rId3"/>
          <a:srcRect l="17044" t="2390" r="6483" b="1373"/>
          <a:stretch>
            <a:fillRect/>
          </a:stretch>
        </p:blipFill>
        <p:spPr bwMode="auto">
          <a:xfrm>
            <a:off x="3116263" y="0"/>
            <a:ext cx="6072187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0"/>
            <a:ext cx="3187700" cy="5184775"/>
          </a:xfrm>
          <a:prstGeom prst="rect">
            <a:avLst/>
          </a:prstGeom>
          <a:solidFill>
            <a:srgbClr val="33A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60488" y="1727200"/>
            <a:ext cx="3681412" cy="1752600"/>
          </a:xfrm>
          <a:prstGeom prst="rect">
            <a:avLst/>
          </a:prstGeom>
          <a:solidFill>
            <a:srgbClr val="0A3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917700"/>
            <a:ext cx="4953000" cy="574675"/>
          </a:xfrm>
          <a:prstGeom prst="rect">
            <a:avLst/>
          </a:prstGeom>
          <a:solidFill>
            <a:srgbClr val="196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5365" name="组合 5"/>
          <p:cNvGrpSpPr>
            <a:grpSpLocks/>
          </p:cNvGrpSpPr>
          <p:nvPr/>
        </p:nvGrpSpPr>
        <p:grpSpPr bwMode="auto">
          <a:xfrm>
            <a:off x="1612900" y="1855788"/>
            <a:ext cx="3043238" cy="646112"/>
            <a:chOff x="985838" y="1511005"/>
            <a:chExt cx="3043229" cy="646331"/>
          </a:xfrm>
        </p:grpSpPr>
        <p:grpSp>
          <p:nvGrpSpPr>
            <p:cNvPr id="15367" name="组合 6"/>
            <p:cNvGrpSpPr>
              <a:grpSpLocks/>
            </p:cNvGrpSpPr>
            <p:nvPr/>
          </p:nvGrpSpPr>
          <p:grpSpPr bwMode="auto">
            <a:xfrm>
              <a:off x="985838" y="1591976"/>
              <a:ext cx="514349" cy="514349"/>
              <a:chOff x="1994296" y="1309114"/>
              <a:chExt cx="1796654" cy="1796654"/>
            </a:xfrm>
          </p:grpSpPr>
          <p:sp>
            <p:nvSpPr>
              <p:cNvPr id="9" name="流程图: 联系 8"/>
              <p:cNvSpPr/>
              <p:nvPr/>
            </p:nvSpPr>
            <p:spPr>
              <a:xfrm>
                <a:off x="1994296" y="1309177"/>
                <a:ext cx="1796651" cy="1797265"/>
              </a:xfrm>
              <a:prstGeom prst="flowChartConnector">
                <a:avLst/>
              </a:prstGeom>
              <a:solidFill>
                <a:srgbClr val="7BBC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2358611" y="1785937"/>
                <a:ext cx="437875" cy="856554"/>
                <a:chOff x="2358611" y="1785937"/>
                <a:chExt cx="437875" cy="856554"/>
              </a:xfrm>
              <a:solidFill>
                <a:srgbClr val="FFFFFF"/>
              </a:solidFill>
            </p:grpSpPr>
            <p:sp>
              <p:nvSpPr>
                <p:cNvPr id="18" name="流程图: 联系 17"/>
                <p:cNvSpPr/>
                <p:nvPr/>
              </p:nvSpPr>
              <p:spPr>
                <a:xfrm>
                  <a:off x="2466975" y="1785937"/>
                  <a:ext cx="161926" cy="161926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9" name="矩形 15"/>
                <p:cNvSpPr/>
                <p:nvPr/>
              </p:nvSpPr>
              <p:spPr>
                <a:xfrm rot="20675967">
                  <a:off x="2358611" y="1963707"/>
                  <a:ext cx="437875" cy="678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875" h="678784">
                      <a:moveTo>
                        <a:pt x="303157" y="92510"/>
                      </a:moveTo>
                      <a:lnTo>
                        <a:pt x="303052" y="92891"/>
                      </a:lnTo>
                      <a:lnTo>
                        <a:pt x="304436" y="93273"/>
                      </a:lnTo>
                      <a:close/>
                      <a:moveTo>
                        <a:pt x="281049" y="7795"/>
                      </a:moveTo>
                      <a:lnTo>
                        <a:pt x="212846" y="169313"/>
                      </a:lnTo>
                      <a:lnTo>
                        <a:pt x="218961" y="227806"/>
                      </a:lnTo>
                      <a:cubicBezTo>
                        <a:pt x="226556" y="230722"/>
                        <a:pt x="249328" y="178539"/>
                        <a:pt x="256924" y="181455"/>
                      </a:cubicBezTo>
                      <a:close/>
                      <a:moveTo>
                        <a:pt x="280364" y="0"/>
                      </a:moveTo>
                      <a:lnTo>
                        <a:pt x="377166" y="57708"/>
                      </a:lnTo>
                      <a:lnTo>
                        <a:pt x="377378" y="56612"/>
                      </a:lnTo>
                      <a:lnTo>
                        <a:pt x="437537" y="92476"/>
                      </a:lnTo>
                      <a:lnTo>
                        <a:pt x="437330" y="93575"/>
                      </a:lnTo>
                      <a:lnTo>
                        <a:pt x="437875" y="93900"/>
                      </a:lnTo>
                      <a:lnTo>
                        <a:pt x="436988" y="95388"/>
                      </a:lnTo>
                      <a:lnTo>
                        <a:pt x="387739" y="356610"/>
                      </a:lnTo>
                      <a:lnTo>
                        <a:pt x="383543" y="355454"/>
                      </a:lnTo>
                      <a:cubicBezTo>
                        <a:pt x="378435" y="370934"/>
                        <a:pt x="361826" y="379114"/>
                        <a:pt x="345714" y="374676"/>
                      </a:cubicBezTo>
                      <a:cubicBezTo>
                        <a:pt x="329601" y="370238"/>
                        <a:pt x="319523" y="354707"/>
                        <a:pt x="323064" y="338794"/>
                      </a:cubicBezTo>
                      <a:lnTo>
                        <a:pt x="322639" y="338677"/>
                      </a:lnTo>
                      <a:lnTo>
                        <a:pt x="363438" y="128447"/>
                      </a:lnTo>
                      <a:lnTo>
                        <a:pt x="328095" y="107377"/>
                      </a:lnTo>
                      <a:lnTo>
                        <a:pt x="224981" y="654292"/>
                      </a:lnTo>
                      <a:cubicBezTo>
                        <a:pt x="220091" y="672043"/>
                        <a:pt x="201739" y="682468"/>
                        <a:pt x="183988" y="677579"/>
                      </a:cubicBezTo>
                      <a:cubicBezTo>
                        <a:pt x="166237" y="672689"/>
                        <a:pt x="155811" y="654336"/>
                        <a:pt x="160701" y="636586"/>
                      </a:cubicBezTo>
                      <a:lnTo>
                        <a:pt x="158040" y="635853"/>
                      </a:lnTo>
                      <a:lnTo>
                        <a:pt x="214234" y="346298"/>
                      </a:lnTo>
                      <a:lnTo>
                        <a:pt x="165102" y="332764"/>
                      </a:lnTo>
                      <a:lnTo>
                        <a:pt x="65100" y="610252"/>
                      </a:lnTo>
                      <a:lnTo>
                        <a:pt x="64675" y="610135"/>
                      </a:lnTo>
                      <a:cubicBezTo>
                        <a:pt x="59568" y="625615"/>
                        <a:pt x="42959" y="633795"/>
                        <a:pt x="26846" y="629357"/>
                      </a:cubicBezTo>
                      <a:cubicBezTo>
                        <a:pt x="10733" y="624918"/>
                        <a:pt x="657" y="609388"/>
                        <a:pt x="4196" y="593475"/>
                      </a:cubicBezTo>
                      <a:lnTo>
                        <a:pt x="0" y="592320"/>
                      </a:lnTo>
                      <a:lnTo>
                        <a:pt x="191450" y="69837"/>
                      </a:lnTo>
                      <a:lnTo>
                        <a:pt x="144621" y="69837"/>
                      </a:lnTo>
                      <a:lnTo>
                        <a:pt x="72015" y="271306"/>
                      </a:lnTo>
                      <a:lnTo>
                        <a:pt x="71590" y="271189"/>
                      </a:lnTo>
                      <a:cubicBezTo>
                        <a:pt x="66483" y="286670"/>
                        <a:pt x="49874" y="294850"/>
                        <a:pt x="33761" y="290411"/>
                      </a:cubicBezTo>
                      <a:cubicBezTo>
                        <a:pt x="17649" y="285973"/>
                        <a:pt x="7572" y="270442"/>
                        <a:pt x="11111" y="254530"/>
                      </a:cubicBezTo>
                      <a:lnTo>
                        <a:pt x="6915" y="253374"/>
                      </a:lnTo>
                      <a:lnTo>
                        <a:pt x="98373" y="3779"/>
                      </a:lnTo>
                      <a:lnTo>
                        <a:pt x="98373" y="2047"/>
                      </a:lnTo>
                      <a:lnTo>
                        <a:pt x="99008" y="2047"/>
                      </a:lnTo>
                      <a:lnTo>
                        <a:pt x="99393" y="997"/>
                      </a:lnTo>
                      <a:lnTo>
                        <a:pt x="169431" y="996"/>
                      </a:lnTo>
                      <a:lnTo>
                        <a:pt x="169052" y="2047"/>
                      </a:lnTo>
                      <a:lnTo>
                        <a:pt x="279144" y="20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1" name="直接连接符 10"/>
              <p:cNvCxnSpPr/>
              <p:nvPr/>
            </p:nvCxnSpPr>
            <p:spPr>
              <a:xfrm>
                <a:off x="2814988" y="2124605"/>
                <a:ext cx="388165" cy="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2814988" y="2252187"/>
                <a:ext cx="388165" cy="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2820535" y="2374223"/>
                <a:ext cx="388165" cy="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流程图: 联系 13"/>
              <p:cNvSpPr/>
              <p:nvPr/>
            </p:nvSpPr>
            <p:spPr>
              <a:xfrm>
                <a:off x="3325148" y="2218904"/>
                <a:ext cx="60999" cy="61020"/>
              </a:xfrm>
              <a:prstGeom prst="flowChartConnector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流程图: 联系 14"/>
              <p:cNvSpPr/>
              <p:nvPr/>
            </p:nvSpPr>
            <p:spPr>
              <a:xfrm>
                <a:off x="3325148" y="2340940"/>
                <a:ext cx="60999" cy="66565"/>
              </a:xfrm>
              <a:prstGeom prst="flowChartConnector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3291877" y="2091322"/>
                <a:ext cx="60999" cy="55471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V="1">
                <a:off x="3352876" y="2030302"/>
                <a:ext cx="88723" cy="116491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68" name="TextBox 7"/>
            <p:cNvSpPr txBox="1">
              <a:spLocks noChangeArrowheads="1"/>
            </p:cNvSpPr>
            <p:nvPr/>
          </p:nvSpPr>
          <p:spPr bwMode="auto">
            <a:xfrm>
              <a:off x="1519232" y="1511005"/>
              <a:ext cx="2509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FFFFF"/>
                  </a:solidFill>
                  <a:ea typeface="微软雅黑" pitchFamily="34" charset="-122"/>
                </a:rPr>
                <a:t>DOM</a:t>
              </a:r>
              <a:endParaRPr lang="zh-CN" altLang="en-US" sz="3600" b="1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190750" y="2473325"/>
            <a:ext cx="28067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213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spc="-10" dirty="0">
                <a:solidFill>
                  <a:srgbClr val="FFFFFF"/>
                </a:solidFill>
                <a:latin typeface="+mn-lt"/>
                <a:ea typeface="+mn-ea"/>
              </a:rPr>
              <a:t>Document Object </a:t>
            </a:r>
            <a:r>
              <a:rPr lang="en-US" altLang="zh-CN" sz="1600" spc="-10" dirty="0" smtClean="0">
                <a:solidFill>
                  <a:srgbClr val="FFFFFF"/>
                </a:solidFill>
                <a:latin typeface="+mn-lt"/>
                <a:ea typeface="+mn-ea"/>
              </a:rPr>
              <a:t>Model</a:t>
            </a:r>
          </a:p>
          <a:p>
            <a:pPr defTabSz="9213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spc="-10" dirty="0" smtClean="0">
                <a:solidFill>
                  <a:srgbClr val="FFFFFF"/>
                </a:solidFill>
                <a:latin typeface="+mn-lt"/>
                <a:ea typeface="+mn-ea"/>
              </a:rPr>
              <a:t>文档</a:t>
            </a:r>
            <a:r>
              <a:rPr lang="zh-CN" altLang="en-US" sz="1600" spc="-10" dirty="0">
                <a:solidFill>
                  <a:srgbClr val="FFFFFF"/>
                </a:solidFill>
                <a:latin typeface="+mn-lt"/>
                <a:ea typeface="+mn-ea"/>
              </a:rPr>
              <a:t>对象模型</a:t>
            </a:r>
            <a:endParaRPr lang="zh-CN" altLang="en-US" sz="1600" spc="-10" dirty="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9" name="组合 7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172"/>
          </a:xfrm>
        </p:grpSpPr>
        <p:grpSp>
          <p:nvGrpSpPr>
            <p:cNvPr id="16391" name="组合 8"/>
            <p:cNvGrpSpPr>
              <a:grpSpLocks/>
            </p:cNvGrpSpPr>
            <p:nvPr/>
          </p:nvGrpSpPr>
          <p:grpSpPr bwMode="auto">
            <a:xfrm>
              <a:off x="-2381" y="-10990"/>
              <a:ext cx="9211223" cy="708065"/>
              <a:chOff x="-2381" y="-10990"/>
              <a:chExt cx="9211223" cy="708065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-793" y="-10990"/>
                <a:ext cx="9209635" cy="693776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-2381" y="697075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92" name="组合 9"/>
            <p:cNvGrpSpPr>
              <a:grpSpLocks/>
            </p:cNvGrpSpPr>
            <p:nvPr/>
          </p:nvGrpSpPr>
          <p:grpSpPr bwMode="auto">
            <a:xfrm>
              <a:off x="-2381" y="4969270"/>
              <a:ext cx="9212810" cy="215912"/>
              <a:chOff x="-2381" y="4969270"/>
              <a:chExt cx="9212810" cy="21591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-2381" y="4981971"/>
                <a:ext cx="9208048" cy="203211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-793" y="4969270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90" y="849312"/>
            <a:ext cx="5075237" cy="344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71327" y="2253734"/>
            <a:ext cx="153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根节点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71327" y="2756932"/>
            <a:ext cx="153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根元素节点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08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1"/>
          <p:cNvSpPr txBox="1">
            <a:spLocks noChangeArrowheads="1"/>
          </p:cNvSpPr>
          <p:nvPr/>
        </p:nvSpPr>
        <p:spPr bwMode="auto">
          <a:xfrm>
            <a:off x="895350" y="1581150"/>
            <a:ext cx="3232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7BBC28"/>
                </a:solidFill>
                <a:ea typeface="微软雅黑" pitchFamily="34" charset="-122"/>
              </a:rPr>
              <a:t>优点</a:t>
            </a:r>
            <a:endParaRPr lang="zh-CN" altLang="en-US" sz="3600" b="1" dirty="0">
              <a:solidFill>
                <a:srgbClr val="7BBC28"/>
              </a:solidFill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9638" y="2130425"/>
            <a:ext cx="321786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213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/>
              <a:t>通过</a:t>
            </a:r>
            <a:r>
              <a:rPr lang="en-US" altLang="zh-CN" sz="1600" dirty="0"/>
              <a:t>DOM</a:t>
            </a:r>
            <a:r>
              <a:rPr lang="zh-CN" altLang="en-US" sz="1600" dirty="0"/>
              <a:t>接口，应用程序可以在任何时候访问</a:t>
            </a:r>
            <a:r>
              <a:rPr lang="en-US" altLang="zh-CN" sz="1600" dirty="0"/>
              <a:t>XML</a:t>
            </a:r>
            <a:r>
              <a:rPr lang="zh-CN" altLang="en-US" sz="1600" dirty="0"/>
              <a:t>文档中的任何一部分</a:t>
            </a:r>
            <a:r>
              <a:rPr lang="zh-CN" altLang="en-US" sz="1600" dirty="0" smtClean="0"/>
              <a:t>数据（随机访问机制），给</a:t>
            </a:r>
            <a:r>
              <a:rPr lang="zh-CN" altLang="en-US" sz="1600" dirty="0"/>
              <a:t>应用程序的开发带来了很大的灵活性</a:t>
            </a:r>
            <a:endParaRPr lang="zh-CN" altLang="en-US" sz="1600" spc="-10" dirty="0">
              <a:solidFill>
                <a:srgbClr val="BFBFBF"/>
              </a:solidFill>
              <a:latin typeface="+mn-lt"/>
              <a:ea typeface="+mn-ea"/>
            </a:endParaRPr>
          </a:p>
        </p:txBody>
      </p:sp>
      <p:sp>
        <p:nvSpPr>
          <p:cNvPr id="16387" name="TextBox 5"/>
          <p:cNvSpPr txBox="1">
            <a:spLocks noChangeArrowheads="1"/>
          </p:cNvSpPr>
          <p:nvPr/>
        </p:nvSpPr>
        <p:spPr bwMode="auto">
          <a:xfrm>
            <a:off x="4826000" y="1581150"/>
            <a:ext cx="3232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33A6B2"/>
                </a:solidFill>
                <a:ea typeface="微软雅黑" pitchFamily="34" charset="-122"/>
              </a:rPr>
              <a:t>缺点</a:t>
            </a:r>
            <a:endParaRPr lang="zh-CN" altLang="en-US" sz="3600" b="1" dirty="0">
              <a:solidFill>
                <a:srgbClr val="33A6B2"/>
              </a:solidFill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0288" y="2130425"/>
            <a:ext cx="3217862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213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/>
              <a:t>效率低，解析速度慢，内存占用量过高</a:t>
            </a:r>
            <a:endParaRPr lang="zh-CN" altLang="en-US" sz="1600" spc="-10" dirty="0">
              <a:solidFill>
                <a:srgbClr val="BFBFBF"/>
              </a:solidFill>
              <a:latin typeface="+mn-lt"/>
              <a:ea typeface="+mn-ea"/>
            </a:endParaRPr>
          </a:p>
        </p:txBody>
      </p:sp>
      <p:grpSp>
        <p:nvGrpSpPr>
          <p:cNvPr id="16389" name="组合 7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172"/>
          </a:xfrm>
        </p:grpSpPr>
        <p:grpSp>
          <p:nvGrpSpPr>
            <p:cNvPr id="16391" name="组合 8"/>
            <p:cNvGrpSpPr>
              <a:grpSpLocks/>
            </p:cNvGrpSpPr>
            <p:nvPr/>
          </p:nvGrpSpPr>
          <p:grpSpPr bwMode="auto">
            <a:xfrm>
              <a:off x="-2381" y="-10990"/>
              <a:ext cx="9211223" cy="708065"/>
              <a:chOff x="-2381" y="-10990"/>
              <a:chExt cx="9211223" cy="708065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-793" y="-10990"/>
                <a:ext cx="9209635" cy="693776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-2381" y="697075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92" name="组合 9"/>
            <p:cNvGrpSpPr>
              <a:grpSpLocks/>
            </p:cNvGrpSpPr>
            <p:nvPr/>
          </p:nvGrpSpPr>
          <p:grpSpPr bwMode="auto">
            <a:xfrm>
              <a:off x="-2381" y="4969270"/>
              <a:ext cx="9212810" cy="215912"/>
              <a:chOff x="-2381" y="4969270"/>
              <a:chExt cx="9212810" cy="21591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-2381" y="4981971"/>
                <a:ext cx="9208048" cy="203211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-793" y="4969270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18"/>
          <p:cNvSpPr txBox="1">
            <a:spLocks noChangeArrowheads="1"/>
          </p:cNvSpPr>
          <p:nvPr/>
        </p:nvSpPr>
        <p:spPr bwMode="auto">
          <a:xfrm>
            <a:off x="881063" y="1524000"/>
            <a:ext cx="25098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BFBFBF"/>
                </a:solidFill>
                <a:ea typeface="微软雅黑" pitchFamily="34" charset="-122"/>
              </a:rPr>
              <a:t>简介</a:t>
            </a:r>
            <a:endParaRPr lang="zh-CN" altLang="en-US" sz="3600" b="1" dirty="0">
              <a:solidFill>
                <a:srgbClr val="BFBFBF"/>
              </a:solidFill>
              <a:ea typeface="微软雅黑" pitchFamily="34" charset="-122"/>
            </a:endParaRPr>
          </a:p>
        </p:txBody>
      </p:sp>
      <p:sp>
        <p:nvSpPr>
          <p:cNvPr id="24581" name="TextBox 33"/>
          <p:cNvSpPr txBox="1">
            <a:spLocks noChangeArrowheads="1"/>
          </p:cNvSpPr>
          <p:nvPr/>
        </p:nvSpPr>
        <p:spPr bwMode="auto">
          <a:xfrm>
            <a:off x="1473200" y="2457450"/>
            <a:ext cx="20812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rgbClr val="196674"/>
                </a:solidFill>
                <a:ea typeface="微软雅黑" pitchFamily="34" charset="-122"/>
              </a:rPr>
              <a:t>实现</a:t>
            </a:r>
            <a:endParaRPr lang="zh-CN" altLang="en-US" sz="3600" dirty="0">
              <a:solidFill>
                <a:srgbClr val="196674"/>
              </a:solidFill>
              <a:ea typeface="微软雅黑" pitchFamily="34" charset="-122"/>
            </a:endParaRPr>
          </a:p>
        </p:txBody>
      </p:sp>
      <p:sp>
        <p:nvSpPr>
          <p:cNvPr id="24582" name="TextBox 34"/>
          <p:cNvSpPr txBox="1">
            <a:spLocks noChangeArrowheads="1"/>
          </p:cNvSpPr>
          <p:nvPr/>
        </p:nvSpPr>
        <p:spPr bwMode="auto">
          <a:xfrm>
            <a:off x="911225" y="3351213"/>
            <a:ext cx="26717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rgbClr val="BFBFBF"/>
                </a:solidFill>
                <a:ea typeface="微软雅黑" pitchFamily="34" charset="-122"/>
              </a:rPr>
              <a:t>使用</a:t>
            </a:r>
            <a:endParaRPr lang="zh-CN" altLang="en-US" sz="3600" dirty="0">
              <a:solidFill>
                <a:srgbClr val="BFBFBF"/>
              </a:solidFill>
              <a:ea typeface="微软雅黑" pitchFamily="34" charset="-122"/>
            </a:endParaRPr>
          </a:p>
        </p:txBody>
      </p:sp>
      <p:sp>
        <p:nvSpPr>
          <p:cNvPr id="64" name="流程图: 联系 11"/>
          <p:cNvSpPr/>
          <p:nvPr/>
        </p:nvSpPr>
        <p:spPr>
          <a:xfrm>
            <a:off x="942975" y="2535238"/>
            <a:ext cx="515938" cy="515937"/>
          </a:xfrm>
          <a:custGeom>
            <a:avLst/>
            <a:gdLst/>
            <a:ahLst/>
            <a:cxnLst/>
            <a:rect l="l" t="t" r="r" b="b"/>
            <a:pathLst>
              <a:path w="4754880" h="4754880">
                <a:moveTo>
                  <a:pt x="1549859" y="2553334"/>
                </a:moveTo>
                <a:cubicBezTo>
                  <a:pt x="1550396" y="2554061"/>
                  <a:pt x="1550933" y="2554786"/>
                  <a:pt x="1551666" y="2555365"/>
                </a:cubicBezTo>
                <a:lnTo>
                  <a:pt x="1550737" y="2559005"/>
                </a:lnTo>
                <a:close/>
                <a:moveTo>
                  <a:pt x="2537346" y="1135398"/>
                </a:moveTo>
                <a:lnTo>
                  <a:pt x="2180105" y="1570968"/>
                </a:lnTo>
                <a:lnTo>
                  <a:pt x="2900172" y="1569211"/>
                </a:lnTo>
                <a:lnTo>
                  <a:pt x="2869566" y="1593133"/>
                </a:lnTo>
                <a:lnTo>
                  <a:pt x="2872826" y="1593463"/>
                </a:lnTo>
                <a:lnTo>
                  <a:pt x="2817363" y="1633935"/>
                </a:lnTo>
                <a:lnTo>
                  <a:pt x="2762059" y="1677160"/>
                </a:lnTo>
                <a:lnTo>
                  <a:pt x="2758125" y="1677160"/>
                </a:lnTo>
                <a:lnTo>
                  <a:pt x="2240036" y="2055208"/>
                </a:lnTo>
                <a:lnTo>
                  <a:pt x="2596883" y="1677160"/>
                </a:lnTo>
                <a:lnTo>
                  <a:pt x="1757172" y="1677160"/>
                </a:lnTo>
                <a:lnTo>
                  <a:pt x="1923860" y="1571593"/>
                </a:lnTo>
                <a:lnTo>
                  <a:pt x="1925531" y="1571589"/>
                </a:lnTo>
                <a:close/>
                <a:moveTo>
                  <a:pt x="2347403" y="861182"/>
                </a:moveTo>
                <a:cubicBezTo>
                  <a:pt x="1896076" y="853858"/>
                  <a:pt x="1468838" y="1035117"/>
                  <a:pt x="1374843" y="1602911"/>
                </a:cubicBezTo>
                <a:cubicBezTo>
                  <a:pt x="1388339" y="1650333"/>
                  <a:pt x="1395223" y="1709700"/>
                  <a:pt x="1395223" y="1774000"/>
                </a:cubicBezTo>
                <a:cubicBezTo>
                  <a:pt x="1395223" y="1864324"/>
                  <a:pt x="1381638" y="1944914"/>
                  <a:pt x="1359818" y="1997357"/>
                </a:cubicBezTo>
                <a:lnTo>
                  <a:pt x="1369730" y="2083130"/>
                </a:lnTo>
                <a:lnTo>
                  <a:pt x="1468248" y="2153411"/>
                </a:lnTo>
                <a:lnTo>
                  <a:pt x="1407450" y="2264874"/>
                </a:lnTo>
                <a:lnTo>
                  <a:pt x="1409604" y="2273760"/>
                </a:lnTo>
                <a:lnTo>
                  <a:pt x="1236472" y="2642362"/>
                </a:lnTo>
                <a:lnTo>
                  <a:pt x="1510798" y="2723644"/>
                </a:lnTo>
                <a:cubicBezTo>
                  <a:pt x="1481390" y="2855014"/>
                  <a:pt x="1462787" y="2975279"/>
                  <a:pt x="1461898" y="3039237"/>
                </a:cubicBezTo>
                <a:cubicBezTo>
                  <a:pt x="1459252" y="3229737"/>
                  <a:pt x="1608477" y="3301704"/>
                  <a:pt x="1725423" y="3302762"/>
                </a:cubicBezTo>
                <a:cubicBezTo>
                  <a:pt x="1796190" y="3303402"/>
                  <a:pt x="1941752" y="3262390"/>
                  <a:pt x="2045320" y="3197082"/>
                </a:cubicBezTo>
                <a:lnTo>
                  <a:pt x="2076260" y="3663125"/>
                </a:lnTo>
                <a:lnTo>
                  <a:pt x="3152585" y="3663125"/>
                </a:lnTo>
                <a:lnTo>
                  <a:pt x="2969238" y="2743283"/>
                </a:lnTo>
                <a:cubicBezTo>
                  <a:pt x="3118714" y="2600460"/>
                  <a:pt x="3247778" y="2371672"/>
                  <a:pt x="3328160" y="2026407"/>
                </a:cubicBezTo>
                <a:cubicBezTo>
                  <a:pt x="3480561" y="1205663"/>
                  <a:pt x="2885459" y="869913"/>
                  <a:pt x="2347403" y="861182"/>
                </a:cubicBezTo>
                <a:close/>
                <a:moveTo>
                  <a:pt x="2377440" y="0"/>
                </a:moveTo>
                <a:cubicBezTo>
                  <a:pt x="3690464" y="0"/>
                  <a:pt x="4754880" y="1064416"/>
                  <a:pt x="4754880" y="2377440"/>
                </a:cubicBezTo>
                <a:cubicBezTo>
                  <a:pt x="4754880" y="3690464"/>
                  <a:pt x="3690464" y="4754880"/>
                  <a:pt x="2377440" y="4754880"/>
                </a:cubicBezTo>
                <a:cubicBezTo>
                  <a:pt x="1064416" y="4754880"/>
                  <a:pt x="0" y="3690464"/>
                  <a:pt x="0" y="2377440"/>
                </a:cubicBezTo>
                <a:cubicBezTo>
                  <a:pt x="0" y="1064416"/>
                  <a:pt x="1064416" y="0"/>
                  <a:pt x="2377440" y="0"/>
                </a:cubicBezTo>
                <a:close/>
              </a:path>
            </a:pathLst>
          </a:custGeom>
          <a:solidFill>
            <a:srgbClr val="196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153275" y="295275"/>
            <a:ext cx="17494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213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33A6B2"/>
                </a:solidFill>
                <a:latin typeface="+mj-lt"/>
                <a:ea typeface="+mn-ea"/>
              </a:rPr>
              <a:t>锐普</a:t>
            </a:r>
            <a:r>
              <a:rPr lang="en-US" altLang="zh-CN" sz="1400" dirty="0">
                <a:solidFill>
                  <a:srgbClr val="B1DE64"/>
                </a:solidFill>
                <a:latin typeface="+mj-lt"/>
                <a:ea typeface="+mn-ea"/>
              </a:rPr>
              <a:t>PPT</a:t>
            </a:r>
            <a:r>
              <a:rPr lang="zh-CN" altLang="en-US" sz="1400" dirty="0">
                <a:solidFill>
                  <a:srgbClr val="B1DE64"/>
                </a:solidFill>
                <a:latin typeface="+mj-lt"/>
                <a:ea typeface="+mn-ea"/>
              </a:rPr>
              <a:t>论坛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4972050"/>
            <a:ext cx="1362075" cy="238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213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50" dirty="0">
                <a:solidFill>
                  <a:srgbClr val="FFFFFF"/>
                </a:solidFill>
                <a:latin typeface="+mn-lt"/>
                <a:ea typeface="+mn-ea"/>
              </a:rPr>
              <a:t>www.rapidbbs.cn</a:t>
            </a:r>
            <a:endParaRPr lang="zh-CN" altLang="en-US" sz="95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38" name="组合 7"/>
          <p:cNvGrpSpPr>
            <a:grpSpLocks/>
          </p:cNvGrpSpPr>
          <p:nvPr/>
        </p:nvGrpSpPr>
        <p:grpSpPr bwMode="auto">
          <a:xfrm>
            <a:off x="-1588" y="-11113"/>
            <a:ext cx="9212263" cy="5195888"/>
            <a:chOff x="-2381" y="-10990"/>
            <a:chExt cx="9212810" cy="5196172"/>
          </a:xfrm>
        </p:grpSpPr>
        <p:grpSp>
          <p:nvGrpSpPr>
            <p:cNvPr id="39" name="组合 8"/>
            <p:cNvGrpSpPr>
              <a:grpSpLocks/>
            </p:cNvGrpSpPr>
            <p:nvPr/>
          </p:nvGrpSpPr>
          <p:grpSpPr bwMode="auto">
            <a:xfrm>
              <a:off x="-2381" y="-10990"/>
              <a:ext cx="9211223" cy="708065"/>
              <a:chOff x="-2381" y="-10990"/>
              <a:chExt cx="9211223" cy="708065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-793" y="-10990"/>
                <a:ext cx="9209635" cy="693776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-2381" y="697075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9"/>
            <p:cNvGrpSpPr>
              <a:grpSpLocks/>
            </p:cNvGrpSpPr>
            <p:nvPr/>
          </p:nvGrpSpPr>
          <p:grpSpPr bwMode="auto">
            <a:xfrm>
              <a:off x="-2381" y="4969270"/>
              <a:ext cx="9212810" cy="215912"/>
              <a:chOff x="-2381" y="4969270"/>
              <a:chExt cx="9212810" cy="215912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-2381" y="4981971"/>
                <a:ext cx="9208048" cy="203211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>
                <a:off x="-793" y="4969270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9" name="组合 7"/>
          <p:cNvGrpSpPr>
            <a:grpSpLocks/>
          </p:cNvGrpSpPr>
          <p:nvPr/>
        </p:nvGrpSpPr>
        <p:grpSpPr bwMode="auto">
          <a:xfrm>
            <a:off x="-1588" y="-11113"/>
            <a:ext cx="9212263" cy="5221288"/>
            <a:chOff x="-2381" y="-10990"/>
            <a:chExt cx="9212810" cy="5221573"/>
          </a:xfrm>
        </p:grpSpPr>
        <p:grpSp>
          <p:nvGrpSpPr>
            <p:cNvPr id="16391" name="组合 8"/>
            <p:cNvGrpSpPr>
              <a:grpSpLocks/>
            </p:cNvGrpSpPr>
            <p:nvPr/>
          </p:nvGrpSpPr>
          <p:grpSpPr bwMode="auto">
            <a:xfrm>
              <a:off x="-2381" y="-10990"/>
              <a:ext cx="9210429" cy="708220"/>
              <a:chOff x="-2381" y="-10990"/>
              <a:chExt cx="9210429" cy="70822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-793" y="-10990"/>
                <a:ext cx="9209635" cy="693776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16398" name="组合 15"/>
              <p:cNvGrpSpPr>
                <a:grpSpLocks/>
              </p:cNvGrpSpPr>
              <p:nvPr/>
            </p:nvGrpSpPr>
            <p:grpSpPr bwMode="auto">
              <a:xfrm>
                <a:off x="6938030" y="354023"/>
                <a:ext cx="214250" cy="216078"/>
                <a:chOff x="4232147" y="299825"/>
                <a:chExt cx="663647" cy="669309"/>
              </a:xfrm>
            </p:grpSpPr>
            <p:sp>
              <p:nvSpPr>
                <p:cNvPr id="19" name="矩形 2"/>
                <p:cNvSpPr/>
                <p:nvPr/>
              </p:nvSpPr>
              <p:spPr>
                <a:xfrm>
                  <a:off x="4273198" y="300237"/>
                  <a:ext cx="624538" cy="619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33A6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0" name="矩形 2"/>
                <p:cNvSpPr/>
                <p:nvPr/>
              </p:nvSpPr>
              <p:spPr>
                <a:xfrm rot="16200000" flipH="1">
                  <a:off x="4231399" y="346952"/>
                  <a:ext cx="624538" cy="61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735" h="620354">
                      <a:moveTo>
                        <a:pt x="0" y="0"/>
                      </a:moveTo>
                      <a:lnTo>
                        <a:pt x="622735" y="2381"/>
                      </a:lnTo>
                      <a:cubicBezTo>
                        <a:pt x="621941" y="208372"/>
                        <a:pt x="621148" y="414363"/>
                        <a:pt x="620354" y="620354"/>
                      </a:cubicBezTo>
                      <a:lnTo>
                        <a:pt x="618265" y="619120"/>
                      </a:lnTo>
                      <a:lnTo>
                        <a:pt x="449955" y="450837"/>
                      </a:lnTo>
                      <a:cubicBezTo>
                        <a:pt x="480355" y="418291"/>
                        <a:pt x="497324" y="374336"/>
                        <a:pt x="497324" y="326417"/>
                      </a:cubicBezTo>
                      <a:cubicBezTo>
                        <a:pt x="497324" y="216720"/>
                        <a:pt x="408397" y="127793"/>
                        <a:pt x="298700" y="127793"/>
                      </a:cubicBezTo>
                      <a:cubicBezTo>
                        <a:pt x="250770" y="127793"/>
                        <a:pt x="206805" y="144770"/>
                        <a:pt x="174254" y="175180"/>
                      </a:cubicBezTo>
                      <a:lnTo>
                        <a:pt x="7144" y="8097"/>
                      </a:lnTo>
                      <a:lnTo>
                        <a:pt x="6144" y="10314"/>
                      </a:lnTo>
                      <a:close/>
                    </a:path>
                  </a:pathLst>
                </a:custGeom>
                <a:solidFill>
                  <a:srgbClr val="7BBC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21349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6399" name="TextBox 16"/>
              <p:cNvSpPr txBox="1">
                <a:spLocks noChangeArrowheads="1"/>
              </p:cNvSpPr>
              <p:nvPr/>
            </p:nvSpPr>
            <p:spPr bwMode="auto">
              <a:xfrm>
                <a:off x="895350" y="200025"/>
                <a:ext cx="1660525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00" dirty="0">
                    <a:solidFill>
                      <a:srgbClr val="FFFFFF"/>
                    </a:solidFill>
                    <a:ea typeface="微软雅黑" pitchFamily="34" charset="-122"/>
                  </a:rPr>
                  <a:t>关于我们</a:t>
                </a: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-2381" y="697075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92" name="组合 9"/>
            <p:cNvGrpSpPr>
              <a:grpSpLocks/>
            </p:cNvGrpSpPr>
            <p:nvPr/>
          </p:nvGrpSpPr>
          <p:grpSpPr bwMode="auto">
            <a:xfrm>
              <a:off x="-2381" y="4968591"/>
              <a:ext cx="9212810" cy="241992"/>
              <a:chOff x="-2381" y="4968591"/>
              <a:chExt cx="9212810" cy="24199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-2381" y="4981971"/>
                <a:ext cx="9208048" cy="203211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-793" y="4969270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913661" y="4972445"/>
                <a:ext cx="1362156" cy="23813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950" dirty="0">
                    <a:solidFill>
                      <a:srgbClr val="FFFFFF"/>
                    </a:solidFill>
                    <a:latin typeface="+mn-lt"/>
                    <a:ea typeface="+mn-ea"/>
                  </a:rPr>
                  <a:t>www.rapidbbs.cn</a:t>
                </a:r>
                <a:endParaRPr lang="zh-CN" altLang="en-US" sz="950" dirty="0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396" name="TextBox 13"/>
              <p:cNvSpPr txBox="1">
                <a:spLocks noChangeArrowheads="1"/>
              </p:cNvSpPr>
              <p:nvPr/>
            </p:nvSpPr>
            <p:spPr bwMode="auto">
              <a:xfrm>
                <a:off x="7790994" y="4977541"/>
                <a:ext cx="543382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900">
                    <a:solidFill>
                      <a:srgbClr val="FFFFFF"/>
                    </a:solidFill>
                    <a:ea typeface="微软雅黑" pitchFamily="34" charset="-122"/>
                  </a:rPr>
                  <a:t>4 / 43</a:t>
                </a:r>
                <a:endParaRPr lang="zh-CN" altLang="en-US" sz="90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7153275" y="295275"/>
            <a:ext cx="17494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213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33A6B2"/>
                </a:solidFill>
                <a:latin typeface="+mj-lt"/>
                <a:ea typeface="+mn-ea"/>
              </a:rPr>
              <a:t>锐普</a:t>
            </a:r>
            <a:r>
              <a:rPr lang="en-US" altLang="zh-CN" sz="1400" dirty="0">
                <a:solidFill>
                  <a:srgbClr val="B1DE64"/>
                </a:solidFill>
                <a:latin typeface="+mj-lt"/>
                <a:ea typeface="+mn-ea"/>
              </a:rPr>
              <a:t>PPT</a:t>
            </a:r>
            <a:r>
              <a:rPr lang="zh-CN" altLang="en-US" sz="1400" dirty="0">
                <a:solidFill>
                  <a:srgbClr val="B1DE64"/>
                </a:solidFill>
                <a:latin typeface="+mj-lt"/>
                <a:ea typeface="+mn-ea"/>
              </a:rPr>
              <a:t>论坛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7600" y="2132806"/>
            <a:ext cx="3136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800" dirty="0" smtClean="0"/>
              <a:t>节点</a:t>
            </a:r>
            <a:endParaRPr lang="en-US" altLang="zh-CN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800" dirty="0" smtClean="0"/>
              <a:t>节点之间的关系</a:t>
            </a:r>
            <a:endParaRPr lang="en-US" altLang="zh-CN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800" dirty="0" smtClean="0"/>
              <a:t>对节点的操作</a:t>
            </a:r>
            <a:endParaRPr lang="zh-CN" altLang="en-US" sz="2800" dirty="0"/>
          </a:p>
        </p:txBody>
      </p:sp>
      <p:sp>
        <p:nvSpPr>
          <p:cNvPr id="36" name="TextBox 1"/>
          <p:cNvSpPr txBox="1">
            <a:spLocks noChangeArrowheads="1"/>
          </p:cNvSpPr>
          <p:nvPr/>
        </p:nvSpPr>
        <p:spPr bwMode="auto">
          <a:xfrm>
            <a:off x="768350" y="1258093"/>
            <a:ext cx="3232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7BBC28"/>
                </a:solidFill>
                <a:ea typeface="微软雅黑" pitchFamily="34" charset="-122"/>
              </a:rPr>
              <a:t>组成</a:t>
            </a:r>
            <a:endParaRPr lang="zh-CN" altLang="en-US" sz="3600" b="1" dirty="0">
              <a:solidFill>
                <a:srgbClr val="7BBC28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3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9" name="组合 7"/>
          <p:cNvGrpSpPr>
            <a:grpSpLocks/>
          </p:cNvGrpSpPr>
          <p:nvPr/>
        </p:nvGrpSpPr>
        <p:grpSpPr bwMode="auto">
          <a:xfrm>
            <a:off x="-1588" y="-11113"/>
            <a:ext cx="9212263" cy="5221288"/>
            <a:chOff x="-2381" y="-10990"/>
            <a:chExt cx="9212810" cy="5221573"/>
          </a:xfrm>
        </p:grpSpPr>
        <p:grpSp>
          <p:nvGrpSpPr>
            <p:cNvPr id="16391" name="组合 8"/>
            <p:cNvGrpSpPr>
              <a:grpSpLocks/>
            </p:cNvGrpSpPr>
            <p:nvPr/>
          </p:nvGrpSpPr>
          <p:grpSpPr bwMode="auto">
            <a:xfrm>
              <a:off x="-2381" y="-10990"/>
              <a:ext cx="9211223" cy="708065"/>
              <a:chOff x="-2381" y="-10990"/>
              <a:chExt cx="9211223" cy="708065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-793" y="-10990"/>
                <a:ext cx="9209635" cy="693776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-2381" y="697075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92" name="组合 9"/>
            <p:cNvGrpSpPr>
              <a:grpSpLocks/>
            </p:cNvGrpSpPr>
            <p:nvPr/>
          </p:nvGrpSpPr>
          <p:grpSpPr bwMode="auto">
            <a:xfrm>
              <a:off x="-2381" y="4969270"/>
              <a:ext cx="9212810" cy="241313"/>
              <a:chOff x="-2381" y="4969270"/>
              <a:chExt cx="9212810" cy="241313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-2381" y="4981971"/>
                <a:ext cx="9208048" cy="203211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-793" y="4969270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913661" y="4972445"/>
                <a:ext cx="1362156" cy="23813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950" dirty="0">
                    <a:solidFill>
                      <a:srgbClr val="FFFFFF"/>
                    </a:solidFill>
                    <a:latin typeface="+mn-lt"/>
                    <a:ea typeface="+mn-ea"/>
                  </a:rPr>
                  <a:t>www.rapidbbs.cn</a:t>
                </a:r>
                <a:endParaRPr lang="zh-CN" altLang="en-US" sz="950" dirty="0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660400" y="1131093"/>
            <a:ext cx="3232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7BBC28"/>
                </a:solidFill>
                <a:ea typeface="微软雅黑" pitchFamily="34" charset="-122"/>
              </a:rPr>
              <a:t>节点类型：</a:t>
            </a:r>
            <a:endParaRPr lang="zh-CN" altLang="en-US" sz="3600" b="1" dirty="0">
              <a:solidFill>
                <a:srgbClr val="7BBC28"/>
              </a:solidFill>
              <a:ea typeface="微软雅黑" pitchFamily="34" charset="-122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80" y="1943100"/>
            <a:ext cx="776602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45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9" name="组合 7"/>
          <p:cNvGrpSpPr>
            <a:grpSpLocks/>
          </p:cNvGrpSpPr>
          <p:nvPr/>
        </p:nvGrpSpPr>
        <p:grpSpPr bwMode="auto">
          <a:xfrm>
            <a:off x="-1588" y="-11113"/>
            <a:ext cx="9212263" cy="5221288"/>
            <a:chOff x="-2381" y="-10990"/>
            <a:chExt cx="9212810" cy="5221573"/>
          </a:xfrm>
        </p:grpSpPr>
        <p:grpSp>
          <p:nvGrpSpPr>
            <p:cNvPr id="16391" name="组合 8"/>
            <p:cNvGrpSpPr>
              <a:grpSpLocks/>
            </p:cNvGrpSpPr>
            <p:nvPr/>
          </p:nvGrpSpPr>
          <p:grpSpPr bwMode="auto">
            <a:xfrm>
              <a:off x="-2381" y="-10990"/>
              <a:ext cx="9211223" cy="708065"/>
              <a:chOff x="-2381" y="-10990"/>
              <a:chExt cx="9211223" cy="708065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-793" y="-10990"/>
                <a:ext cx="9209635" cy="693776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-2381" y="697075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92" name="组合 9"/>
            <p:cNvGrpSpPr>
              <a:grpSpLocks/>
            </p:cNvGrpSpPr>
            <p:nvPr/>
          </p:nvGrpSpPr>
          <p:grpSpPr bwMode="auto">
            <a:xfrm>
              <a:off x="-2381" y="4969270"/>
              <a:ext cx="9212810" cy="241313"/>
              <a:chOff x="-2381" y="4969270"/>
              <a:chExt cx="9212810" cy="241313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-2381" y="4981971"/>
                <a:ext cx="9208048" cy="203211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-793" y="4969270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913661" y="4972445"/>
                <a:ext cx="1362156" cy="23813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950" dirty="0">
                    <a:solidFill>
                      <a:srgbClr val="FFFFFF"/>
                    </a:solidFill>
                    <a:latin typeface="+mn-lt"/>
                    <a:ea typeface="+mn-ea"/>
                  </a:rPr>
                  <a:t>www.rapidbbs.cn</a:t>
                </a:r>
                <a:endParaRPr lang="zh-CN" altLang="en-US" sz="950" dirty="0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660400" y="1067593"/>
            <a:ext cx="3232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7BBC28"/>
                </a:solidFill>
                <a:ea typeface="微软雅黑" pitchFamily="34" charset="-122"/>
              </a:rPr>
              <a:t>节点类型：</a:t>
            </a:r>
            <a:endParaRPr lang="zh-CN" altLang="en-US" sz="3600" b="1" dirty="0">
              <a:solidFill>
                <a:srgbClr val="7BBC28"/>
              </a:solidFill>
              <a:ea typeface="微软雅黑" pitchFamily="34" charset="-122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831975"/>
            <a:ext cx="7855185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81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宋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419</Words>
  <Application>Microsoft Office PowerPoint</Application>
  <PresentationFormat>自定义</PresentationFormat>
  <Paragraphs>75</Paragraphs>
  <Slides>17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114</dc:creator>
  <cp:lastModifiedBy>yuhaiqiang</cp:lastModifiedBy>
  <cp:revision>141</cp:revision>
  <dcterms:created xsi:type="dcterms:W3CDTF">2014-04-16T11:55:53Z</dcterms:created>
  <dcterms:modified xsi:type="dcterms:W3CDTF">2017-04-13T19:14:34Z</dcterms:modified>
</cp:coreProperties>
</file>