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1"/>
  </p:notesMasterIdLst>
  <p:sldIdLst>
    <p:sldId id="257" r:id="rId6"/>
    <p:sldId id="351" r:id="rId7"/>
    <p:sldId id="294" r:id="rId8"/>
    <p:sldId id="343" r:id="rId9"/>
    <p:sldId id="30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guide id="3" pos="325" userDrawn="1">
          <p15:clr>
            <a:srgbClr val="A4A3A4"/>
          </p15:clr>
        </p15:guide>
        <p15:guide id="4" pos="7242" userDrawn="1">
          <p15:clr>
            <a:srgbClr val="A4A3A4"/>
          </p15:clr>
        </p15:guide>
        <p15:guide id="5" orient="horz" pos="5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CHFY Soukaina (PRESTA EXT)" initials="OS(E" lastIdx="1" clrIdx="0">
    <p:extLst>
      <p:ext uri="{19B8F6BF-5375-455C-9EA6-DF929625EA0E}">
        <p15:presenceInfo xmlns:p15="http://schemas.microsoft.com/office/powerpoint/2012/main" userId="S-1-5-21-2000478354-2145943105-1644491937-1318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a:srgbClr val="DAE3F3"/>
    <a:srgbClr val="003A8D"/>
    <a:srgbClr val="1F9595"/>
    <a:srgbClr val="10799F"/>
    <a:srgbClr val="B4C7E7"/>
    <a:srgbClr val="FF3300"/>
    <a:srgbClr val="5B9BD5"/>
    <a:srgbClr val="A5A6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6" autoAdjust="0"/>
    <p:restoredTop sz="85733" autoAdjust="0"/>
  </p:normalViewPr>
  <p:slideViewPr>
    <p:cSldViewPr snapToGrid="0" showGuides="1">
      <p:cViewPr>
        <p:scale>
          <a:sx n="66" d="100"/>
          <a:sy n="66" d="100"/>
        </p:scale>
        <p:origin x="564" y="-36"/>
      </p:cViewPr>
      <p:guideLst>
        <p:guide orient="horz" pos="2183"/>
        <p:guide pos="3863"/>
        <p:guide pos="325"/>
        <p:guide pos="7242"/>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CCFF2-16EF-44EC-B862-F00030160481}" type="datetimeFigureOut">
              <a:rPr lang="fr-FR" smtClean="0"/>
              <a:t>13/11/2022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D4848-9D25-4A7E-BEDD-43387D3C68AC}" type="slidenum">
              <a:rPr lang="fr-FR" smtClean="0"/>
              <a:t>‹N°›</a:t>
            </a:fld>
            <a:endParaRPr lang="fr-FR"/>
          </a:p>
        </p:txBody>
      </p:sp>
    </p:spTree>
    <p:extLst>
      <p:ext uri="{BB962C8B-B14F-4D97-AF65-F5344CB8AC3E}">
        <p14:creationId xmlns:p14="http://schemas.microsoft.com/office/powerpoint/2010/main" val="36210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notes 2"/>
          <p:cNvSpPr>
            <a:spLocks noGrp="1"/>
          </p:cNvSpPr>
          <p:nvPr>
            <p:ph type="body" idx="1"/>
          </p:nvPr>
        </p:nvSpPr>
        <p:spPr/>
        <p:txBody>
          <a:bodyPr/>
          <a:lstStyle/>
          <a:p>
            <a:pPr marL="0" indent="0">
              <a:buNone/>
            </a:pPr>
            <a:endParaRPr lang="fr-FR" dirty="0"/>
          </a:p>
        </p:txBody>
      </p:sp>
    </p:spTree>
    <p:extLst>
      <p:ext uri="{BB962C8B-B14F-4D97-AF65-F5344CB8AC3E}">
        <p14:creationId xmlns:p14="http://schemas.microsoft.com/office/powerpoint/2010/main" val="5535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6325" y="250825"/>
            <a:ext cx="4510088" cy="2536825"/>
          </a:xfrm>
        </p:spPr>
      </p:sp>
      <p:sp>
        <p:nvSpPr>
          <p:cNvPr id="3" name="Espace réservé des commentaires 2"/>
          <p:cNvSpPr>
            <a:spLocks noGrp="1"/>
          </p:cNvSpPr>
          <p:nvPr>
            <p:ph type="body" idx="1"/>
          </p:nvPr>
        </p:nvSpPr>
        <p:spPr/>
        <p:txBody>
          <a:bodyPr/>
          <a:lstStyle/>
          <a:p>
            <a:r>
              <a:rPr lang="fr-FR" baseline="0" dirty="0" smtClean="0"/>
              <a:t>BCP : permet de lancer des procédures stockées</a:t>
            </a:r>
          </a:p>
          <a:p>
            <a:r>
              <a:rPr lang="fr-FR" baseline="0" dirty="0" smtClean="0"/>
              <a:t>BCP ne peut être généré que par un batch (chaîne OPC)</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fld id="{B69D4CE5-1A0E-49ED-AA3E-F82EEF3E7B76}"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8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37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6325" y="250825"/>
            <a:ext cx="4510088" cy="2536825"/>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fld id="{B69D4CE5-1A0E-49ED-AA3E-F82EEF3E7B76}"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8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7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Test de charges + tests de perf dans la phase</a:t>
            </a:r>
            <a:r>
              <a:rPr lang="fr-FR" baseline="0" dirty="0" smtClean="0"/>
              <a:t> de recette</a:t>
            </a:r>
          </a:p>
          <a:p>
            <a:r>
              <a:rPr lang="fr-FR" baseline="0" dirty="0" smtClean="0"/>
              <a:t>Ajouter les livrables à chaque phase ?</a:t>
            </a:r>
            <a:endParaRPr lang="fr-FR" dirty="0"/>
          </a:p>
        </p:txBody>
      </p:sp>
      <p:sp>
        <p:nvSpPr>
          <p:cNvPr id="4" name="Espace réservé du numéro de diapositive 3"/>
          <p:cNvSpPr>
            <a:spLocks noGrp="1"/>
          </p:cNvSpPr>
          <p:nvPr>
            <p:ph type="sldNum" sz="quarter" idx="10"/>
          </p:nvPr>
        </p:nvSpPr>
        <p:spPr/>
        <p:txBody>
          <a:bodyPr/>
          <a:lstStyle/>
          <a:p>
            <a:fld id="{DCFD4848-9D25-4A7E-BEDD-43387D3C68AC}" type="slidenum">
              <a:rPr lang="fr-FR" smtClean="0"/>
              <a:t>5</a:t>
            </a:fld>
            <a:endParaRPr lang="fr-FR"/>
          </a:p>
        </p:txBody>
      </p:sp>
    </p:spTree>
    <p:extLst>
      <p:ext uri="{BB962C8B-B14F-4D97-AF65-F5344CB8AC3E}">
        <p14:creationId xmlns:p14="http://schemas.microsoft.com/office/powerpoint/2010/main" val="2896539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tif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re principal">
    <p:spTree>
      <p:nvGrpSpPr>
        <p:cNvPr id="1" name=""/>
        <p:cNvGrpSpPr/>
        <p:nvPr/>
      </p:nvGrpSpPr>
      <p:grpSpPr>
        <a:xfrm>
          <a:off x="0" y="0"/>
          <a:ext cx="0" cy="0"/>
          <a:chOff x="0" y="0"/>
          <a:chExt cx="0" cy="0"/>
        </a:xfrm>
      </p:grpSpPr>
      <p:sp>
        <p:nvSpPr>
          <p:cNvPr id="7" name="Rectangle à coins arrondis 6"/>
          <p:cNvSpPr/>
          <p:nvPr userDrawn="1"/>
        </p:nvSpPr>
        <p:spPr>
          <a:xfrm>
            <a:off x="266700" y="190501"/>
            <a:ext cx="11658600" cy="5549900"/>
          </a:xfrm>
          <a:prstGeom prst="roundRect">
            <a:avLst>
              <a:gd name="adj" fmla="val 3479"/>
            </a:avLst>
          </a:prstGeom>
          <a:blipFill>
            <a:blip r:embed="rId2"/>
            <a:srcRect/>
            <a:stretch>
              <a:fillRect t="-1" b="-1531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p>
        </p:txBody>
      </p:sp>
      <p:sp>
        <p:nvSpPr>
          <p:cNvPr id="8" name="Rectangle à coins arrondis 7"/>
          <p:cNvSpPr/>
          <p:nvPr userDrawn="1"/>
        </p:nvSpPr>
        <p:spPr>
          <a:xfrm>
            <a:off x="266700" y="190501"/>
            <a:ext cx="11658600" cy="5549900"/>
          </a:xfrm>
          <a:prstGeom prst="roundRect">
            <a:avLst>
              <a:gd name="adj" fmla="val 3479"/>
            </a:avLst>
          </a:prstGeom>
          <a:solidFill>
            <a:srgbClr val="003A8D">
              <a:alpha val="43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p>
        </p:txBody>
      </p:sp>
      <p:sp>
        <p:nvSpPr>
          <p:cNvPr id="2" name="Title 1"/>
          <p:cNvSpPr>
            <a:spLocks noGrp="1"/>
          </p:cNvSpPr>
          <p:nvPr>
            <p:ph type="ctrTitle"/>
          </p:nvPr>
        </p:nvSpPr>
        <p:spPr>
          <a:xfrm>
            <a:off x="4880008" y="1652564"/>
            <a:ext cx="5787992" cy="2145456"/>
          </a:xfrm>
          <a:prstGeom prst="rect">
            <a:avLst/>
          </a:prstGeom>
        </p:spPr>
        <p:txBody>
          <a:bodyPr anchor="b"/>
          <a:lstStyle>
            <a:lvl1pPr algn="l">
              <a:defRPr sz="6000">
                <a:solidFill>
                  <a:schemeClr val="bg1">
                    <a:lumMod val="9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4880008" y="3969724"/>
            <a:ext cx="5787992" cy="1288076"/>
          </a:xfrm>
          <a:prstGeom prst="rect">
            <a:avLst/>
          </a:prstGeom>
        </p:spPr>
        <p:txBody>
          <a:bodyPr/>
          <a:lstStyle>
            <a:lvl1pPr marL="0" indent="0" algn="l">
              <a:buNone/>
              <a:defRPr sz="24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9" name="Rectangle 13"/>
          <p:cNvSpPr/>
          <p:nvPr userDrawn="1"/>
        </p:nvSpPr>
        <p:spPr>
          <a:xfrm>
            <a:off x="4880008" y="3858686"/>
            <a:ext cx="5375359" cy="45719"/>
          </a:xfrm>
          <a:custGeom>
            <a:avLst/>
            <a:gdLst>
              <a:gd name="connsiteX0" fmla="*/ 0 w 5342021"/>
              <a:gd name="connsiteY0" fmla="*/ 0 h 45719"/>
              <a:gd name="connsiteX1" fmla="*/ 5342021 w 5342021"/>
              <a:gd name="connsiteY1" fmla="*/ 0 h 45719"/>
              <a:gd name="connsiteX2" fmla="*/ 5342021 w 5342021"/>
              <a:gd name="connsiteY2" fmla="*/ 45719 h 45719"/>
              <a:gd name="connsiteX3" fmla="*/ 0 w 5342021"/>
              <a:gd name="connsiteY3" fmla="*/ 45719 h 45719"/>
              <a:gd name="connsiteX4" fmla="*/ 0 w 5342021"/>
              <a:gd name="connsiteY4" fmla="*/ 0 h 45719"/>
              <a:gd name="connsiteX0" fmla="*/ 0 w 5342021"/>
              <a:gd name="connsiteY0" fmla="*/ 0 h 45719"/>
              <a:gd name="connsiteX1" fmla="*/ 5342021 w 5342021"/>
              <a:gd name="connsiteY1" fmla="*/ 0 h 45719"/>
              <a:gd name="connsiteX2" fmla="*/ 5342021 w 5342021"/>
              <a:gd name="connsiteY2" fmla="*/ 45719 h 45719"/>
              <a:gd name="connsiteX3" fmla="*/ 0 w 5342021"/>
              <a:gd name="connsiteY3" fmla="*/ 45719 h 45719"/>
              <a:gd name="connsiteX4" fmla="*/ 0 w 5342021"/>
              <a:gd name="connsiteY4" fmla="*/ 0 h 45719"/>
              <a:gd name="connsiteX0" fmla="*/ 42863 w 5342021"/>
              <a:gd name="connsiteY0" fmla="*/ 0 h 45719"/>
              <a:gd name="connsiteX1" fmla="*/ 5342021 w 5342021"/>
              <a:gd name="connsiteY1" fmla="*/ 0 h 45719"/>
              <a:gd name="connsiteX2" fmla="*/ 5342021 w 5342021"/>
              <a:gd name="connsiteY2" fmla="*/ 45719 h 45719"/>
              <a:gd name="connsiteX3" fmla="*/ 0 w 5342021"/>
              <a:gd name="connsiteY3" fmla="*/ 45719 h 45719"/>
              <a:gd name="connsiteX4" fmla="*/ 42863 w 5342021"/>
              <a:gd name="connsiteY4" fmla="*/ 0 h 45719"/>
              <a:gd name="connsiteX0" fmla="*/ 42863 w 5375359"/>
              <a:gd name="connsiteY0" fmla="*/ 0 h 45719"/>
              <a:gd name="connsiteX1" fmla="*/ 5375359 w 5375359"/>
              <a:gd name="connsiteY1" fmla="*/ 4762 h 45719"/>
              <a:gd name="connsiteX2" fmla="*/ 5342021 w 5375359"/>
              <a:gd name="connsiteY2" fmla="*/ 45719 h 45719"/>
              <a:gd name="connsiteX3" fmla="*/ 0 w 5375359"/>
              <a:gd name="connsiteY3" fmla="*/ 45719 h 45719"/>
              <a:gd name="connsiteX4" fmla="*/ 42863 w 5375359"/>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5359" h="45719">
                <a:moveTo>
                  <a:pt x="42863" y="0"/>
                </a:moveTo>
                <a:lnTo>
                  <a:pt x="5375359" y="4762"/>
                </a:lnTo>
                <a:lnTo>
                  <a:pt x="5342021" y="45719"/>
                </a:lnTo>
                <a:lnTo>
                  <a:pt x="0" y="45719"/>
                </a:lnTo>
                <a:lnTo>
                  <a:pt x="42863" y="0"/>
                </a:lnTo>
                <a:close/>
              </a:path>
            </a:pathLst>
          </a:custGeom>
          <a:gradFill flip="none" rotWithShape="1">
            <a:gsLst>
              <a:gs pos="0">
                <a:srgbClr val="285C99"/>
              </a:gs>
              <a:gs pos="78000">
                <a:srgbClr val="285C99"/>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p>
        </p:txBody>
      </p:sp>
      <p:pic>
        <p:nvPicPr>
          <p:cNvPr id="10" name="Imag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1995" y="5805721"/>
            <a:ext cx="1018605" cy="941409"/>
          </a:xfrm>
          <a:prstGeom prst="rect">
            <a:avLst/>
          </a:prstGeom>
        </p:spPr>
      </p:pic>
      <p:pic>
        <p:nvPicPr>
          <p:cNvPr id="11" name="Imag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46" y="6349877"/>
            <a:ext cx="1509804" cy="189484"/>
          </a:xfrm>
          <a:prstGeom prst="rect">
            <a:avLst/>
          </a:prstGeom>
        </p:spPr>
      </p:pic>
      <p:pic>
        <p:nvPicPr>
          <p:cNvPr id="12" name="Imag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43107" y="6307272"/>
            <a:ext cx="531475" cy="274695"/>
          </a:xfrm>
          <a:prstGeom prst="rect">
            <a:avLst/>
          </a:prstGeom>
        </p:spPr>
      </p:pic>
    </p:spTree>
    <p:extLst>
      <p:ext uri="{BB962C8B-B14F-4D97-AF65-F5344CB8AC3E}">
        <p14:creationId xmlns:p14="http://schemas.microsoft.com/office/powerpoint/2010/main" val="400179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vide">
    <p:bg>
      <p:bgPr>
        <a:solidFill>
          <a:srgbClr val="003A8D"/>
        </a:solidFill>
        <a:effectLst/>
      </p:bgPr>
    </p:bg>
    <p:spTree>
      <p:nvGrpSpPr>
        <p:cNvPr id="1" name=""/>
        <p:cNvGrpSpPr/>
        <p:nvPr/>
      </p:nvGrpSpPr>
      <p:grpSpPr>
        <a:xfrm>
          <a:off x="0" y="0"/>
          <a:ext cx="0" cy="0"/>
          <a:chOff x="0" y="0"/>
          <a:chExt cx="0" cy="0"/>
        </a:xfrm>
      </p:grpSpPr>
      <p:grpSp>
        <p:nvGrpSpPr>
          <p:cNvPr id="13" name="Groupe 12"/>
          <p:cNvGrpSpPr/>
          <p:nvPr userDrawn="1"/>
        </p:nvGrpSpPr>
        <p:grpSpPr>
          <a:xfrm>
            <a:off x="62153" y="6153414"/>
            <a:ext cx="630000" cy="630000"/>
            <a:chOff x="11254317" y="5942649"/>
            <a:chExt cx="630000" cy="630000"/>
          </a:xfrm>
        </p:grpSpPr>
        <p:sp>
          <p:nvSpPr>
            <p:cNvPr id="14"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9" name="Espace réservé du pied de page 4"/>
          <p:cNvSpPr>
            <a:spLocks noGrp="1"/>
          </p:cNvSpPr>
          <p:nvPr>
            <p:ph type="ftr" sz="quarter" idx="11"/>
          </p:nvPr>
        </p:nvSpPr>
        <p:spPr>
          <a:xfrm>
            <a:off x="1337733" y="6443131"/>
            <a:ext cx="10515601" cy="225426"/>
          </a:xfrm>
          <a:prstGeom prst="rect">
            <a:avLst/>
          </a:prstGeom>
        </p:spPr>
        <p:txBody>
          <a:bodyPr anchor="ctr"/>
          <a:lstStyle>
            <a:lvl1pPr>
              <a:defRPr sz="900" spc="150">
                <a:solidFill>
                  <a:srgbClr val="003A8D"/>
                </a:solidFill>
                <a:latin typeface="Segoe UI" panose="020B0502040204020203" pitchFamily="34" charset="0"/>
                <a:cs typeface="Segoe UI" panose="020B0502040204020203" pitchFamily="34" charset="0"/>
              </a:defRPr>
            </a:lvl1pPr>
          </a:lstStyle>
          <a:p>
            <a:pPr algn="ctr"/>
            <a:r>
              <a:rPr lang="fr-FR"/>
              <a:t>Modèle standard présentation PPT pour E-I</a:t>
            </a:r>
            <a:endParaRPr lang="fr-FR" dirty="0"/>
          </a:p>
        </p:txBody>
      </p:sp>
      <p:sp>
        <p:nvSpPr>
          <p:cNvPr id="20"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11"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16"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408006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vide (PIP)">
    <p:bg>
      <p:bgPr>
        <a:solidFill>
          <a:srgbClr val="003A8D"/>
        </a:solidFill>
        <a:effectLst/>
      </p:bgPr>
    </p:bg>
    <p:spTree>
      <p:nvGrpSpPr>
        <p:cNvPr id="1" name=""/>
        <p:cNvGrpSpPr/>
        <p:nvPr/>
      </p:nvGrpSpPr>
      <p:grpSpPr>
        <a:xfrm>
          <a:off x="0" y="0"/>
          <a:ext cx="0" cy="0"/>
          <a:chOff x="0" y="0"/>
          <a:chExt cx="0" cy="0"/>
        </a:xfrm>
      </p:grpSpPr>
      <p:grpSp>
        <p:nvGrpSpPr>
          <p:cNvPr id="14" name="Groupe 13"/>
          <p:cNvGrpSpPr/>
          <p:nvPr userDrawn="1"/>
        </p:nvGrpSpPr>
        <p:grpSpPr>
          <a:xfrm>
            <a:off x="62153" y="6153414"/>
            <a:ext cx="630000" cy="630000"/>
            <a:chOff x="11254317" y="5942649"/>
            <a:chExt cx="630000" cy="630000"/>
          </a:xfrm>
        </p:grpSpPr>
        <p:sp>
          <p:nvSpPr>
            <p:cNvPr id="15"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20" name="Imag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7" name="Espace réservé du pied de page 4"/>
          <p:cNvSpPr>
            <a:spLocks noGrp="1"/>
          </p:cNvSpPr>
          <p:nvPr>
            <p:ph type="ftr" sz="quarter" idx="11"/>
          </p:nvPr>
        </p:nvSpPr>
        <p:spPr>
          <a:xfrm>
            <a:off x="1337733" y="6443131"/>
            <a:ext cx="10521000" cy="225426"/>
          </a:xfrm>
          <a:prstGeom prst="rect">
            <a:avLst/>
          </a:prstGeom>
        </p:spPr>
        <p:txBody>
          <a:bodyPr anchor="ctr"/>
          <a:lstStyle>
            <a:lvl1pPr>
              <a:defRPr lang="fr-FR" sz="900" kern="1200" spc="150" dirty="0" smtClean="0">
                <a:solidFill>
                  <a:srgbClr val="003A8D"/>
                </a:solidFill>
                <a:latin typeface="Segoe UI" panose="020B0502040204020203" pitchFamily="34" charset="0"/>
                <a:ea typeface="+mn-ea"/>
                <a:cs typeface="Segoe UI" panose="020B0502040204020203" pitchFamily="34" charset="0"/>
              </a:defRPr>
            </a:lvl1pPr>
          </a:lstStyle>
          <a:p>
            <a:pPr algn="ctr"/>
            <a:r>
              <a:rPr lang="fr-FR"/>
              <a:t>Modèle standard présentation PPT pour E-I</a:t>
            </a:r>
            <a:endParaRPr lang="fr-FR" dirty="0"/>
          </a:p>
        </p:txBody>
      </p:sp>
      <p:sp>
        <p:nvSpPr>
          <p:cNvPr id="21"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13"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18"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3719070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itre fond bleu">
    <p:bg>
      <p:bgPr>
        <a:solidFill>
          <a:srgbClr val="003A8D"/>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03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solidFill>
                <a:schemeClr val="bg1"/>
              </a:solidFill>
              <a:latin typeface="Segoe UI" panose="020B0502040204020203" pitchFamily="34" charset="0"/>
              <a:cs typeface="Segoe UI" panose="020B0502040204020203" pitchFamily="34" charset="0"/>
            </a:endParaRPr>
          </a:p>
        </p:txBody>
      </p:sp>
      <p:sp>
        <p:nvSpPr>
          <p:cNvPr id="7" name="Espace réservé pour une image  6"/>
          <p:cNvSpPr>
            <a:spLocks noGrp="1"/>
          </p:cNvSpPr>
          <p:nvPr>
            <p:ph type="pic" sz="quarter" idx="10" hasCustomPrompt="1"/>
          </p:nvPr>
        </p:nvSpPr>
        <p:spPr>
          <a:xfrm>
            <a:off x="0" y="0"/>
            <a:ext cx="12192000" cy="6858000"/>
          </a:xfrm>
          <a:prstGeom prst="rect">
            <a:avLst/>
          </a:prstGeom>
          <a:gradFill flip="none" rotWithShape="1">
            <a:gsLst>
              <a:gs pos="0">
                <a:schemeClr val="accent1">
                  <a:shade val="30000"/>
                  <a:satMod val="115000"/>
                </a:schemeClr>
              </a:gs>
              <a:gs pos="100000">
                <a:schemeClr val="accent1">
                  <a:shade val="67500"/>
                  <a:satMod val="115000"/>
                </a:schemeClr>
              </a:gs>
            </a:gsLst>
            <a:lin ang="16200000" scaled="1"/>
            <a:tileRect/>
          </a:gradFill>
        </p:spPr>
        <p:txBody>
          <a:bodyPr/>
          <a:lstStyle>
            <a:lvl1pPr>
              <a:defRPr baseline="0"/>
            </a:lvl1pPr>
          </a:lstStyle>
          <a:p>
            <a:r>
              <a:rPr lang="fr-FR" dirty="0"/>
              <a:t>Cliquer sur l'icône pour insérer une image OU supprimer cette zone si non utilisée</a:t>
            </a:r>
          </a:p>
        </p:txBody>
      </p:sp>
      <p:sp>
        <p:nvSpPr>
          <p:cNvPr id="2" name="Titre 1"/>
          <p:cNvSpPr>
            <a:spLocks noGrp="1"/>
          </p:cNvSpPr>
          <p:nvPr>
            <p:ph type="title"/>
          </p:nvPr>
        </p:nvSpPr>
        <p:spPr>
          <a:xfrm>
            <a:off x="0" y="4360333"/>
            <a:ext cx="12192000" cy="1422402"/>
          </a:xfrm>
          <a:prstGeom prst="rect">
            <a:avLst/>
          </a:prstGeom>
          <a:solidFill>
            <a:srgbClr val="0C4392"/>
          </a:solidFill>
        </p:spPr>
        <p:txBody>
          <a:bodyPr anchor="ctr"/>
          <a:lstStyle>
            <a:lvl1pPr algn="ctr">
              <a:defRPr sz="6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130568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itre fond blanc">
    <p:bg>
      <p:bgPr>
        <a:solidFill>
          <a:srgbClr val="003A8D"/>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03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solidFill>
                <a:schemeClr val="bg1"/>
              </a:solidFill>
              <a:latin typeface="Segoe UI" panose="020B0502040204020203" pitchFamily="34" charset="0"/>
              <a:cs typeface="Segoe UI" panose="020B0502040204020203" pitchFamily="34" charset="0"/>
            </a:endParaRPr>
          </a:p>
        </p:txBody>
      </p:sp>
      <p:sp>
        <p:nvSpPr>
          <p:cNvPr id="7" name="Espace réservé pour une image  6"/>
          <p:cNvSpPr>
            <a:spLocks noGrp="1"/>
          </p:cNvSpPr>
          <p:nvPr>
            <p:ph type="pic" sz="quarter" idx="10" hasCustomPrompt="1"/>
          </p:nvPr>
        </p:nvSpPr>
        <p:spPr>
          <a:xfrm>
            <a:off x="0" y="0"/>
            <a:ext cx="12192000" cy="6858000"/>
          </a:xfrm>
          <a:prstGeom prst="rect">
            <a:avLst/>
          </a:prstGeom>
          <a:gradFill flip="none" rotWithShape="1">
            <a:gsLst>
              <a:gs pos="0">
                <a:schemeClr val="accent1">
                  <a:shade val="30000"/>
                  <a:satMod val="115000"/>
                </a:schemeClr>
              </a:gs>
              <a:gs pos="100000">
                <a:schemeClr val="accent1">
                  <a:shade val="67500"/>
                  <a:satMod val="115000"/>
                </a:schemeClr>
              </a:gs>
            </a:gsLst>
            <a:lin ang="16200000" scaled="1"/>
            <a:tileRect/>
          </a:gradFill>
        </p:spPr>
        <p:txBody>
          <a:bodyPr/>
          <a:lstStyle>
            <a:lvl1pPr>
              <a:defRPr lang="fr-FR"/>
            </a:lvl1pPr>
          </a:lstStyle>
          <a:p>
            <a:r>
              <a:rPr lang="fr-FR" dirty="0"/>
              <a:t>Cliquer sur l'icône pour insérer une image OU supprimer cette zone si non utilisée</a:t>
            </a:r>
          </a:p>
          <a:p>
            <a:pPr lvl="0"/>
            <a:endParaRPr lang="fr-FR" dirty="0"/>
          </a:p>
        </p:txBody>
      </p:sp>
      <p:sp>
        <p:nvSpPr>
          <p:cNvPr id="4" name="Titre 1"/>
          <p:cNvSpPr>
            <a:spLocks noGrp="1"/>
          </p:cNvSpPr>
          <p:nvPr>
            <p:ph type="title"/>
          </p:nvPr>
        </p:nvSpPr>
        <p:spPr>
          <a:xfrm>
            <a:off x="0" y="4360333"/>
            <a:ext cx="12192000" cy="1422402"/>
          </a:xfrm>
          <a:prstGeom prst="rect">
            <a:avLst/>
          </a:prstGeom>
          <a:solidFill>
            <a:schemeClr val="bg1">
              <a:alpha val="95000"/>
            </a:schemeClr>
          </a:solidFill>
        </p:spPr>
        <p:txBody>
          <a:bodyPr anchor="ctr"/>
          <a:lstStyle>
            <a:lvl1pPr algn="ctr">
              <a:defRPr sz="6000">
                <a:solidFill>
                  <a:srgbClr val="003A8D"/>
                </a:solidFill>
              </a:defRPr>
            </a:lvl1pPr>
          </a:lstStyle>
          <a:p>
            <a:r>
              <a:rPr lang="fr-FR"/>
              <a:t>Modifiez le style du titre</a:t>
            </a:r>
            <a:endParaRPr lang="fr-FR" dirty="0"/>
          </a:p>
        </p:txBody>
      </p:sp>
    </p:spTree>
    <p:extLst>
      <p:ext uri="{BB962C8B-B14F-4D97-AF65-F5344CB8AC3E}">
        <p14:creationId xmlns:p14="http://schemas.microsoft.com/office/powerpoint/2010/main" val="1913092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lusion">
    <p:bg>
      <p:bgPr>
        <a:solidFill>
          <a:schemeClr val="bg1"/>
        </a:solidFill>
        <a:effectLst/>
      </p:bgPr>
    </p:bg>
    <p:spTree>
      <p:nvGrpSpPr>
        <p:cNvPr id="1" name=""/>
        <p:cNvGrpSpPr/>
        <p:nvPr/>
      </p:nvGrpSpPr>
      <p:grpSpPr>
        <a:xfrm>
          <a:off x="0" y="0"/>
          <a:ext cx="0" cy="0"/>
          <a:chOff x="0" y="0"/>
          <a:chExt cx="0" cy="0"/>
        </a:xfrm>
      </p:grpSpPr>
      <p:sp>
        <p:nvSpPr>
          <p:cNvPr id="7" name="Rectangle à coins arrondis 6"/>
          <p:cNvSpPr/>
          <p:nvPr userDrawn="1"/>
        </p:nvSpPr>
        <p:spPr>
          <a:xfrm>
            <a:off x="266700" y="190501"/>
            <a:ext cx="11658600" cy="5549900"/>
          </a:xfrm>
          <a:prstGeom prst="roundRect">
            <a:avLst>
              <a:gd name="adj" fmla="val 3479"/>
            </a:avLst>
          </a:prstGeom>
          <a:blipFill>
            <a:blip r:embed="rId2"/>
            <a:srcRect/>
            <a:stretch>
              <a:fillRect t="-1" b="-1531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p>
        </p:txBody>
      </p:sp>
      <p:sp>
        <p:nvSpPr>
          <p:cNvPr id="9" name="Rectangle à coins arrondis 8"/>
          <p:cNvSpPr/>
          <p:nvPr userDrawn="1"/>
        </p:nvSpPr>
        <p:spPr>
          <a:xfrm>
            <a:off x="266700" y="190501"/>
            <a:ext cx="11658600" cy="5549900"/>
          </a:xfrm>
          <a:prstGeom prst="roundRect">
            <a:avLst>
              <a:gd name="adj" fmla="val 3479"/>
            </a:avLst>
          </a:prstGeom>
          <a:solidFill>
            <a:srgbClr val="003A8D">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p>
        </p:txBody>
      </p:sp>
      <p:sp>
        <p:nvSpPr>
          <p:cNvPr id="2" name="Titre 1"/>
          <p:cNvSpPr>
            <a:spLocks noGrp="1"/>
          </p:cNvSpPr>
          <p:nvPr>
            <p:ph type="ctrTitle" hasCustomPrompt="1"/>
          </p:nvPr>
        </p:nvSpPr>
        <p:spPr>
          <a:xfrm>
            <a:off x="4800600" y="1471085"/>
            <a:ext cx="6400800" cy="2387600"/>
          </a:xfrm>
          <a:prstGeom prst="rect">
            <a:avLst/>
          </a:prstGeom>
        </p:spPr>
        <p:txBody>
          <a:bodyPr anchor="b"/>
          <a:lstStyle>
            <a:lvl1pPr algn="l">
              <a:defRPr sz="6000">
                <a:solidFill>
                  <a:schemeClr val="bg1"/>
                </a:solidFill>
              </a:defRPr>
            </a:lvl1pPr>
          </a:lstStyle>
          <a:p>
            <a:r>
              <a:rPr lang="fr-FR" dirty="0"/>
              <a:t>Diapositive de conclusion</a:t>
            </a:r>
          </a:p>
        </p:txBody>
      </p:sp>
      <p:pic>
        <p:nvPicPr>
          <p:cNvPr id="10" name="Imag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1995" y="5805721"/>
            <a:ext cx="1018605" cy="941409"/>
          </a:xfrm>
          <a:prstGeom prst="rect">
            <a:avLst/>
          </a:prstGeom>
        </p:spPr>
      </p:pic>
      <p:pic>
        <p:nvPicPr>
          <p:cNvPr id="12" name="Imag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94770" y="6152708"/>
            <a:ext cx="1969397" cy="247164"/>
          </a:xfrm>
          <a:prstGeom prst="rect">
            <a:avLst/>
          </a:prstGeom>
        </p:spPr>
      </p:pic>
      <p:pic>
        <p:nvPicPr>
          <p:cNvPr id="13" name="Imag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9241" y="6126106"/>
            <a:ext cx="693258" cy="358313"/>
          </a:xfrm>
          <a:prstGeom prst="rect">
            <a:avLst/>
          </a:prstGeom>
        </p:spPr>
      </p:pic>
    </p:spTree>
    <p:extLst>
      <p:ext uri="{BB962C8B-B14F-4D97-AF65-F5344CB8AC3E}">
        <p14:creationId xmlns:p14="http://schemas.microsoft.com/office/powerpoint/2010/main" val="1787473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re image">
    <p:bg>
      <p:bgPr>
        <a:solidFill>
          <a:srgbClr val="003A8D"/>
        </a:solidFill>
        <a:effectLst/>
      </p:bgPr>
    </p:bg>
    <p:spTree>
      <p:nvGrpSpPr>
        <p:cNvPr id="1" name=""/>
        <p:cNvGrpSpPr/>
        <p:nvPr/>
      </p:nvGrpSpPr>
      <p:grpSpPr>
        <a:xfrm>
          <a:off x="0" y="0"/>
          <a:ext cx="0" cy="0"/>
          <a:chOff x="0" y="0"/>
          <a:chExt cx="0" cy="0"/>
        </a:xfrm>
      </p:grpSpPr>
      <p:sp>
        <p:nvSpPr>
          <p:cNvPr id="15" name="Décision 2"/>
          <p:cNvSpPr/>
          <p:nvPr/>
        </p:nvSpPr>
        <p:spPr>
          <a:xfrm flipH="1">
            <a:off x="10763817" y="2559242"/>
            <a:ext cx="1427356" cy="428897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5000"/>
              <a:gd name="connsiteY0" fmla="*/ 10000 h 10000"/>
              <a:gd name="connsiteX1" fmla="*/ 0 w 5000"/>
              <a:gd name="connsiteY1" fmla="*/ 0 h 10000"/>
              <a:gd name="connsiteX2" fmla="*/ 5000 w 5000"/>
              <a:gd name="connsiteY2" fmla="*/ 5000 h 10000"/>
              <a:gd name="connsiteX3" fmla="*/ 0 w 5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5000" h="10000">
                <a:moveTo>
                  <a:pt x="0" y="10000"/>
                </a:moveTo>
                <a:lnTo>
                  <a:pt x="0" y="0"/>
                </a:lnTo>
                <a:lnTo>
                  <a:pt x="5000" y="5000"/>
                </a:lnTo>
                <a:lnTo>
                  <a:pt x="0" y="10000"/>
                </a:lnTo>
                <a:close/>
              </a:path>
            </a:pathLst>
          </a:custGeom>
          <a:solidFill>
            <a:srgbClr val="E7473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fromWordArt="0" anchor="ctr" anchorCtr="0" forceAA="0" compatLnSpc="1">
            <a:prstTxWarp prst="textNoShape">
              <a:avLst/>
            </a:prstTxWarp>
            <a:normAutofit/>
          </a:bodyPr>
          <a:lstStyle/>
          <a:p>
            <a:pPr algn="ctr"/>
            <a:endParaRPr lang="fr-FR" sz="1200" err="1">
              <a:solidFill>
                <a:schemeClr val="bg1"/>
              </a:solidFill>
              <a:latin typeface="Swis721 BT Roman" charset="0"/>
              <a:ea typeface="Swis721 BT Roman" charset="0"/>
              <a:cs typeface="Swis721 BT Roman" charset="0"/>
            </a:endParaRPr>
          </a:p>
        </p:txBody>
      </p:sp>
      <p:sp>
        <p:nvSpPr>
          <p:cNvPr id="14" name="Décision 2"/>
          <p:cNvSpPr/>
          <p:nvPr/>
        </p:nvSpPr>
        <p:spPr>
          <a:xfrm>
            <a:off x="-8382" y="0"/>
            <a:ext cx="3328907" cy="6869154"/>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5000"/>
              <a:gd name="connsiteY0" fmla="*/ 10000 h 10000"/>
              <a:gd name="connsiteX1" fmla="*/ 0 w 5000"/>
              <a:gd name="connsiteY1" fmla="*/ 0 h 10000"/>
              <a:gd name="connsiteX2" fmla="*/ 5000 w 5000"/>
              <a:gd name="connsiteY2" fmla="*/ 5000 h 10000"/>
              <a:gd name="connsiteX3" fmla="*/ 0 w 5000"/>
              <a:gd name="connsiteY3" fmla="*/ 10000 h 10000"/>
              <a:gd name="connsiteX0" fmla="*/ 0 w 10000"/>
              <a:gd name="connsiteY0" fmla="*/ 10000 h 10000"/>
              <a:gd name="connsiteX1" fmla="*/ 0 w 10000"/>
              <a:gd name="connsiteY1" fmla="*/ 0 h 10000"/>
              <a:gd name="connsiteX2" fmla="*/ 5280 w 10000"/>
              <a:gd name="connsiteY2" fmla="*/ 2676 h 10000"/>
              <a:gd name="connsiteX3" fmla="*/ 10000 w 10000"/>
              <a:gd name="connsiteY3" fmla="*/ 5000 h 10000"/>
              <a:gd name="connsiteX4" fmla="*/ 0 w 10000"/>
              <a:gd name="connsiteY4" fmla="*/ 10000 h 10000"/>
              <a:gd name="connsiteX0" fmla="*/ 0 w 10000"/>
              <a:gd name="connsiteY0" fmla="*/ 10000 h 10000"/>
              <a:gd name="connsiteX1" fmla="*/ 0 w 10000"/>
              <a:gd name="connsiteY1" fmla="*/ 0 h 10000"/>
              <a:gd name="connsiteX2" fmla="*/ 5280 w 10000"/>
              <a:gd name="connsiteY2" fmla="*/ 2676 h 10000"/>
              <a:gd name="connsiteX3" fmla="*/ 10000 w 10000"/>
              <a:gd name="connsiteY3" fmla="*/ 5000 h 10000"/>
              <a:gd name="connsiteX4" fmla="*/ 0 w 10000"/>
              <a:gd name="connsiteY4" fmla="*/ 10000 h 10000"/>
              <a:gd name="connsiteX0" fmla="*/ 0 w 10000"/>
              <a:gd name="connsiteY0" fmla="*/ 10000 h 10000"/>
              <a:gd name="connsiteX1" fmla="*/ 0 w 10000"/>
              <a:gd name="connsiteY1" fmla="*/ 0 h 10000"/>
              <a:gd name="connsiteX2" fmla="*/ 5280 w 10000"/>
              <a:gd name="connsiteY2" fmla="*/ 2676 h 10000"/>
              <a:gd name="connsiteX3" fmla="*/ 10000 w 10000"/>
              <a:gd name="connsiteY3" fmla="*/ 5000 h 10000"/>
              <a:gd name="connsiteX4" fmla="*/ 0 w 10000"/>
              <a:gd name="connsiteY4" fmla="*/ 10000 h 10000"/>
              <a:gd name="connsiteX0" fmla="*/ 0 w 10000"/>
              <a:gd name="connsiteY0" fmla="*/ 10000 h 10000"/>
              <a:gd name="connsiteX1" fmla="*/ 0 w 10000"/>
              <a:gd name="connsiteY1" fmla="*/ 0 h 10000"/>
              <a:gd name="connsiteX2" fmla="*/ 5280 w 10000"/>
              <a:gd name="connsiteY2" fmla="*/ 2676 h 10000"/>
              <a:gd name="connsiteX3" fmla="*/ 10000 w 10000"/>
              <a:gd name="connsiteY3" fmla="*/ 5000 h 10000"/>
              <a:gd name="connsiteX4" fmla="*/ 0 w 10000"/>
              <a:gd name="connsiteY4" fmla="*/ 10000 h 10000"/>
              <a:gd name="connsiteX0" fmla="*/ 0 w 10000"/>
              <a:gd name="connsiteY0" fmla="*/ 7324 h 7324"/>
              <a:gd name="connsiteX1" fmla="*/ 0 w 10000"/>
              <a:gd name="connsiteY1" fmla="*/ 591 h 7324"/>
              <a:gd name="connsiteX2" fmla="*/ 5280 w 10000"/>
              <a:gd name="connsiteY2" fmla="*/ 0 h 7324"/>
              <a:gd name="connsiteX3" fmla="*/ 10000 w 10000"/>
              <a:gd name="connsiteY3" fmla="*/ 2324 h 7324"/>
              <a:gd name="connsiteX4" fmla="*/ 0 w 10000"/>
              <a:gd name="connsiteY4" fmla="*/ 7324 h 7324"/>
              <a:gd name="connsiteX0" fmla="*/ 0 w 10000"/>
              <a:gd name="connsiteY0" fmla="*/ 9348 h 9348"/>
              <a:gd name="connsiteX1" fmla="*/ 0 w 10000"/>
              <a:gd name="connsiteY1" fmla="*/ 155 h 9348"/>
              <a:gd name="connsiteX2" fmla="*/ 6284 w 10000"/>
              <a:gd name="connsiteY2" fmla="*/ 0 h 9348"/>
              <a:gd name="connsiteX3" fmla="*/ 10000 w 10000"/>
              <a:gd name="connsiteY3" fmla="*/ 2521 h 9348"/>
              <a:gd name="connsiteX4" fmla="*/ 0 w 10000"/>
              <a:gd name="connsiteY4" fmla="*/ 9348 h 9348"/>
              <a:gd name="connsiteX0" fmla="*/ 0 w 10000"/>
              <a:gd name="connsiteY0" fmla="*/ 10029 h 10029"/>
              <a:gd name="connsiteX1" fmla="*/ 0 w 10000"/>
              <a:gd name="connsiteY1" fmla="*/ 0 h 10029"/>
              <a:gd name="connsiteX2" fmla="*/ 6284 w 10000"/>
              <a:gd name="connsiteY2" fmla="*/ 29 h 10029"/>
              <a:gd name="connsiteX3" fmla="*/ 10000 w 10000"/>
              <a:gd name="connsiteY3" fmla="*/ 2726 h 10029"/>
              <a:gd name="connsiteX4" fmla="*/ 0 w 10000"/>
              <a:gd name="connsiteY4" fmla="*/ 10029 h 10029"/>
              <a:gd name="connsiteX0" fmla="*/ 0 w 10000"/>
              <a:gd name="connsiteY0" fmla="*/ 10000 h 10000"/>
              <a:gd name="connsiteX1" fmla="*/ 0 w 10000"/>
              <a:gd name="connsiteY1" fmla="*/ 41 h 10000"/>
              <a:gd name="connsiteX2" fmla="*/ 6284 w 10000"/>
              <a:gd name="connsiteY2" fmla="*/ 0 h 10000"/>
              <a:gd name="connsiteX3" fmla="*/ 10000 w 10000"/>
              <a:gd name="connsiteY3" fmla="*/ 2697 h 10000"/>
              <a:gd name="connsiteX4" fmla="*/ 0 w 10000"/>
              <a:gd name="connsiteY4" fmla="*/ 10000 h 10000"/>
              <a:gd name="connsiteX0" fmla="*/ 0 w 10000"/>
              <a:gd name="connsiteY0" fmla="*/ 10000 h 10000"/>
              <a:gd name="connsiteX1" fmla="*/ 20 w 10000"/>
              <a:gd name="connsiteY1" fmla="*/ 6 h 10000"/>
              <a:gd name="connsiteX2" fmla="*/ 6284 w 10000"/>
              <a:gd name="connsiteY2" fmla="*/ 0 h 10000"/>
              <a:gd name="connsiteX3" fmla="*/ 10000 w 10000"/>
              <a:gd name="connsiteY3" fmla="*/ 2697 h 10000"/>
              <a:gd name="connsiteX4" fmla="*/ 0 w 10000"/>
              <a:gd name="connsiteY4" fmla="*/ 10000 h 10000"/>
              <a:gd name="connsiteX0" fmla="*/ 0 w 10000"/>
              <a:gd name="connsiteY0" fmla="*/ 9994 h 9994"/>
              <a:gd name="connsiteX1" fmla="*/ 20 w 10000"/>
              <a:gd name="connsiteY1" fmla="*/ 0 h 9994"/>
              <a:gd name="connsiteX2" fmla="*/ 6284 w 10000"/>
              <a:gd name="connsiteY2" fmla="*/ 0 h 9994"/>
              <a:gd name="connsiteX3" fmla="*/ 10000 w 10000"/>
              <a:gd name="connsiteY3" fmla="*/ 2691 h 9994"/>
              <a:gd name="connsiteX4" fmla="*/ 0 w 10000"/>
              <a:gd name="connsiteY4" fmla="*/ 9994 h 9994"/>
              <a:gd name="connsiteX0" fmla="*/ 0 w 10000"/>
              <a:gd name="connsiteY0" fmla="*/ 10003 h 10003"/>
              <a:gd name="connsiteX1" fmla="*/ 13 w 10000"/>
              <a:gd name="connsiteY1" fmla="*/ 0 h 10003"/>
              <a:gd name="connsiteX2" fmla="*/ 6284 w 10000"/>
              <a:gd name="connsiteY2" fmla="*/ 3 h 10003"/>
              <a:gd name="connsiteX3" fmla="*/ 10000 w 10000"/>
              <a:gd name="connsiteY3" fmla="*/ 2696 h 10003"/>
              <a:gd name="connsiteX4" fmla="*/ 0 w 10000"/>
              <a:gd name="connsiteY4" fmla="*/ 10003 h 10003"/>
              <a:gd name="connsiteX0" fmla="*/ 0 w 10000"/>
              <a:gd name="connsiteY0" fmla="*/ 10003 h 10003"/>
              <a:gd name="connsiteX1" fmla="*/ 13 w 10000"/>
              <a:gd name="connsiteY1" fmla="*/ 0 h 10003"/>
              <a:gd name="connsiteX2" fmla="*/ 6284 w 10000"/>
              <a:gd name="connsiteY2" fmla="*/ 0 h 10003"/>
              <a:gd name="connsiteX3" fmla="*/ 10000 w 10000"/>
              <a:gd name="connsiteY3" fmla="*/ 2696 h 10003"/>
              <a:gd name="connsiteX4" fmla="*/ 0 w 10000"/>
              <a:gd name="connsiteY4" fmla="*/ 10003 h 10003"/>
              <a:gd name="connsiteX0" fmla="*/ 0 w 9992"/>
              <a:gd name="connsiteY0" fmla="*/ 10003 h 10003"/>
              <a:gd name="connsiteX1" fmla="*/ 13 w 9992"/>
              <a:gd name="connsiteY1" fmla="*/ 0 h 10003"/>
              <a:gd name="connsiteX2" fmla="*/ 6284 w 9992"/>
              <a:gd name="connsiteY2" fmla="*/ 0 h 10003"/>
              <a:gd name="connsiteX3" fmla="*/ 9992 w 9992"/>
              <a:gd name="connsiteY3" fmla="*/ 2700 h 10003"/>
              <a:gd name="connsiteX4" fmla="*/ 0 w 9992"/>
              <a:gd name="connsiteY4" fmla="*/ 10003 h 10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2" h="10003">
                <a:moveTo>
                  <a:pt x="0" y="10003"/>
                </a:moveTo>
                <a:cubicBezTo>
                  <a:pt x="7" y="6670"/>
                  <a:pt x="6" y="3333"/>
                  <a:pt x="13" y="0"/>
                </a:cubicBezTo>
                <a:lnTo>
                  <a:pt x="6284" y="0"/>
                </a:lnTo>
                <a:lnTo>
                  <a:pt x="9992" y="2700"/>
                </a:lnTo>
                <a:lnTo>
                  <a:pt x="0" y="10003"/>
                </a:ln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fromWordArt="0" anchor="ctr" anchorCtr="0" forceAA="0" compatLnSpc="1">
            <a:prstTxWarp prst="textNoShape">
              <a:avLst/>
            </a:prstTxWarp>
            <a:normAutofit/>
          </a:bodyPr>
          <a:lstStyle/>
          <a:p>
            <a:pPr algn="ctr"/>
            <a:endParaRPr lang="fr-FR" sz="1200" err="1">
              <a:solidFill>
                <a:schemeClr val="bg1"/>
              </a:solidFill>
              <a:latin typeface="Swis721 BT Roman" charset="0"/>
              <a:ea typeface="Swis721 BT Roman" charset="0"/>
              <a:cs typeface="Swis721 BT Roman" charset="0"/>
            </a:endParaRPr>
          </a:p>
        </p:txBody>
      </p:sp>
      <p:pic>
        <p:nvPicPr>
          <p:cNvPr id="34" name="pasted-image.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862454" y="2824960"/>
            <a:ext cx="5333405" cy="40332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21600"/>
                </a:lnTo>
                <a:lnTo>
                  <a:pt x="21600" y="21600"/>
                </a:lnTo>
                <a:lnTo>
                  <a:pt x="10800" y="0"/>
                </a:lnTo>
                <a:close/>
              </a:path>
            </a:pathLst>
          </a:custGeom>
          <a:ln w="12700">
            <a:miter lim="400000"/>
          </a:ln>
        </p:spPr>
      </p:pic>
      <p:sp>
        <p:nvSpPr>
          <p:cNvPr id="36" name="Shape 36"/>
          <p:cNvSpPr>
            <a:spLocks noGrp="1"/>
          </p:cNvSpPr>
          <p:nvPr>
            <p:ph type="title"/>
          </p:nvPr>
        </p:nvSpPr>
        <p:spPr>
          <a:xfrm>
            <a:off x="3625149" y="288713"/>
            <a:ext cx="8303812" cy="2874104"/>
          </a:xfrm>
          <a:prstGeom prst="rect">
            <a:avLst/>
          </a:prstGeom>
        </p:spPr>
        <p:txBody>
          <a:bodyPr/>
          <a:lstStyle>
            <a:lvl1pPr>
              <a:defRPr sz="3225" b="0">
                <a:solidFill>
                  <a:srgbClr val="FFFFFF"/>
                </a:solidFill>
              </a:defRPr>
            </a:lvl1pPr>
          </a:lstStyle>
          <a:p>
            <a:r>
              <a:rPr lang="fr-FR"/>
              <a:t>Modifiez le style du titre</a:t>
            </a:r>
            <a:endParaRPr/>
          </a:p>
        </p:txBody>
      </p:sp>
      <p:sp>
        <p:nvSpPr>
          <p:cNvPr id="37" name="Shape 37"/>
          <p:cNvSpPr>
            <a:spLocks noGrp="1"/>
          </p:cNvSpPr>
          <p:nvPr>
            <p:ph type="body" sz="half" idx="1"/>
          </p:nvPr>
        </p:nvSpPr>
        <p:spPr>
          <a:xfrm>
            <a:off x="3361307" y="2360055"/>
            <a:ext cx="4508528" cy="4021755"/>
          </a:xfrm>
          <a:prstGeom prst="rect">
            <a:avLst/>
          </a:prstGeom>
        </p:spPr>
        <p:txBody>
          <a:bodyPr anchor="ctr"/>
          <a:lstStyle>
            <a:lvl1pPr algn="r">
              <a:lnSpc>
                <a:spcPct val="100000"/>
              </a:lnSpc>
              <a:spcBef>
                <a:spcPts val="0"/>
              </a:spcBef>
              <a:defRPr sz="1350">
                <a:solidFill>
                  <a:srgbClr val="FFFFFF"/>
                </a:solidFill>
                <a:latin typeface="+mn-lt"/>
              </a:defRPr>
            </a:lvl1pPr>
            <a:lvl2pPr marL="0" indent="85725" algn="r">
              <a:lnSpc>
                <a:spcPct val="100000"/>
              </a:lnSpc>
              <a:spcBef>
                <a:spcPts val="0"/>
              </a:spcBef>
              <a:buClrTx/>
              <a:buSzTx/>
              <a:buNone/>
              <a:defRPr sz="1200">
                <a:solidFill>
                  <a:srgbClr val="DCDEE0"/>
                </a:solidFill>
                <a:latin typeface="Swis721 Lt BT"/>
                <a:ea typeface="Swis721 Lt BT"/>
                <a:cs typeface="Swis721 Lt BT"/>
                <a:sym typeface="Swis721 Lt BT"/>
              </a:defRPr>
            </a:lvl2pPr>
            <a:lvl3pPr marL="0" indent="171450" algn="r">
              <a:lnSpc>
                <a:spcPct val="100000"/>
              </a:lnSpc>
              <a:spcBef>
                <a:spcPts val="0"/>
              </a:spcBef>
              <a:buClrTx/>
              <a:buSzTx/>
              <a:buNone/>
              <a:defRPr sz="1200">
                <a:solidFill>
                  <a:srgbClr val="DCDEE0"/>
                </a:solidFill>
                <a:latin typeface="Swis721 Lt BT"/>
                <a:ea typeface="Swis721 Lt BT"/>
                <a:cs typeface="Swis721 Lt BT"/>
                <a:sym typeface="Swis721 Lt BT"/>
              </a:defRPr>
            </a:lvl3pPr>
            <a:lvl4pPr marL="0" indent="257175" algn="r">
              <a:lnSpc>
                <a:spcPct val="100000"/>
              </a:lnSpc>
              <a:spcBef>
                <a:spcPts val="0"/>
              </a:spcBef>
              <a:buClrTx/>
              <a:buSzTx/>
              <a:buNone/>
              <a:defRPr sz="1200">
                <a:solidFill>
                  <a:srgbClr val="DCDEE0"/>
                </a:solidFill>
                <a:latin typeface="Swis721 Lt BT"/>
                <a:ea typeface="Swis721 Lt BT"/>
                <a:cs typeface="Swis721 Lt BT"/>
                <a:sym typeface="Swis721 Lt BT"/>
              </a:defRPr>
            </a:lvl4pPr>
            <a:lvl5pPr marL="0" indent="342900" algn="r">
              <a:lnSpc>
                <a:spcPct val="100000"/>
              </a:lnSpc>
              <a:spcBef>
                <a:spcPts val="0"/>
              </a:spcBef>
              <a:buClrTx/>
              <a:buSzTx/>
              <a:buNone/>
              <a:defRPr sz="1200">
                <a:solidFill>
                  <a:srgbClr val="DCDEE0"/>
                </a:solidFill>
                <a:latin typeface="Swis721 Lt BT"/>
                <a:ea typeface="Swis721 Lt BT"/>
                <a:cs typeface="Swis721 Lt BT"/>
                <a:sym typeface="Swis721 Lt BT"/>
              </a:defRPr>
            </a:lvl5pPr>
          </a:lstStyle>
          <a:p>
            <a:pPr lvl="0"/>
            <a:r>
              <a:rPr lang="fr-FR"/>
              <a:t>Cliquez pour modifier les styles du texte du masque
Deuxième niveau
Troisième niveau
Quatrième niveau
Cinquième niveau</a:t>
            </a:r>
            <a:endParaRPr dirty="0"/>
          </a:p>
        </p:txBody>
      </p:sp>
      <p:sp>
        <p:nvSpPr>
          <p:cNvPr id="44" name="Shape 44"/>
          <p:cNvSpPr/>
          <p:nvPr/>
        </p:nvSpPr>
        <p:spPr>
          <a:xfrm>
            <a:off x="423327" y="5670332"/>
            <a:ext cx="4710959" cy="786391"/>
          </a:xfrm>
          <a:custGeom>
            <a:avLst/>
            <a:gdLst/>
            <a:ahLst/>
            <a:cxnLst>
              <a:cxn ang="0">
                <a:pos x="wd2" y="hd2"/>
              </a:cxn>
              <a:cxn ang="5400000">
                <a:pos x="wd2" y="hd2"/>
              </a:cxn>
              <a:cxn ang="10800000">
                <a:pos x="wd2" y="hd2"/>
              </a:cxn>
              <a:cxn ang="16200000">
                <a:pos x="wd2" y="hd2"/>
              </a:cxn>
            </a:cxnLst>
            <a:rect l="0" t="0" r="r" b="b"/>
            <a:pathLst>
              <a:path w="21600" h="21600" extrusionOk="0">
                <a:moveTo>
                  <a:pt x="0" y="21458"/>
                </a:moveTo>
                <a:lnTo>
                  <a:pt x="2445" y="0"/>
                </a:lnTo>
                <a:lnTo>
                  <a:pt x="21600" y="174"/>
                </a:lnTo>
                <a:lnTo>
                  <a:pt x="19166" y="21600"/>
                </a:lnTo>
                <a:lnTo>
                  <a:pt x="0" y="21458"/>
                </a:lnTo>
                <a:close/>
              </a:path>
            </a:pathLst>
          </a:custGeom>
          <a:solidFill>
            <a:srgbClr val="FFFFFF"/>
          </a:solidFill>
          <a:ln w="12700">
            <a:miter lim="400000"/>
          </a:ln>
        </p:spPr>
        <p:txBody>
          <a:bodyPr lIns="26789" tIns="26789" rIns="26789" bIns="26789" anchor="ctr"/>
          <a:lstStyle/>
          <a:p>
            <a:pPr>
              <a:defRPr sz="3200"/>
            </a:pPr>
            <a:endParaRPr sz="1200"/>
          </a:p>
        </p:txBody>
      </p:sp>
      <p:pic>
        <p:nvPicPr>
          <p:cNvPr id="45" name="pasted-image.t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983638" y="5917080"/>
            <a:ext cx="2108455" cy="292967"/>
          </a:xfrm>
          <a:prstGeom prst="rect">
            <a:avLst/>
          </a:prstGeom>
          <a:ln w="12700">
            <a:miter lim="400000"/>
          </a:ln>
        </p:spPr>
      </p:pic>
      <p:pic>
        <p:nvPicPr>
          <p:cNvPr id="46" name="pasted-image.t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3492569" y="5850294"/>
            <a:ext cx="872531" cy="394256"/>
          </a:xfrm>
          <a:prstGeom prst="rect">
            <a:avLst/>
          </a:prstGeom>
          <a:ln w="12700">
            <a:miter lim="400000"/>
          </a:ln>
        </p:spPr>
      </p:pic>
      <p:pic>
        <p:nvPicPr>
          <p:cNvPr id="12" name="pasted-image.pdf"/>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3461" y="198889"/>
            <a:ext cx="1584368" cy="1464101"/>
          </a:xfrm>
          <a:prstGeom prst="rect">
            <a:avLst/>
          </a:prstGeom>
          <a:ln w="12700">
            <a:miter lim="400000"/>
          </a:ln>
        </p:spPr>
      </p:pic>
      <p:sp>
        <p:nvSpPr>
          <p:cNvPr id="13" name="Shape 27"/>
          <p:cNvSpPr/>
          <p:nvPr/>
        </p:nvSpPr>
        <p:spPr>
          <a:xfrm>
            <a:off x="1100358" y="5303341"/>
            <a:ext cx="2524791" cy="261850"/>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lvl1pPr algn="l">
              <a:defRPr sz="3600">
                <a:solidFill>
                  <a:srgbClr val="CBCDCF"/>
                </a:solidFill>
                <a:latin typeface="Swis721 BT"/>
                <a:ea typeface="Swis721 BT"/>
                <a:cs typeface="Swis721 BT"/>
                <a:sym typeface="Swis721 BT"/>
              </a:defRPr>
            </a:lvl1pPr>
          </a:lstStyle>
          <a:p>
            <a:r>
              <a:rPr sz="1350">
                <a:latin typeface="+mn-lt"/>
                <a:ea typeface="Segoe UI Black" panose="020B0A02040204020203" pitchFamily="34" charset="0"/>
                <a:cs typeface="Segoe UI Semilight" panose="020B0402040204020203" pitchFamily="34" charset="0"/>
              </a:rPr>
              <a:t>Informatique</a:t>
            </a:r>
          </a:p>
        </p:txBody>
      </p:sp>
    </p:spTree>
    <p:extLst>
      <p:ext uri="{BB962C8B-B14F-4D97-AF65-F5344CB8AC3E}">
        <p14:creationId xmlns:p14="http://schemas.microsoft.com/office/powerpoint/2010/main" val="13617505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rgbClr val="003A8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1" name="Espace réservé du pied de page 4"/>
          <p:cNvSpPr>
            <a:spLocks noGrp="1"/>
          </p:cNvSpPr>
          <p:nvPr>
            <p:ph type="ftr" sz="quarter" idx="11"/>
          </p:nvPr>
        </p:nvSpPr>
        <p:spPr>
          <a:xfrm>
            <a:off x="1337733" y="6443131"/>
            <a:ext cx="10515600" cy="225426"/>
          </a:xfrm>
          <a:prstGeom prst="rect">
            <a:avLst/>
          </a:prstGeom>
        </p:spPr>
        <p:txBody>
          <a:bodyPr anchor="ctr"/>
          <a:lstStyle>
            <a:lvl1pPr algn="ctr">
              <a:defRPr sz="900" spc="150">
                <a:solidFill>
                  <a:srgbClr val="003A8D"/>
                </a:solidFill>
                <a:latin typeface="Segoe UI" panose="020B0502040204020203" pitchFamily="34" charset="0"/>
                <a:cs typeface="Segoe UI" panose="020B0502040204020203" pitchFamily="34" charset="0"/>
              </a:defRPr>
            </a:lvl1pPr>
          </a:lstStyle>
          <a:p>
            <a:r>
              <a:rPr lang="fr-FR"/>
              <a:t>Modèle standard présentation PPT pour E-I</a:t>
            </a:r>
            <a:endParaRPr lang="fr-FR" dirty="0"/>
          </a:p>
        </p:txBody>
      </p:sp>
      <p:sp>
        <p:nvSpPr>
          <p:cNvPr id="22"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a:p>
        </p:txBody>
      </p:sp>
      <p:grpSp>
        <p:nvGrpSpPr>
          <p:cNvPr id="17" name="Groupe 16"/>
          <p:cNvGrpSpPr/>
          <p:nvPr userDrawn="1"/>
        </p:nvGrpSpPr>
        <p:grpSpPr>
          <a:xfrm>
            <a:off x="62153" y="6153414"/>
            <a:ext cx="630000" cy="630000"/>
            <a:chOff x="11254317" y="5942649"/>
            <a:chExt cx="630000" cy="630000"/>
          </a:xfrm>
        </p:grpSpPr>
        <p:sp>
          <p:nvSpPr>
            <p:cNvPr id="18"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4" name="Espace réservé du texte 3"/>
          <p:cNvSpPr>
            <a:spLocks noGrp="1"/>
          </p:cNvSpPr>
          <p:nvPr>
            <p:ph type="body" sz="quarter" idx="13"/>
          </p:nvPr>
        </p:nvSpPr>
        <p:spPr>
          <a:xfrm>
            <a:off x="821531" y="1480874"/>
            <a:ext cx="11031538" cy="481118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6" name="Espace réservé du texte 5"/>
          <p:cNvSpPr>
            <a:spLocks noGrp="1"/>
          </p:cNvSpPr>
          <p:nvPr>
            <p:ph type="body" sz="quarter" idx="14" hasCustomPrompt="1"/>
          </p:nvPr>
        </p:nvSpPr>
        <p:spPr>
          <a:xfrm>
            <a:off x="821531" y="868902"/>
            <a:ext cx="11031538" cy="352957"/>
          </a:xfrm>
          <a:prstGeom prst="rect">
            <a:avLst/>
          </a:prstGeom>
        </p:spPr>
        <p:txBody>
          <a:bodyPr/>
          <a:lstStyle>
            <a:lvl1pPr>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889815915"/>
      </p:ext>
    </p:extLst>
  </p:cSld>
  <p:clrMapOvr>
    <a:masterClrMapping/>
  </p:clrMapOvr>
  <p:extLst>
    <p:ext uri="{DCECCB84-F9BA-43D5-87BE-67443E8EF086}">
      <p15:sldGuideLst xmlns:p15="http://schemas.microsoft.com/office/powerpoint/2012/main">
        <p15:guide id="1" orient="horz" pos="102">
          <p15:clr>
            <a:srgbClr val="FBAE40"/>
          </p15:clr>
        </p15:guide>
        <p15:guide id="2" pos="10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IP)">
    <p:bg>
      <p:bgPr>
        <a:solidFill>
          <a:srgbClr val="003A8D"/>
        </a:solidFill>
        <a:effectLst/>
      </p:bgPr>
    </p:bg>
    <p:spTree>
      <p:nvGrpSpPr>
        <p:cNvPr id="1" name=""/>
        <p:cNvGrpSpPr/>
        <p:nvPr/>
      </p:nvGrpSpPr>
      <p:grpSpPr>
        <a:xfrm>
          <a:off x="0" y="0"/>
          <a:ext cx="0" cy="0"/>
          <a:chOff x="0" y="0"/>
          <a:chExt cx="0" cy="0"/>
        </a:xfrm>
      </p:grpSpPr>
      <p:sp>
        <p:nvSpPr>
          <p:cNvPr id="21" name="Espace réservé du pied de page 4"/>
          <p:cNvSpPr>
            <a:spLocks noGrp="1"/>
          </p:cNvSpPr>
          <p:nvPr>
            <p:ph type="ftr" sz="quarter" idx="11"/>
          </p:nvPr>
        </p:nvSpPr>
        <p:spPr>
          <a:xfrm>
            <a:off x="1337733" y="6443131"/>
            <a:ext cx="10515600" cy="225426"/>
          </a:xfrm>
          <a:prstGeom prst="rect">
            <a:avLst/>
          </a:prstGeom>
        </p:spPr>
        <p:txBody>
          <a:bodyPr anchor="ctr"/>
          <a:lstStyle>
            <a:lvl1pPr algn="ctr">
              <a:defRPr sz="900" spc="150">
                <a:solidFill>
                  <a:srgbClr val="003A8D"/>
                </a:solidFill>
                <a:latin typeface="Segoe UI" panose="020B0502040204020203" pitchFamily="34" charset="0"/>
                <a:cs typeface="Segoe UI" panose="020B0502040204020203" pitchFamily="34" charset="0"/>
              </a:defRPr>
            </a:lvl1pPr>
          </a:lstStyle>
          <a:p>
            <a:r>
              <a:rPr lang="fr-FR"/>
              <a:t>Modèle standard présentation PPT pour E-I</a:t>
            </a:r>
            <a:endParaRPr lang="fr-FR" dirty="0"/>
          </a:p>
        </p:txBody>
      </p:sp>
      <p:sp>
        <p:nvSpPr>
          <p:cNvPr id="22"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grpSp>
        <p:nvGrpSpPr>
          <p:cNvPr id="17" name="Groupe 16"/>
          <p:cNvGrpSpPr/>
          <p:nvPr userDrawn="1"/>
        </p:nvGrpSpPr>
        <p:grpSpPr>
          <a:xfrm>
            <a:off x="62153" y="6153414"/>
            <a:ext cx="630000" cy="630000"/>
            <a:chOff x="11254317" y="5942649"/>
            <a:chExt cx="630000" cy="630000"/>
          </a:xfrm>
        </p:grpSpPr>
        <p:sp>
          <p:nvSpPr>
            <p:cNvPr id="18"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9" name="Espace réservé du texte 3"/>
          <p:cNvSpPr>
            <a:spLocks noGrp="1"/>
          </p:cNvSpPr>
          <p:nvPr>
            <p:ph type="body" sz="quarter" idx="13"/>
          </p:nvPr>
        </p:nvSpPr>
        <p:spPr>
          <a:xfrm>
            <a:off x="821531" y="1480874"/>
            <a:ext cx="11031538" cy="481118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24"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5"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1473975363"/>
      </p:ext>
    </p:extLst>
  </p:cSld>
  <p:clrMapOvr>
    <a:masterClrMapping/>
  </p:clrMapOvr>
  <p:extLst>
    <p:ext uri="{DCECCB84-F9BA-43D5-87BE-67443E8EF086}">
      <p15:sldGuideLst xmlns:p15="http://schemas.microsoft.com/office/powerpoint/2012/main">
        <p15:guide id="1" orient="horz" pos="102">
          <p15:clr>
            <a:srgbClr val="FBAE40"/>
          </p15:clr>
        </p15:guide>
        <p15:guide id="2" pos="103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contenu 2 colonnes">
    <p:bg>
      <p:bgPr>
        <a:solidFill>
          <a:srgbClr val="003A8D"/>
        </a:solidFill>
        <a:effectLst/>
      </p:bgPr>
    </p:bg>
    <p:spTree>
      <p:nvGrpSpPr>
        <p:cNvPr id="1" name=""/>
        <p:cNvGrpSpPr/>
        <p:nvPr/>
      </p:nvGrpSpPr>
      <p:grpSpPr>
        <a:xfrm>
          <a:off x="0" y="0"/>
          <a:ext cx="0" cy="0"/>
          <a:chOff x="0" y="0"/>
          <a:chExt cx="0" cy="0"/>
        </a:xfrm>
      </p:grpSpPr>
      <p:grpSp>
        <p:nvGrpSpPr>
          <p:cNvPr id="14" name="Groupe 13"/>
          <p:cNvGrpSpPr/>
          <p:nvPr userDrawn="1"/>
        </p:nvGrpSpPr>
        <p:grpSpPr>
          <a:xfrm>
            <a:off x="62153" y="6153414"/>
            <a:ext cx="630000" cy="630000"/>
            <a:chOff x="11254317" y="5942649"/>
            <a:chExt cx="630000" cy="630000"/>
          </a:xfrm>
        </p:grpSpPr>
        <p:sp>
          <p:nvSpPr>
            <p:cNvPr id="15"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19" name="Imag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7" name="Espace réservé du pied de page 4"/>
          <p:cNvSpPr>
            <a:spLocks noGrp="1"/>
          </p:cNvSpPr>
          <p:nvPr>
            <p:ph type="ftr" sz="quarter" idx="11"/>
          </p:nvPr>
        </p:nvSpPr>
        <p:spPr>
          <a:xfrm>
            <a:off x="1337733" y="6443131"/>
            <a:ext cx="10515600" cy="225426"/>
          </a:xfrm>
          <a:prstGeom prst="rect">
            <a:avLst/>
          </a:prstGeom>
        </p:spPr>
        <p:txBody>
          <a:bodyPr anchor="ctr"/>
          <a:lstStyle>
            <a:lvl1pPr>
              <a:defRPr sz="900" spc="150">
                <a:solidFill>
                  <a:srgbClr val="003A8D"/>
                </a:solidFill>
                <a:latin typeface="Segoe UI" panose="020B0502040204020203" pitchFamily="34" charset="0"/>
                <a:cs typeface="Segoe UI" panose="020B0502040204020203" pitchFamily="34" charset="0"/>
              </a:defRPr>
            </a:lvl1pPr>
          </a:lstStyle>
          <a:p>
            <a:pPr algn="ctr"/>
            <a:r>
              <a:rPr lang="fr-FR"/>
              <a:t>Modèle standard présentation PPT pour E-I</a:t>
            </a:r>
            <a:endParaRPr lang="fr-FR" dirty="0"/>
          </a:p>
        </p:txBody>
      </p:sp>
      <p:sp>
        <p:nvSpPr>
          <p:cNvPr id="18"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20"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1"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
        <p:nvSpPr>
          <p:cNvPr id="12" name="Espace réservé du texte 3"/>
          <p:cNvSpPr>
            <a:spLocks noGrp="1"/>
          </p:cNvSpPr>
          <p:nvPr>
            <p:ph type="body" sz="quarter" idx="13"/>
          </p:nvPr>
        </p:nvSpPr>
        <p:spPr>
          <a:xfrm>
            <a:off x="821532" y="1480874"/>
            <a:ext cx="5376068" cy="481118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22" name="Espace réservé du texte 3"/>
          <p:cNvSpPr>
            <a:spLocks noGrp="1"/>
          </p:cNvSpPr>
          <p:nvPr>
            <p:ph type="body" sz="quarter" idx="15"/>
          </p:nvPr>
        </p:nvSpPr>
        <p:spPr>
          <a:xfrm>
            <a:off x="6477001" y="1480874"/>
            <a:ext cx="5376068" cy="481118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609591588"/>
      </p:ext>
    </p:extLst>
  </p:cSld>
  <p:clrMapOvr>
    <a:masterClrMapping/>
  </p:clrMapOvr>
  <p:extLst>
    <p:ext uri="{DCECCB84-F9BA-43D5-87BE-67443E8EF086}">
      <p15:sldGuideLst xmlns:p15="http://schemas.microsoft.com/office/powerpoint/2012/main">
        <p15:guide id="1" orient="horz" pos="4456">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contenu 2 colonnes (PIP)">
    <p:bg>
      <p:bgPr>
        <a:solidFill>
          <a:srgbClr val="003A8D"/>
        </a:solidFill>
        <a:effectLst/>
      </p:bgPr>
    </p:bg>
    <p:spTree>
      <p:nvGrpSpPr>
        <p:cNvPr id="1" name=""/>
        <p:cNvGrpSpPr/>
        <p:nvPr/>
      </p:nvGrpSpPr>
      <p:grpSpPr>
        <a:xfrm>
          <a:off x="0" y="0"/>
          <a:ext cx="0" cy="0"/>
          <a:chOff x="0" y="0"/>
          <a:chExt cx="0" cy="0"/>
        </a:xfrm>
      </p:grpSpPr>
      <p:grpSp>
        <p:nvGrpSpPr>
          <p:cNvPr id="14" name="Groupe 13"/>
          <p:cNvGrpSpPr/>
          <p:nvPr userDrawn="1"/>
        </p:nvGrpSpPr>
        <p:grpSpPr>
          <a:xfrm>
            <a:off x="62153" y="6153414"/>
            <a:ext cx="630000" cy="630000"/>
            <a:chOff x="11254317" y="5942649"/>
            <a:chExt cx="630000" cy="630000"/>
          </a:xfrm>
        </p:grpSpPr>
        <p:sp>
          <p:nvSpPr>
            <p:cNvPr id="15"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19" name="Imag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7" name="Espace réservé du pied de page 4"/>
          <p:cNvSpPr>
            <a:spLocks noGrp="1"/>
          </p:cNvSpPr>
          <p:nvPr>
            <p:ph type="ftr" sz="quarter" idx="11"/>
          </p:nvPr>
        </p:nvSpPr>
        <p:spPr>
          <a:xfrm>
            <a:off x="1337733" y="6443131"/>
            <a:ext cx="10507133" cy="225426"/>
          </a:xfrm>
          <a:prstGeom prst="rect">
            <a:avLst/>
          </a:prstGeom>
        </p:spPr>
        <p:txBody>
          <a:bodyPr anchor="ctr"/>
          <a:lstStyle>
            <a:lvl1pPr>
              <a:defRPr sz="900" spc="150">
                <a:solidFill>
                  <a:srgbClr val="003A8D"/>
                </a:solidFill>
                <a:latin typeface="Segoe UI" panose="020B0502040204020203" pitchFamily="34" charset="0"/>
                <a:cs typeface="Segoe UI" panose="020B0502040204020203" pitchFamily="34" charset="0"/>
              </a:defRPr>
            </a:lvl1pPr>
          </a:lstStyle>
          <a:p>
            <a:pPr algn="ctr"/>
            <a:r>
              <a:rPr lang="fr-FR"/>
              <a:t>Modèle standard présentation PPT pour E-I</a:t>
            </a:r>
            <a:endParaRPr lang="fr-FR" dirty="0"/>
          </a:p>
        </p:txBody>
      </p:sp>
      <p:sp>
        <p:nvSpPr>
          <p:cNvPr id="18"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21"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2"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
        <p:nvSpPr>
          <p:cNvPr id="16" name="Espace réservé du texte 5"/>
          <p:cNvSpPr>
            <a:spLocks noGrp="1"/>
          </p:cNvSpPr>
          <p:nvPr>
            <p:ph type="body" sz="quarter" idx="15"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
        <p:nvSpPr>
          <p:cNvPr id="20" name="Espace réservé du texte 3"/>
          <p:cNvSpPr>
            <a:spLocks noGrp="1"/>
          </p:cNvSpPr>
          <p:nvPr>
            <p:ph type="body" sz="quarter" idx="13"/>
          </p:nvPr>
        </p:nvSpPr>
        <p:spPr>
          <a:xfrm>
            <a:off x="821532" y="1480874"/>
            <a:ext cx="5376068" cy="481118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23" name="Espace réservé du texte 3"/>
          <p:cNvSpPr>
            <a:spLocks noGrp="1"/>
          </p:cNvSpPr>
          <p:nvPr>
            <p:ph type="body" sz="quarter" idx="16"/>
          </p:nvPr>
        </p:nvSpPr>
        <p:spPr>
          <a:xfrm>
            <a:off x="6477001" y="1480874"/>
            <a:ext cx="5376068" cy="4811183"/>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86076056"/>
      </p:ext>
    </p:extLst>
  </p:cSld>
  <p:clrMapOvr>
    <a:masterClrMapping/>
  </p:clrMapOvr>
  <p:extLst>
    <p:ext uri="{DCECCB84-F9BA-43D5-87BE-67443E8EF086}">
      <p15:sldGuideLst xmlns:p15="http://schemas.microsoft.com/office/powerpoint/2012/main">
        <p15:guide id="1" orient="horz" pos="4365">
          <p15:clr>
            <a:srgbClr val="FBAE40"/>
          </p15:clr>
        </p15:guide>
        <p15:guide id="2" pos="11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contenu et image centrale">
    <p:bg>
      <p:bgPr>
        <a:solidFill>
          <a:srgbClr val="003A8D"/>
        </a:solidFill>
        <a:effectLst/>
      </p:bgPr>
    </p:bg>
    <p:spTree>
      <p:nvGrpSpPr>
        <p:cNvPr id="1" name=""/>
        <p:cNvGrpSpPr/>
        <p:nvPr/>
      </p:nvGrpSpPr>
      <p:grpSpPr>
        <a:xfrm>
          <a:off x="0" y="0"/>
          <a:ext cx="0" cy="0"/>
          <a:chOff x="0" y="0"/>
          <a:chExt cx="0" cy="0"/>
        </a:xfrm>
      </p:grpSpPr>
      <p:sp>
        <p:nvSpPr>
          <p:cNvPr id="4" name="Espace réservé pour une image  3"/>
          <p:cNvSpPr>
            <a:spLocks noGrp="1"/>
          </p:cNvSpPr>
          <p:nvPr>
            <p:ph type="pic" sz="quarter" idx="17"/>
          </p:nvPr>
        </p:nvSpPr>
        <p:spPr>
          <a:xfrm>
            <a:off x="127000" y="1239414"/>
            <a:ext cx="11946467" cy="2168419"/>
          </a:xfrm>
          <a:prstGeom prst="rect">
            <a:avLst/>
          </a:prstGeom>
        </p:spPr>
        <p:txBody>
          <a:bodyPr/>
          <a:lstStyle/>
          <a:p>
            <a:r>
              <a:rPr lang="fr-FR"/>
              <a:t>Cliquez sur l'icône pour ajouter une image</a:t>
            </a:r>
          </a:p>
        </p:txBody>
      </p:sp>
      <p:grpSp>
        <p:nvGrpSpPr>
          <p:cNvPr id="14" name="Groupe 13"/>
          <p:cNvGrpSpPr/>
          <p:nvPr userDrawn="1"/>
        </p:nvGrpSpPr>
        <p:grpSpPr>
          <a:xfrm>
            <a:off x="62153" y="6153414"/>
            <a:ext cx="630000" cy="630000"/>
            <a:chOff x="11254317" y="5942649"/>
            <a:chExt cx="630000" cy="630000"/>
          </a:xfrm>
        </p:grpSpPr>
        <p:sp>
          <p:nvSpPr>
            <p:cNvPr id="15"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19" name="Imag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7" name="Espace réservé du pied de page 4"/>
          <p:cNvSpPr>
            <a:spLocks noGrp="1"/>
          </p:cNvSpPr>
          <p:nvPr>
            <p:ph type="ftr" sz="quarter" idx="11"/>
          </p:nvPr>
        </p:nvSpPr>
        <p:spPr>
          <a:xfrm>
            <a:off x="1337733" y="6443131"/>
            <a:ext cx="10507133" cy="225426"/>
          </a:xfrm>
          <a:prstGeom prst="rect">
            <a:avLst/>
          </a:prstGeom>
        </p:spPr>
        <p:txBody>
          <a:bodyPr anchor="ctr"/>
          <a:lstStyle>
            <a:lvl1pPr>
              <a:defRPr sz="900" spc="150">
                <a:solidFill>
                  <a:srgbClr val="003A8D"/>
                </a:solidFill>
                <a:latin typeface="Segoe UI" panose="020B0502040204020203" pitchFamily="34" charset="0"/>
                <a:cs typeface="Segoe UI" panose="020B0502040204020203" pitchFamily="34" charset="0"/>
              </a:defRPr>
            </a:lvl1pPr>
          </a:lstStyle>
          <a:p>
            <a:pPr algn="ctr"/>
            <a:r>
              <a:rPr lang="fr-FR"/>
              <a:t>Modèle standard présentation PPT pour E-I</a:t>
            </a:r>
            <a:endParaRPr lang="fr-FR" dirty="0"/>
          </a:p>
        </p:txBody>
      </p:sp>
      <p:sp>
        <p:nvSpPr>
          <p:cNvPr id="18"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6" name="Espace réservé du texte 5"/>
          <p:cNvSpPr>
            <a:spLocks noGrp="1"/>
          </p:cNvSpPr>
          <p:nvPr>
            <p:ph type="body" sz="quarter" idx="18"/>
          </p:nvPr>
        </p:nvSpPr>
        <p:spPr>
          <a:xfrm>
            <a:off x="911225" y="3515518"/>
            <a:ext cx="10933641" cy="2688431"/>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21"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2"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2732944073"/>
      </p:ext>
    </p:extLst>
  </p:cSld>
  <p:clrMapOvr>
    <a:masterClrMapping/>
  </p:clrMapOvr>
  <p:extLst>
    <p:ext uri="{DCECCB84-F9BA-43D5-87BE-67443E8EF086}">
      <p15:sldGuideLst xmlns:p15="http://schemas.microsoft.com/office/powerpoint/2012/main">
        <p15:guide id="1" orient="horz" pos="4365">
          <p15:clr>
            <a:srgbClr val="FBAE40"/>
          </p15:clr>
        </p15:guide>
        <p15:guide id="2" pos="1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contenu et image centrale (PIP)">
    <p:bg>
      <p:bgPr>
        <a:solidFill>
          <a:srgbClr val="003A8D"/>
        </a:solidFill>
        <a:effectLst/>
      </p:bgPr>
    </p:bg>
    <p:spTree>
      <p:nvGrpSpPr>
        <p:cNvPr id="1" name=""/>
        <p:cNvGrpSpPr/>
        <p:nvPr/>
      </p:nvGrpSpPr>
      <p:grpSpPr>
        <a:xfrm>
          <a:off x="0" y="0"/>
          <a:ext cx="0" cy="0"/>
          <a:chOff x="0" y="0"/>
          <a:chExt cx="0" cy="0"/>
        </a:xfrm>
      </p:grpSpPr>
      <p:sp>
        <p:nvSpPr>
          <p:cNvPr id="4" name="Espace réservé pour une image  3"/>
          <p:cNvSpPr>
            <a:spLocks noGrp="1"/>
          </p:cNvSpPr>
          <p:nvPr>
            <p:ph type="pic" sz="quarter" idx="17"/>
          </p:nvPr>
        </p:nvSpPr>
        <p:spPr>
          <a:xfrm>
            <a:off x="127000" y="1239414"/>
            <a:ext cx="11946467" cy="2168419"/>
          </a:xfrm>
          <a:prstGeom prst="rect">
            <a:avLst/>
          </a:prstGeom>
        </p:spPr>
        <p:txBody>
          <a:bodyPr/>
          <a:lstStyle/>
          <a:p>
            <a:r>
              <a:rPr lang="fr-FR"/>
              <a:t>Cliquez sur l'icône pour ajouter une image</a:t>
            </a:r>
          </a:p>
        </p:txBody>
      </p:sp>
      <p:grpSp>
        <p:nvGrpSpPr>
          <p:cNvPr id="14" name="Groupe 13"/>
          <p:cNvGrpSpPr/>
          <p:nvPr userDrawn="1"/>
        </p:nvGrpSpPr>
        <p:grpSpPr>
          <a:xfrm>
            <a:off x="62153" y="6153414"/>
            <a:ext cx="630000" cy="630000"/>
            <a:chOff x="11254317" y="5942649"/>
            <a:chExt cx="630000" cy="630000"/>
          </a:xfrm>
        </p:grpSpPr>
        <p:sp>
          <p:nvSpPr>
            <p:cNvPr id="15"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19" name="Imag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17" name="Espace réservé du pied de page 4"/>
          <p:cNvSpPr>
            <a:spLocks noGrp="1"/>
          </p:cNvSpPr>
          <p:nvPr>
            <p:ph type="ftr" sz="quarter" idx="11"/>
          </p:nvPr>
        </p:nvSpPr>
        <p:spPr>
          <a:xfrm>
            <a:off x="1337733" y="6443131"/>
            <a:ext cx="10507133" cy="225426"/>
          </a:xfrm>
          <a:prstGeom prst="rect">
            <a:avLst/>
          </a:prstGeom>
        </p:spPr>
        <p:txBody>
          <a:bodyPr anchor="ctr"/>
          <a:lstStyle>
            <a:lvl1pPr>
              <a:defRPr sz="900" spc="150">
                <a:solidFill>
                  <a:srgbClr val="003A8D"/>
                </a:solidFill>
                <a:latin typeface="Segoe UI" panose="020B0502040204020203" pitchFamily="34" charset="0"/>
                <a:cs typeface="Segoe UI" panose="020B0502040204020203" pitchFamily="34" charset="0"/>
              </a:defRPr>
            </a:lvl1pPr>
          </a:lstStyle>
          <a:p>
            <a:pPr algn="ctr"/>
            <a:r>
              <a:rPr lang="fr-FR"/>
              <a:t>Modèle standard présentation PPT pour E-I</a:t>
            </a:r>
            <a:endParaRPr lang="fr-FR" dirty="0"/>
          </a:p>
        </p:txBody>
      </p:sp>
      <p:sp>
        <p:nvSpPr>
          <p:cNvPr id="18"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6" name="Espace réservé du texte 5"/>
          <p:cNvSpPr>
            <a:spLocks noGrp="1"/>
          </p:cNvSpPr>
          <p:nvPr>
            <p:ph type="body" sz="quarter" idx="18"/>
          </p:nvPr>
        </p:nvSpPr>
        <p:spPr>
          <a:xfrm>
            <a:off x="911225" y="3515518"/>
            <a:ext cx="10941844" cy="2688431"/>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21" name="Titre 1"/>
          <p:cNvSpPr>
            <a:spLocks noGrp="1"/>
          </p:cNvSpPr>
          <p:nvPr>
            <p:ph type="title"/>
          </p:nvPr>
        </p:nvSpPr>
        <p:spPr>
          <a:xfrm>
            <a:off x="836377" y="295013"/>
            <a:ext cx="11016956"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2" name="Espace réservé du texte 5"/>
          <p:cNvSpPr>
            <a:spLocks noGrp="1"/>
          </p:cNvSpPr>
          <p:nvPr>
            <p:ph type="body" sz="quarter" idx="14" hasCustomPrompt="1"/>
          </p:nvPr>
        </p:nvSpPr>
        <p:spPr>
          <a:xfrm>
            <a:off x="821531" y="868902"/>
            <a:ext cx="11031538"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14949490"/>
      </p:ext>
    </p:extLst>
  </p:cSld>
  <p:clrMapOvr>
    <a:masterClrMapping/>
  </p:clrMapOvr>
  <p:extLst>
    <p:ext uri="{DCECCB84-F9BA-43D5-87BE-67443E8EF086}">
      <p15:sldGuideLst xmlns:p15="http://schemas.microsoft.com/office/powerpoint/2012/main">
        <p15:guide id="1" orient="horz" pos="4365">
          <p15:clr>
            <a:srgbClr val="FBAE40"/>
          </p15:clr>
        </p15:guide>
        <p15:guide id="2" pos="11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contenu et image à gauche ">
    <p:bg>
      <p:bgPr>
        <a:solidFill>
          <a:srgbClr val="003A8D"/>
        </a:solidFill>
        <a:effectLst/>
      </p:bgPr>
    </p:bg>
    <p:spTree>
      <p:nvGrpSpPr>
        <p:cNvPr id="1" name=""/>
        <p:cNvGrpSpPr/>
        <p:nvPr/>
      </p:nvGrpSpPr>
      <p:grpSpPr>
        <a:xfrm>
          <a:off x="0" y="0"/>
          <a:ext cx="0" cy="0"/>
          <a:chOff x="0" y="0"/>
          <a:chExt cx="0" cy="0"/>
        </a:xfrm>
      </p:grpSpPr>
      <p:grpSp>
        <p:nvGrpSpPr>
          <p:cNvPr id="16" name="Groupe 15"/>
          <p:cNvGrpSpPr/>
          <p:nvPr userDrawn="1"/>
        </p:nvGrpSpPr>
        <p:grpSpPr>
          <a:xfrm>
            <a:off x="62153" y="6153414"/>
            <a:ext cx="630000" cy="630000"/>
            <a:chOff x="11254317" y="5942649"/>
            <a:chExt cx="630000" cy="630000"/>
          </a:xfrm>
        </p:grpSpPr>
        <p:sp>
          <p:nvSpPr>
            <p:cNvPr id="17"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20" name="Espace réservé pour une image  19"/>
          <p:cNvSpPr>
            <a:spLocks noGrp="1"/>
          </p:cNvSpPr>
          <p:nvPr>
            <p:ph type="pic" sz="quarter" idx="17"/>
          </p:nvPr>
        </p:nvSpPr>
        <p:spPr>
          <a:xfrm>
            <a:off x="127000" y="111125"/>
            <a:ext cx="4256882" cy="6629957"/>
          </a:xfrm>
          <a:custGeom>
            <a:avLst/>
            <a:gdLst>
              <a:gd name="connsiteX0" fmla="*/ 461975 w 8513763"/>
              <a:gd name="connsiteY0" fmla="*/ 0 h 13259915"/>
              <a:gd name="connsiteX1" fmla="*/ 8513763 w 8513763"/>
              <a:gd name="connsiteY1" fmla="*/ 0 h 13259915"/>
              <a:gd name="connsiteX2" fmla="*/ 8513763 w 8513763"/>
              <a:gd name="connsiteY2" fmla="*/ 13259915 h 13259915"/>
              <a:gd name="connsiteX3" fmla="*/ 940159 w 8513763"/>
              <a:gd name="connsiteY3" fmla="*/ 13259915 h 13259915"/>
              <a:gd name="connsiteX4" fmla="*/ 990087 w 8513763"/>
              <a:gd name="connsiteY4" fmla="*/ 13218720 h 13259915"/>
              <a:gd name="connsiteX5" fmla="*/ 1194934 w 8513763"/>
              <a:gd name="connsiteY5" fmla="*/ 12724176 h 13259915"/>
              <a:gd name="connsiteX6" fmla="*/ 495543 w 8513763"/>
              <a:gd name="connsiteY6" fmla="*/ 12024785 h 13259915"/>
              <a:gd name="connsiteX7" fmla="*/ 999 w 8513763"/>
              <a:gd name="connsiteY7" fmla="*/ 12229632 h 13259915"/>
              <a:gd name="connsiteX8" fmla="*/ 0 w 8513763"/>
              <a:gd name="connsiteY8" fmla="*/ 12230843 h 13259915"/>
              <a:gd name="connsiteX9" fmla="*/ 0 w 8513763"/>
              <a:gd name="connsiteY9" fmla="*/ 461975 h 13259915"/>
              <a:gd name="connsiteX10" fmla="*/ 461975 w 8513763"/>
              <a:gd name="connsiteY10" fmla="*/ 0 h 1325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3763" h="13259915">
                <a:moveTo>
                  <a:pt x="461975" y="0"/>
                </a:moveTo>
                <a:lnTo>
                  <a:pt x="8513763" y="0"/>
                </a:lnTo>
                <a:lnTo>
                  <a:pt x="8513763" y="13259915"/>
                </a:lnTo>
                <a:lnTo>
                  <a:pt x="940159" y="13259915"/>
                </a:lnTo>
                <a:lnTo>
                  <a:pt x="990087" y="13218720"/>
                </a:lnTo>
                <a:cubicBezTo>
                  <a:pt x="1116652" y="13092155"/>
                  <a:pt x="1194934" y="12917308"/>
                  <a:pt x="1194934" y="12724176"/>
                </a:cubicBezTo>
                <a:cubicBezTo>
                  <a:pt x="1194934" y="12337913"/>
                  <a:pt x="881806" y="12024785"/>
                  <a:pt x="495543" y="12024785"/>
                </a:cubicBezTo>
                <a:cubicBezTo>
                  <a:pt x="302412" y="12024785"/>
                  <a:pt x="127564" y="12103067"/>
                  <a:pt x="999" y="12229632"/>
                </a:cubicBezTo>
                <a:lnTo>
                  <a:pt x="0" y="12230843"/>
                </a:lnTo>
                <a:lnTo>
                  <a:pt x="0" y="461975"/>
                </a:lnTo>
                <a:cubicBezTo>
                  <a:pt x="0" y="206833"/>
                  <a:pt x="206833" y="0"/>
                  <a:pt x="461975" y="0"/>
                </a:cubicBezTo>
                <a:close/>
              </a:path>
            </a:pathLst>
          </a:custGeom>
        </p:spPr>
        <p:txBody>
          <a:bodyPr wrap="square">
            <a:noAutofit/>
          </a:bodyPr>
          <a:lstStyle/>
          <a:p>
            <a:r>
              <a:rPr lang="fr-FR"/>
              <a:t>Cliquez sur l'icône pour ajouter une image</a:t>
            </a:r>
          </a:p>
        </p:txBody>
      </p:sp>
      <p:sp>
        <p:nvSpPr>
          <p:cNvPr id="23"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chemeClr val="bg1">
                    <a:lumMod val="50000"/>
                  </a:schemeClr>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24" name="Espace réservé du pied de page 4"/>
          <p:cNvSpPr>
            <a:spLocks noGrp="1"/>
          </p:cNvSpPr>
          <p:nvPr>
            <p:ph type="ftr" sz="quarter" idx="11"/>
          </p:nvPr>
        </p:nvSpPr>
        <p:spPr>
          <a:xfrm>
            <a:off x="4648200" y="6443131"/>
            <a:ext cx="7196667" cy="225426"/>
          </a:xfrm>
          <a:prstGeom prst="rect">
            <a:avLst/>
          </a:prstGeom>
        </p:spPr>
        <p:txBody>
          <a:bodyPr anchor="ctr"/>
          <a:lstStyle>
            <a:lvl1pPr algn="l">
              <a:defRPr sz="900" spc="150">
                <a:solidFill>
                  <a:srgbClr val="003A8D"/>
                </a:solidFill>
                <a:latin typeface="Segoe UI" panose="020B0502040204020203" pitchFamily="34" charset="0"/>
                <a:cs typeface="Segoe UI" panose="020B0502040204020203" pitchFamily="34" charset="0"/>
              </a:defRPr>
            </a:lvl1pPr>
          </a:lstStyle>
          <a:p>
            <a:r>
              <a:rPr lang="fr-FR"/>
              <a:t>Modèle standard présentation PPT pour E-I</a:t>
            </a:r>
            <a:endParaRPr lang="fr-FR" dirty="0"/>
          </a:p>
        </p:txBody>
      </p:sp>
      <p:sp>
        <p:nvSpPr>
          <p:cNvPr id="12" name="Espace réservé du texte 3"/>
          <p:cNvSpPr>
            <a:spLocks noGrp="1"/>
          </p:cNvSpPr>
          <p:nvPr>
            <p:ph type="body" sz="quarter" idx="13"/>
          </p:nvPr>
        </p:nvSpPr>
        <p:spPr>
          <a:xfrm>
            <a:off x="4648200" y="1559425"/>
            <a:ext cx="7196667" cy="4446407"/>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25" name="Espace réservé du texte 5"/>
          <p:cNvSpPr>
            <a:spLocks noGrp="1"/>
          </p:cNvSpPr>
          <p:nvPr>
            <p:ph type="body" sz="quarter" idx="18" hasCustomPrompt="1"/>
          </p:nvPr>
        </p:nvSpPr>
        <p:spPr>
          <a:xfrm>
            <a:off x="4638399" y="868902"/>
            <a:ext cx="7214670"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
        <p:nvSpPr>
          <p:cNvPr id="26" name="Titre 1"/>
          <p:cNvSpPr>
            <a:spLocks noGrp="1"/>
          </p:cNvSpPr>
          <p:nvPr>
            <p:ph type="title"/>
          </p:nvPr>
        </p:nvSpPr>
        <p:spPr>
          <a:xfrm>
            <a:off x="4648200" y="295013"/>
            <a:ext cx="7205134"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Tree>
    <p:extLst>
      <p:ext uri="{BB962C8B-B14F-4D97-AF65-F5344CB8AC3E}">
        <p14:creationId xmlns:p14="http://schemas.microsoft.com/office/powerpoint/2010/main" val="326059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image à gauche (PIP)">
    <p:bg>
      <p:bgPr>
        <a:solidFill>
          <a:srgbClr val="003A8D"/>
        </a:solidFill>
        <a:effectLst/>
      </p:bgPr>
    </p:bg>
    <p:spTree>
      <p:nvGrpSpPr>
        <p:cNvPr id="1" name=""/>
        <p:cNvGrpSpPr/>
        <p:nvPr/>
      </p:nvGrpSpPr>
      <p:grpSpPr>
        <a:xfrm>
          <a:off x="0" y="0"/>
          <a:ext cx="0" cy="0"/>
          <a:chOff x="0" y="0"/>
          <a:chExt cx="0" cy="0"/>
        </a:xfrm>
      </p:grpSpPr>
      <p:grpSp>
        <p:nvGrpSpPr>
          <p:cNvPr id="35" name="Groupe 34"/>
          <p:cNvGrpSpPr/>
          <p:nvPr userDrawn="1"/>
        </p:nvGrpSpPr>
        <p:grpSpPr>
          <a:xfrm>
            <a:off x="62153" y="6153414"/>
            <a:ext cx="630000" cy="630000"/>
            <a:chOff x="11254317" y="5942649"/>
            <a:chExt cx="630000" cy="630000"/>
          </a:xfrm>
        </p:grpSpPr>
        <p:sp>
          <p:nvSpPr>
            <p:cNvPr id="36" name="Espace réservé du numéro de diapositive 5"/>
            <p:cNvSpPr txBox="1">
              <a:spLocks/>
            </p:cNvSpPr>
            <p:nvPr userDrawn="1"/>
          </p:nvSpPr>
          <p:spPr>
            <a:xfrm>
              <a:off x="11254317" y="5942649"/>
              <a:ext cx="630000" cy="630000"/>
            </a:xfrm>
            <a:prstGeom prst="ellipse">
              <a:avLst/>
            </a:prstGeom>
            <a:solidFill>
              <a:schemeClr val="bg1"/>
            </a:solidFill>
            <a:ln w="127000">
              <a:solidFill>
                <a:srgbClr val="003A8D"/>
              </a:solidFill>
            </a:ln>
          </p:spPr>
          <p:txBody>
            <a:bodyPr vert="horz" lIns="91440" tIns="45720" rIns="91440" bIns="45720" rtlCol="0" anchor="ctr"/>
            <a:lstStyle>
              <a:defPPr>
                <a:defRPr lang="fr-FR"/>
              </a:defPPr>
              <a:lvl1pPr marL="0" algn="ctr" defTabSz="914400" rtl="0" eaLnBrk="1" latinLnBrk="0" hangingPunct="1">
                <a:defRPr sz="105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050" dirty="0"/>
            </a:p>
          </p:txBody>
        </p:sp>
        <p:pic>
          <p:nvPicPr>
            <p:cNvPr id="37" name="Imag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07885" y="6081248"/>
              <a:ext cx="392531" cy="356692"/>
            </a:xfrm>
            <a:prstGeom prst="rect">
              <a:avLst/>
            </a:prstGeom>
          </p:spPr>
        </p:pic>
      </p:grpSp>
      <p:sp>
        <p:nvSpPr>
          <p:cNvPr id="54" name="Espace réservé pour une image  53"/>
          <p:cNvSpPr>
            <a:spLocks noGrp="1"/>
          </p:cNvSpPr>
          <p:nvPr>
            <p:ph type="pic" sz="quarter" idx="17"/>
          </p:nvPr>
        </p:nvSpPr>
        <p:spPr>
          <a:xfrm>
            <a:off x="127000" y="111125"/>
            <a:ext cx="4256882" cy="6629957"/>
          </a:xfrm>
          <a:custGeom>
            <a:avLst/>
            <a:gdLst>
              <a:gd name="connsiteX0" fmla="*/ 461975 w 8513763"/>
              <a:gd name="connsiteY0" fmla="*/ 0 h 13259915"/>
              <a:gd name="connsiteX1" fmla="*/ 8513763 w 8513763"/>
              <a:gd name="connsiteY1" fmla="*/ 0 h 13259915"/>
              <a:gd name="connsiteX2" fmla="*/ 8513763 w 8513763"/>
              <a:gd name="connsiteY2" fmla="*/ 13259915 h 13259915"/>
              <a:gd name="connsiteX3" fmla="*/ 940159 w 8513763"/>
              <a:gd name="connsiteY3" fmla="*/ 13259915 h 13259915"/>
              <a:gd name="connsiteX4" fmla="*/ 990087 w 8513763"/>
              <a:gd name="connsiteY4" fmla="*/ 13218720 h 13259915"/>
              <a:gd name="connsiteX5" fmla="*/ 1194934 w 8513763"/>
              <a:gd name="connsiteY5" fmla="*/ 12724176 h 13259915"/>
              <a:gd name="connsiteX6" fmla="*/ 495543 w 8513763"/>
              <a:gd name="connsiteY6" fmla="*/ 12024785 h 13259915"/>
              <a:gd name="connsiteX7" fmla="*/ 999 w 8513763"/>
              <a:gd name="connsiteY7" fmla="*/ 12229632 h 13259915"/>
              <a:gd name="connsiteX8" fmla="*/ 0 w 8513763"/>
              <a:gd name="connsiteY8" fmla="*/ 12230843 h 13259915"/>
              <a:gd name="connsiteX9" fmla="*/ 0 w 8513763"/>
              <a:gd name="connsiteY9" fmla="*/ 461975 h 13259915"/>
              <a:gd name="connsiteX10" fmla="*/ 461975 w 8513763"/>
              <a:gd name="connsiteY10" fmla="*/ 0 h 1325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3763" h="13259915">
                <a:moveTo>
                  <a:pt x="461975" y="0"/>
                </a:moveTo>
                <a:lnTo>
                  <a:pt x="8513763" y="0"/>
                </a:lnTo>
                <a:lnTo>
                  <a:pt x="8513763" y="13259915"/>
                </a:lnTo>
                <a:lnTo>
                  <a:pt x="940159" y="13259915"/>
                </a:lnTo>
                <a:lnTo>
                  <a:pt x="990087" y="13218720"/>
                </a:lnTo>
                <a:cubicBezTo>
                  <a:pt x="1116652" y="13092155"/>
                  <a:pt x="1194934" y="12917308"/>
                  <a:pt x="1194934" y="12724176"/>
                </a:cubicBezTo>
                <a:cubicBezTo>
                  <a:pt x="1194934" y="12337913"/>
                  <a:pt x="881806" y="12024785"/>
                  <a:pt x="495543" y="12024785"/>
                </a:cubicBezTo>
                <a:cubicBezTo>
                  <a:pt x="302412" y="12024785"/>
                  <a:pt x="127564" y="12103067"/>
                  <a:pt x="999" y="12229632"/>
                </a:cubicBezTo>
                <a:lnTo>
                  <a:pt x="0" y="12230843"/>
                </a:lnTo>
                <a:lnTo>
                  <a:pt x="0" y="461975"/>
                </a:lnTo>
                <a:cubicBezTo>
                  <a:pt x="0" y="206833"/>
                  <a:pt x="206833" y="0"/>
                  <a:pt x="461975" y="0"/>
                </a:cubicBezTo>
                <a:close/>
              </a:path>
            </a:pathLst>
          </a:custGeom>
        </p:spPr>
        <p:txBody>
          <a:bodyPr wrap="square">
            <a:noAutofit/>
          </a:bodyPr>
          <a:lstStyle/>
          <a:p>
            <a:r>
              <a:rPr lang="fr-FR"/>
              <a:t>Cliquez sur l'icône pour ajouter une image</a:t>
            </a:r>
          </a:p>
        </p:txBody>
      </p:sp>
      <p:sp>
        <p:nvSpPr>
          <p:cNvPr id="55" name="Espace réservé du numéro de diapositive 5"/>
          <p:cNvSpPr>
            <a:spLocks noGrp="1"/>
          </p:cNvSpPr>
          <p:nvPr>
            <p:ph type="sldNum" sz="quarter" idx="12"/>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chemeClr val="bg1">
                    <a:lumMod val="50000"/>
                  </a:schemeClr>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dirty="0"/>
          </a:p>
        </p:txBody>
      </p:sp>
      <p:sp>
        <p:nvSpPr>
          <p:cNvPr id="56" name="Espace réservé du pied de page 4"/>
          <p:cNvSpPr>
            <a:spLocks noGrp="1"/>
          </p:cNvSpPr>
          <p:nvPr>
            <p:ph type="ftr" sz="quarter" idx="11"/>
          </p:nvPr>
        </p:nvSpPr>
        <p:spPr>
          <a:xfrm>
            <a:off x="4648200" y="6443131"/>
            <a:ext cx="7264401" cy="225426"/>
          </a:xfrm>
          <a:prstGeom prst="rect">
            <a:avLst/>
          </a:prstGeom>
        </p:spPr>
        <p:txBody>
          <a:bodyPr anchor="ctr"/>
          <a:lstStyle>
            <a:lvl1pPr algn="l">
              <a:defRPr sz="900" spc="150">
                <a:solidFill>
                  <a:srgbClr val="003A8D"/>
                </a:solidFill>
                <a:latin typeface="Segoe UI" panose="020B0502040204020203" pitchFamily="34" charset="0"/>
                <a:cs typeface="Segoe UI" panose="020B0502040204020203" pitchFamily="34" charset="0"/>
              </a:defRPr>
            </a:lvl1pPr>
          </a:lstStyle>
          <a:p>
            <a:r>
              <a:rPr lang="fr-FR"/>
              <a:t>Modèle standard présentation PPT pour E-I</a:t>
            </a:r>
            <a:endParaRPr lang="fr-FR" dirty="0"/>
          </a:p>
        </p:txBody>
      </p:sp>
      <p:sp>
        <p:nvSpPr>
          <p:cNvPr id="16" name="Espace réservé du texte 3"/>
          <p:cNvSpPr>
            <a:spLocks noGrp="1"/>
          </p:cNvSpPr>
          <p:nvPr>
            <p:ph type="body" sz="quarter" idx="13"/>
          </p:nvPr>
        </p:nvSpPr>
        <p:spPr>
          <a:xfrm>
            <a:off x="4648200" y="1559425"/>
            <a:ext cx="7196667" cy="4446407"/>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8" name="Titre 1"/>
          <p:cNvSpPr>
            <a:spLocks noGrp="1"/>
          </p:cNvSpPr>
          <p:nvPr>
            <p:ph type="title"/>
          </p:nvPr>
        </p:nvSpPr>
        <p:spPr>
          <a:xfrm>
            <a:off x="4648200" y="295013"/>
            <a:ext cx="7205134" cy="526254"/>
          </a:xfrm>
          <a:prstGeom prst="rect">
            <a:avLst/>
          </a:prstGeom>
        </p:spPr>
        <p:txBody>
          <a:bodyPr>
            <a:normAutofit/>
          </a:bodyPr>
          <a:lstStyle>
            <a:lvl1pPr>
              <a:defRPr sz="3000" b="1" baseline="0">
                <a:latin typeface="Segoe UI" panose="020B0502040204020203" pitchFamily="34" charset="0"/>
                <a:cs typeface="Segoe UI" panose="020B0502040204020203" pitchFamily="34" charset="0"/>
              </a:defRPr>
            </a:lvl1pPr>
          </a:lstStyle>
          <a:p>
            <a:r>
              <a:rPr lang="fr-FR"/>
              <a:t>Modifiez le style du titre</a:t>
            </a:r>
            <a:endParaRPr lang="fr-FR" dirty="0"/>
          </a:p>
        </p:txBody>
      </p:sp>
      <p:sp>
        <p:nvSpPr>
          <p:cNvPr id="21" name="Espace réservé du texte 5"/>
          <p:cNvSpPr>
            <a:spLocks noGrp="1"/>
          </p:cNvSpPr>
          <p:nvPr>
            <p:ph type="body" sz="quarter" idx="14" hasCustomPrompt="1"/>
          </p:nvPr>
        </p:nvSpPr>
        <p:spPr>
          <a:xfrm>
            <a:off x="4638399" y="868902"/>
            <a:ext cx="7214670" cy="352957"/>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lang="fr-FR" sz="2000" kern="1200" baseline="0" dirty="0">
                <a:solidFill>
                  <a:schemeClr val="accent5">
                    <a:lumMod val="50000"/>
                  </a:schemeClr>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100000"/>
              </a:lnSpc>
              <a:spcBef>
                <a:spcPts val="0"/>
              </a:spcBef>
              <a:buFont typeface="Arial" panose="020B0604020202020204" pitchFamily="34" charset="0"/>
              <a:buNone/>
            </a:pPr>
            <a:r>
              <a:rPr lang="fr-FR" dirty="0"/>
              <a:t>Sous-titre</a:t>
            </a:r>
          </a:p>
        </p:txBody>
      </p:sp>
    </p:spTree>
    <p:extLst>
      <p:ext uri="{BB962C8B-B14F-4D97-AF65-F5344CB8AC3E}">
        <p14:creationId xmlns:p14="http://schemas.microsoft.com/office/powerpoint/2010/main" val="81705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à coins arrondis 5"/>
          <p:cNvSpPr/>
          <p:nvPr userDrawn="1"/>
        </p:nvSpPr>
        <p:spPr>
          <a:xfrm>
            <a:off x="127000" y="101600"/>
            <a:ext cx="11946467" cy="6639482"/>
          </a:xfrm>
          <a:prstGeom prst="roundRect">
            <a:avLst>
              <a:gd name="adj" fmla="val 34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p>
        </p:txBody>
      </p:sp>
      <p:sp>
        <p:nvSpPr>
          <p:cNvPr id="4" name="Espace réservé du pied de page 4"/>
          <p:cNvSpPr>
            <a:spLocks noGrp="1"/>
          </p:cNvSpPr>
          <p:nvPr>
            <p:ph type="ftr" sz="quarter" idx="3"/>
          </p:nvPr>
        </p:nvSpPr>
        <p:spPr>
          <a:xfrm>
            <a:off x="1337733" y="6443131"/>
            <a:ext cx="10515600" cy="225426"/>
          </a:xfrm>
          <a:prstGeom prst="rect">
            <a:avLst/>
          </a:prstGeom>
        </p:spPr>
        <p:txBody>
          <a:bodyPr anchor="ctr"/>
          <a:lstStyle>
            <a:lvl1pPr algn="ctr">
              <a:defRPr sz="900" spc="150">
                <a:solidFill>
                  <a:srgbClr val="003A8D"/>
                </a:solidFill>
                <a:latin typeface="Segoe UI" panose="020B0502040204020203" pitchFamily="34" charset="0"/>
                <a:cs typeface="Segoe UI" panose="020B0502040204020203" pitchFamily="34" charset="0"/>
              </a:defRPr>
            </a:lvl1pPr>
          </a:lstStyle>
          <a:p>
            <a:r>
              <a:rPr lang="fr-FR"/>
              <a:t>Modèle standard présentation PPT pour E-I</a:t>
            </a:r>
            <a:endParaRPr lang="fr-FR" dirty="0"/>
          </a:p>
        </p:txBody>
      </p:sp>
      <p:sp>
        <p:nvSpPr>
          <p:cNvPr id="5" name="Espace réservé du numéro de diapositive 5"/>
          <p:cNvSpPr>
            <a:spLocks noGrp="1"/>
          </p:cNvSpPr>
          <p:nvPr>
            <p:ph type="sldNum" sz="quarter" idx="4"/>
          </p:nvPr>
        </p:nvSpPr>
        <p:spPr>
          <a:xfrm>
            <a:off x="896520" y="6443131"/>
            <a:ext cx="523765" cy="225425"/>
          </a:xfrm>
          <a:prstGeom prst="rect">
            <a:avLst/>
          </a:prstGeom>
        </p:spPr>
        <p:txBody>
          <a:bodyPr vert="horz" lIns="91440" tIns="45720" rIns="91440" bIns="45720" rtlCol="0" anchor="ctr"/>
          <a:lstStyle>
            <a:lvl1pPr algn="l">
              <a:defRPr lang="fr-FR" sz="900" spc="150" smtClean="0">
                <a:solidFill>
                  <a:srgbClr val="003A8D"/>
                </a:solidFill>
                <a:latin typeface="Segoe UI" panose="020B0502040204020203" pitchFamily="34" charset="0"/>
                <a:cs typeface="Segoe UI" panose="020B0502040204020203" pitchFamily="34" charset="0"/>
              </a:defRPr>
            </a:lvl1pPr>
          </a:lstStyle>
          <a:p>
            <a:fld id="{3EE1DE5A-27D4-4895-8E04-340D57AD09FB}" type="slidenum">
              <a:rPr lang="fr-FR" smtClean="0"/>
              <a:pPr/>
              <a:t>‹N°›</a:t>
            </a:fld>
            <a:endParaRPr lang="fr-FR"/>
          </a:p>
        </p:txBody>
      </p:sp>
    </p:spTree>
    <p:extLst>
      <p:ext uri="{BB962C8B-B14F-4D97-AF65-F5344CB8AC3E}">
        <p14:creationId xmlns:p14="http://schemas.microsoft.com/office/powerpoint/2010/main" val="834226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400" rtl="0" eaLnBrk="1" latinLnBrk="0" hangingPunct="1">
        <a:lnSpc>
          <a:spcPct val="90000"/>
        </a:lnSpc>
        <a:spcBef>
          <a:spcPct val="0"/>
        </a:spcBef>
        <a:buNone/>
        <a:defRPr sz="3300" kern="1200">
          <a:solidFill>
            <a:srgbClr val="003A8D"/>
          </a:solidFill>
          <a:latin typeface="Segoe UI Light" panose="020B0502040204020203" pitchFamily="34" charset="0"/>
          <a:ea typeface="+mj-ea"/>
          <a:cs typeface="Segoe UI Light" panose="020B0502040204020203"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lang="fr-FR" sz="2000" kern="1200" dirty="0" smtClean="0">
          <a:solidFill>
            <a:srgbClr val="003A8D"/>
          </a:solidFill>
          <a:latin typeface="Segoe UI" panose="020B0502040204020203" pitchFamily="34" charset="0"/>
          <a:ea typeface="+mn-ea"/>
          <a:cs typeface="Segoe UI" panose="020B0502040204020203" pitchFamily="34" charset="0"/>
        </a:defRPr>
      </a:lvl1pPr>
      <a:lvl2pPr marL="228600" indent="-228600" algn="l" defTabSz="914400" rtl="0" eaLnBrk="1" latinLnBrk="0" hangingPunct="1">
        <a:lnSpc>
          <a:spcPct val="100000"/>
        </a:lnSpc>
        <a:spcBef>
          <a:spcPts val="0"/>
        </a:spcBef>
        <a:buClr>
          <a:srgbClr val="E7473D"/>
        </a:buClr>
        <a:buFont typeface="Wingdings 3" panose="05040102010807070707" pitchFamily="18" charset="2"/>
        <a:buChar char=""/>
        <a:defRPr lang="fr-FR" sz="1600" kern="1200" dirty="0" smtClean="0">
          <a:solidFill>
            <a:srgbClr val="285C99"/>
          </a:solidFill>
          <a:latin typeface="Segoe UI" panose="020B0502040204020203" pitchFamily="34" charset="0"/>
          <a:ea typeface="+mn-ea"/>
          <a:cs typeface="Segoe UI" panose="020B0502040204020203" pitchFamily="34" charset="0"/>
        </a:defRPr>
      </a:lvl2pPr>
      <a:lvl3pPr marL="448469" indent="-228600" algn="l" defTabSz="914400" rtl="0" eaLnBrk="1" latinLnBrk="0" hangingPunct="1">
        <a:lnSpc>
          <a:spcPct val="100000"/>
        </a:lnSpc>
        <a:spcBef>
          <a:spcPts val="0"/>
        </a:spcBef>
        <a:buClr>
          <a:srgbClr val="003A8D"/>
        </a:buClr>
        <a:buFont typeface="Wingdings 3" panose="05040102010807070707" pitchFamily="18" charset="2"/>
        <a:buChar char="}"/>
        <a:defRPr lang="fr-FR" sz="1200" kern="1200" dirty="0" smtClean="0">
          <a:solidFill>
            <a:schemeClr val="bg2">
              <a:lumMod val="25000"/>
            </a:schemeClr>
          </a:solidFill>
          <a:latin typeface="Segoe UI" panose="020B0502040204020203" pitchFamily="34" charset="0"/>
          <a:ea typeface="+mn-ea"/>
          <a:cs typeface="Segoe UI" panose="020B0502040204020203" pitchFamily="34" charset="0"/>
        </a:defRPr>
      </a:lvl3pPr>
      <a:lvl4pPr marL="762000" indent="-270669" algn="l" defTabSz="914400" rtl="0" eaLnBrk="1" latinLnBrk="0" hangingPunct="1">
        <a:lnSpc>
          <a:spcPct val="100000"/>
        </a:lnSpc>
        <a:spcBef>
          <a:spcPts val="0"/>
        </a:spcBef>
        <a:buClr>
          <a:srgbClr val="E7473D"/>
        </a:buClr>
        <a:buFont typeface="Wingdings 3" panose="05040102010807070707" pitchFamily="18" charset="2"/>
        <a:buChar char="}"/>
        <a:defRPr lang="fr-FR" sz="1000" kern="1200" dirty="0" smtClean="0">
          <a:solidFill>
            <a:schemeClr val="bg2">
              <a:lumMod val="25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microsoft.com/office/2007/relationships/hdphoto" Target="../media/hdphoto1.wdp"/><Relationship Id="rId9" Type="http://schemas.openxmlformats.org/officeDocument/2006/relationships/image" Target="../media/image27.png"/><Relationship Id="rId14" Type="http://schemas.openxmlformats.org/officeDocument/2006/relationships/hyperlink" Target="https://inco-tfs-prod.cm-cic.fr/tfs/DefaultCollection/Cognitive%20Factory/_git/CEVT_KAFKA_CLIENT_DLL?path=/README.md&amp;version=GBdevelo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BF50F3-5ECC-4F2C-A9F2-9F3646D795FF}"/>
              </a:ext>
            </a:extLst>
          </p:cNvPr>
          <p:cNvSpPr>
            <a:spLocks noGrp="1"/>
          </p:cNvSpPr>
          <p:nvPr>
            <p:ph type="title"/>
          </p:nvPr>
        </p:nvSpPr>
        <p:spPr>
          <a:xfrm>
            <a:off x="3433481" y="781050"/>
            <a:ext cx="8758519" cy="2221405"/>
          </a:xfrm>
        </p:spPr>
        <p:txBody>
          <a:bodyPr>
            <a:normAutofit fontScale="90000"/>
          </a:bodyPr>
          <a:lstStyle/>
          <a:p>
            <a:r>
              <a:rPr lang="fr-FR" sz="4000" dirty="0">
                <a:latin typeface="Arial" panose="020B0604020202020204" pitchFamily="34" charset="0"/>
                <a:cs typeface="Arial" panose="020B0604020202020204" pitchFamily="34" charset="0"/>
              </a:rPr>
              <a:t>OCR FACTORY</a:t>
            </a:r>
            <a:br>
              <a:rPr lang="fr-FR" sz="4000" dirty="0">
                <a:latin typeface="Arial" panose="020B0604020202020204" pitchFamily="34" charset="0"/>
                <a:cs typeface="Arial" panose="020B0604020202020204" pitchFamily="34" charset="0"/>
              </a:rPr>
            </a:br>
            <a:r>
              <a:rPr lang="fr-FR" sz="3100" dirty="0">
                <a:latin typeface="Arial" panose="020B0604020202020204" pitchFamily="34" charset="0"/>
                <a:cs typeface="Arial" panose="020B0604020202020204" pitchFamily="34" charset="0"/>
              </a:rPr>
              <a:t>PROGRAMME ALEXANDRIE– Pilotage et Amélioration Continue</a:t>
            </a:r>
            <a:br>
              <a:rPr lang="fr-FR" sz="3100" dirty="0">
                <a:latin typeface="Arial" panose="020B0604020202020204" pitchFamily="34" charset="0"/>
                <a:cs typeface="Arial" panose="020B0604020202020204" pitchFamily="34" charset="0"/>
              </a:rPr>
            </a:br>
            <a:r>
              <a:rPr lang="fr-FR" sz="3100" dirty="0">
                <a:latin typeface="Arial" panose="020B0604020202020204" pitchFamily="34" charset="0"/>
                <a:cs typeface="Arial" panose="020B0604020202020204" pitchFamily="34" charset="0"/>
              </a:rPr>
              <a:t/>
            </a:r>
            <a:br>
              <a:rPr lang="fr-FR" sz="3100" dirty="0">
                <a:latin typeface="Arial" panose="020B0604020202020204" pitchFamily="34" charset="0"/>
                <a:cs typeface="Arial" panose="020B0604020202020204" pitchFamily="34" charset="0"/>
              </a:rPr>
            </a:br>
            <a:r>
              <a:rPr lang="fr-FR" sz="2700" dirty="0" smtClean="0">
                <a:latin typeface="Arial" panose="020B0604020202020204" pitchFamily="34" charset="0"/>
                <a:cs typeface="Arial" panose="020B0604020202020204" pitchFamily="34" charset="0"/>
              </a:rPr>
              <a:t>Collecteur </a:t>
            </a:r>
            <a:r>
              <a:rPr lang="fr-FR" sz="2700" dirty="0" smtClean="0">
                <a:latin typeface="Arial" panose="020B0604020202020204" pitchFamily="34" charset="0"/>
                <a:cs typeface="Arial" panose="020B0604020202020204" pitchFamily="34" charset="0"/>
              </a:rPr>
              <a:t>d’événements</a:t>
            </a:r>
            <a:r>
              <a:rPr lang="fr-FR" sz="1600" dirty="0">
                <a:latin typeface="Arial" panose="020B0604020202020204" pitchFamily="34" charset="0"/>
                <a:cs typeface="Arial" panose="020B0604020202020204" pitchFamily="34" charset="0"/>
              </a:rPr>
              <a:t/>
            </a:r>
            <a:br>
              <a:rPr lang="fr-FR" sz="1600" dirty="0">
                <a:latin typeface="Arial" panose="020B0604020202020204" pitchFamily="34" charset="0"/>
                <a:cs typeface="Arial" panose="020B0604020202020204" pitchFamily="34" charset="0"/>
              </a:rPr>
            </a:br>
            <a:r>
              <a:rPr lang="fr-FR" sz="2400" i="1" dirty="0">
                <a:latin typeface="Arial" panose="020B0604020202020204" pitchFamily="34" charset="0"/>
                <a:cs typeface="Arial" panose="020B0604020202020204" pitchFamily="34" charset="0"/>
              </a:rPr>
              <a:t/>
            </a:r>
            <a:br>
              <a:rPr lang="fr-FR" sz="2400" i="1" dirty="0">
                <a:latin typeface="Arial" panose="020B0604020202020204" pitchFamily="34" charset="0"/>
                <a:cs typeface="Arial" panose="020B0604020202020204" pitchFamily="34" charset="0"/>
              </a:rPr>
            </a:br>
            <a:endParaRPr lang="fr-FR" sz="40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E1ACB64-9546-4E15-A4B4-842872163039}"/>
              </a:ext>
            </a:extLst>
          </p:cNvPr>
          <p:cNvSpPr>
            <a:spLocks noGrp="1"/>
          </p:cNvSpPr>
          <p:nvPr>
            <p:ph type="sldNum" sz="quarter" idx="4294967295"/>
          </p:nvPr>
        </p:nvSpPr>
        <p:spPr>
          <a:xfrm>
            <a:off x="0" y="6559550"/>
            <a:ext cx="347663" cy="29815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fr-FR" sz="900" b="0" i="0" u="none" strike="noStrike" kern="1200" cap="none" spc="150" normalizeH="0" baseline="0" noProof="0" smtClean="0">
                <a:ln>
                  <a:noFill/>
                </a:ln>
                <a:solidFill>
                  <a:srgbClr val="003A8D"/>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fr-FR" sz="900" b="0" i="0" u="none" strike="noStrike" kern="1200" cap="none" spc="150" normalizeH="0" baseline="0" noProof="0" dirty="0">
              <a:ln>
                <a:noFill/>
              </a:ln>
              <a:solidFill>
                <a:srgbClr val="003A8D"/>
              </a:solidFill>
              <a:effectLst/>
              <a:uLnTx/>
              <a:uFillTx/>
              <a:latin typeface="Arial" panose="020B0604020202020204" pitchFamily="34" charset="0"/>
              <a:ea typeface="+mn-ea"/>
              <a:cs typeface="Arial" panose="020B0604020202020204" pitchFamily="34" charset="0"/>
            </a:endParaRPr>
          </a:p>
        </p:txBody>
      </p:sp>
      <p:pic>
        <p:nvPicPr>
          <p:cNvPr id="1026" name="Picture 2" descr="Image result for cm cic alliance fédérale logo">
            <a:extLst>
              <a:ext uri="{FF2B5EF4-FFF2-40B4-BE49-F238E27FC236}">
                <a16:creationId xmlns:a16="http://schemas.microsoft.com/office/drawing/2014/main" id="{9DE6E126-C2FD-4755-B032-33A493C19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866" y="5681451"/>
            <a:ext cx="2800915" cy="6975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9402491-34BE-4276-871E-28A9947E6619}"/>
              </a:ext>
            </a:extLst>
          </p:cNvPr>
          <p:cNvSpPr/>
          <p:nvPr/>
        </p:nvSpPr>
        <p:spPr>
          <a:xfrm>
            <a:off x="881741" y="5823857"/>
            <a:ext cx="348342" cy="555173"/>
          </a:xfrm>
          <a:prstGeom prst="rect">
            <a:avLst/>
          </a:prstGeom>
          <a:solidFill>
            <a:schemeClr val="bg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91440" rIns="45720" bIns="91440" rtlCol="0" anchor="ctr"/>
          <a:lstStyle/>
          <a:p>
            <a:pPr marL="0" marR="0" lvl="0" indent="0" algn="ctr" defTabSz="1065813" rtl="0" eaLnBrk="1" fontAlgn="auto" latinLnBrk="0" hangingPunct="1">
              <a:lnSpc>
                <a:spcPct val="90000"/>
              </a:lnSpc>
              <a:spcBef>
                <a:spcPts val="0"/>
              </a:spcBef>
              <a:spcAft>
                <a:spcPct val="35000"/>
              </a:spcAft>
              <a:buClrTx/>
              <a:buSzTx/>
              <a:buFontTx/>
              <a:buNone/>
              <a:tabLst/>
              <a:defRPr/>
            </a:pPr>
            <a:endParaRPr kumimoji="0" lang="en-GB" sz="700" b="0" i="0" u="none" strike="noStrike" kern="1200" cap="none" spc="0" normalizeH="0" baseline="0" noProof="0" dirty="0">
              <a:ln>
                <a:noFill/>
              </a:ln>
              <a:solidFill>
                <a:srgbClr val="44546A">
                  <a:lumMod val="95000"/>
                  <a:lumOff val="5000"/>
                </a:srgbClr>
              </a:solidFill>
              <a:effectLst/>
              <a:uLnTx/>
              <a:uFillTx/>
              <a:latin typeface="Arial" panose="020B0604020202020204" pitchFamily="34" charset="0"/>
              <a:ea typeface="ヒラギノ角ゴ Pro W3"/>
              <a:cs typeface="Arial" panose="020B0604020202020204" pitchFamily="34" charset="0"/>
            </a:endParaRPr>
          </a:p>
        </p:txBody>
      </p:sp>
      <p:sp>
        <p:nvSpPr>
          <p:cNvPr id="8" name="Rectangle 7">
            <a:extLst>
              <a:ext uri="{FF2B5EF4-FFF2-40B4-BE49-F238E27FC236}">
                <a16:creationId xmlns:a16="http://schemas.microsoft.com/office/drawing/2014/main" id="{966670B3-816D-4389-8AF5-118DF55D2E8D}"/>
              </a:ext>
            </a:extLst>
          </p:cNvPr>
          <p:cNvSpPr/>
          <p:nvPr/>
        </p:nvSpPr>
        <p:spPr>
          <a:xfrm>
            <a:off x="4310738" y="5752654"/>
            <a:ext cx="348342" cy="555173"/>
          </a:xfrm>
          <a:prstGeom prst="rect">
            <a:avLst/>
          </a:prstGeom>
          <a:solidFill>
            <a:schemeClr val="bg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91440" rIns="45720" bIns="91440" rtlCol="0" anchor="ctr"/>
          <a:lstStyle/>
          <a:p>
            <a:pPr marL="0" marR="0" lvl="0" indent="0" algn="ctr" defTabSz="1065813" rtl="0" eaLnBrk="1" fontAlgn="auto" latinLnBrk="0" hangingPunct="1">
              <a:lnSpc>
                <a:spcPct val="90000"/>
              </a:lnSpc>
              <a:spcBef>
                <a:spcPts val="0"/>
              </a:spcBef>
              <a:spcAft>
                <a:spcPct val="35000"/>
              </a:spcAft>
              <a:buClrTx/>
              <a:buSzTx/>
              <a:buFontTx/>
              <a:buNone/>
              <a:tabLst/>
              <a:defRPr/>
            </a:pPr>
            <a:endParaRPr kumimoji="0" lang="en-GB" sz="700" b="0" i="0" u="none" strike="noStrike" kern="1200" cap="none" spc="0" normalizeH="0" baseline="0" noProof="0" dirty="0">
              <a:ln>
                <a:noFill/>
              </a:ln>
              <a:solidFill>
                <a:srgbClr val="44546A">
                  <a:lumMod val="95000"/>
                  <a:lumOff val="5000"/>
                </a:srgbClr>
              </a:solidFill>
              <a:effectLst/>
              <a:uLnTx/>
              <a:uFillTx/>
              <a:latin typeface="Arial" panose="020B0604020202020204" pitchFamily="34" charset="0"/>
              <a:ea typeface="ヒラギノ角ゴ Pro W3"/>
              <a:cs typeface="Arial" panose="020B0604020202020204" pitchFamily="34" charset="0"/>
            </a:endParaRPr>
          </a:p>
        </p:txBody>
      </p:sp>
      <p:sp>
        <p:nvSpPr>
          <p:cNvPr id="6" name="Rectangle 5">
            <a:extLst>
              <a:ext uri="{FF2B5EF4-FFF2-40B4-BE49-F238E27FC236}">
                <a16:creationId xmlns:a16="http://schemas.microsoft.com/office/drawing/2014/main" id="{A469AB4E-8A08-4C6A-A1F2-CC3529359C03}"/>
              </a:ext>
            </a:extLst>
          </p:cNvPr>
          <p:cNvSpPr/>
          <p:nvPr/>
        </p:nvSpPr>
        <p:spPr>
          <a:xfrm>
            <a:off x="1189473" y="5769175"/>
            <a:ext cx="265814" cy="664535"/>
          </a:xfrm>
          <a:prstGeom prst="rect">
            <a:avLst/>
          </a:prstGeom>
          <a:solidFill>
            <a:srgbClr val="FBFBFB"/>
          </a:solidFill>
          <a:ln w="12700" cap="flat">
            <a:noFill/>
            <a:miter lim="400000"/>
          </a:ln>
          <a:effectLst>
            <a:outerShdw blurRad="825500" dist="165100" dir="5400000" algn="t" rotWithShape="0">
              <a:prstClr val="black">
                <a:alpha val="2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0" i="0" u="none" strike="noStrike" kern="1200" cap="none" spc="0" normalizeH="0" baseline="0" noProof="0" dirty="0" err="1">
              <a:ln>
                <a:noFill/>
              </a:ln>
              <a:solidFill>
                <a:prstClr val="white"/>
              </a:solidFill>
              <a:effectLst/>
              <a:uLnTx/>
              <a:uFillTx/>
              <a:latin typeface="Swis721 BT Roman" charset="0"/>
              <a:ea typeface="Swis721 BT Roman" charset="0"/>
              <a:cs typeface="Swis721 BT Roman" charset="0"/>
            </a:endParaRPr>
          </a:p>
        </p:txBody>
      </p:sp>
      <p:sp>
        <p:nvSpPr>
          <p:cNvPr id="9" name="Rectangle 8">
            <a:extLst>
              <a:ext uri="{FF2B5EF4-FFF2-40B4-BE49-F238E27FC236}">
                <a16:creationId xmlns:a16="http://schemas.microsoft.com/office/drawing/2014/main" id="{018AC8AD-A2F8-467A-88B8-1E813AAB4ABA}"/>
              </a:ext>
            </a:extLst>
          </p:cNvPr>
          <p:cNvSpPr/>
          <p:nvPr/>
        </p:nvSpPr>
        <p:spPr>
          <a:xfrm>
            <a:off x="4192823" y="5723463"/>
            <a:ext cx="265814" cy="664535"/>
          </a:xfrm>
          <a:prstGeom prst="rect">
            <a:avLst/>
          </a:prstGeom>
          <a:solidFill>
            <a:srgbClr val="FEFEFE"/>
          </a:solidFill>
          <a:ln w="12700" cap="flat">
            <a:noFill/>
            <a:miter lim="400000"/>
          </a:ln>
          <a:effectLst>
            <a:outerShdw blurRad="825500" dist="165100" dir="5400000" algn="t" rotWithShape="0">
              <a:prstClr val="black">
                <a:alpha val="2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0" i="0" u="none" strike="noStrike" kern="1200" cap="none" spc="0" normalizeH="0" baseline="0" noProof="0" dirty="0" err="1">
              <a:ln>
                <a:noFill/>
              </a:ln>
              <a:solidFill>
                <a:prstClr val="white"/>
              </a:solidFill>
              <a:effectLst/>
              <a:uLnTx/>
              <a:uFillTx/>
              <a:latin typeface="Swis721 BT Roman" charset="0"/>
              <a:ea typeface="Swis721 BT Roman" charset="0"/>
              <a:cs typeface="Swis721 BT Roman" charset="0"/>
            </a:endParaRPr>
          </a:p>
        </p:txBody>
      </p:sp>
      <p:sp>
        <p:nvSpPr>
          <p:cNvPr id="10" name="Title 2">
            <a:extLst>
              <a:ext uri="{FF2B5EF4-FFF2-40B4-BE49-F238E27FC236}">
                <a16:creationId xmlns:a16="http://schemas.microsoft.com/office/drawing/2014/main" id="{13BF50F3-5ECC-4F2C-A9F2-9F3646D795FF}"/>
              </a:ext>
            </a:extLst>
          </p:cNvPr>
          <p:cNvSpPr txBox="1">
            <a:spLocks/>
          </p:cNvSpPr>
          <p:nvPr/>
        </p:nvSpPr>
        <p:spPr>
          <a:xfrm>
            <a:off x="6316211" y="3275394"/>
            <a:ext cx="2953931" cy="917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25" b="0" kern="1200">
                <a:solidFill>
                  <a:srgbClr val="FFFFF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3600" b="0"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17708367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EE1DE5A-27D4-4895-8E04-340D57AD09FB}" type="slidenum">
              <a:rPr kumimoji="0" lang="fr-FR" sz="900" b="0" i="0" u="none" strike="noStrike" kern="1200" cap="none" spc="150" normalizeH="0" baseline="0" noProof="0">
                <a:ln>
                  <a:noFill/>
                </a:ln>
                <a:solidFill>
                  <a:srgbClr val="003A8D"/>
                </a:solidFill>
                <a:effectLst/>
                <a:uLnTx/>
                <a:uFillTx/>
                <a:latin typeface="Segoe UI" panose="020B0502040204020203" pitchFamily="34" charset="0"/>
                <a:ea typeface="+mn-ea"/>
                <a:cs typeface="Segoe UI" panose="020B0502040204020203"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fr-FR" sz="900" b="0" i="0" u="none" strike="noStrike" kern="1200" cap="none" spc="150" normalizeH="0" baseline="0" noProof="0" dirty="0">
              <a:ln>
                <a:noFill/>
              </a:ln>
              <a:solidFill>
                <a:srgbClr val="003A8D"/>
              </a:solidFill>
              <a:effectLst/>
              <a:uLnTx/>
              <a:uFillTx/>
              <a:latin typeface="Segoe UI" panose="020B0502040204020203" pitchFamily="34" charset="0"/>
              <a:ea typeface="+mn-ea"/>
              <a:cs typeface="Segoe UI" panose="020B0502040204020203" pitchFamily="34" charset="0"/>
            </a:endParaRPr>
          </a:p>
        </p:txBody>
      </p:sp>
      <p:sp>
        <p:nvSpPr>
          <p:cNvPr id="4" name="Rectangle à coins arrondis 3"/>
          <p:cNvSpPr/>
          <p:nvPr/>
        </p:nvSpPr>
        <p:spPr>
          <a:xfrm>
            <a:off x="515938" y="2567065"/>
            <a:ext cx="8459788" cy="734597"/>
          </a:xfrm>
          <a:prstGeom prst="roundRect">
            <a:avLst/>
          </a:prstGeom>
          <a:solidFill>
            <a:schemeClr val="accent1">
              <a:lumMod val="20000"/>
              <a:lumOff val="80000"/>
            </a:schemeClr>
          </a:solidFill>
          <a:ln w="12700" cap="flat" cmpd="sng" algn="ctr">
            <a:solidFill>
              <a:schemeClr val="tx1"/>
            </a:solidFill>
            <a:prstDash val="solid"/>
            <a:miter lim="800000"/>
          </a:ln>
          <a:effectLst/>
        </p:spPr>
        <p:txBody>
          <a:bodyPr rtlCol="0" anchor="ctr"/>
          <a:lstStyle/>
          <a:p>
            <a:pPr marL="0" marR="0" lvl="0" indent="0" defTabSz="1828800" rtl="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Kafka</a:t>
            </a:r>
          </a:p>
        </p:txBody>
      </p:sp>
      <p:sp>
        <p:nvSpPr>
          <p:cNvPr id="6" name="Rectangle à coins arrondis 5"/>
          <p:cNvSpPr/>
          <p:nvPr/>
        </p:nvSpPr>
        <p:spPr>
          <a:xfrm>
            <a:off x="5031167" y="943540"/>
            <a:ext cx="1783425" cy="471645"/>
          </a:xfrm>
          <a:prstGeom prst="roundRect">
            <a:avLst/>
          </a:prstGeom>
          <a:solidFill>
            <a:srgbClr val="01398C">
              <a:lumMod val="20000"/>
              <a:lumOff val="80000"/>
            </a:srgbClr>
          </a:solidFill>
          <a:ln w="12700" cap="flat" cmpd="sng" algn="ctr">
            <a:solidFill>
              <a:srgbClr val="002060"/>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OCSM</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800" b="0" i="1"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[ANN - P00 MVP]</a:t>
            </a:r>
            <a:endParaRPr kumimoji="0" lang="fr-FR" sz="800" b="0" i="1" u="none" strike="noStrike" kern="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7" name="Rectangle à coins arrondis 6"/>
          <p:cNvSpPr/>
          <p:nvPr/>
        </p:nvSpPr>
        <p:spPr>
          <a:xfrm>
            <a:off x="7193319" y="951618"/>
            <a:ext cx="1783425" cy="471645"/>
          </a:xfrm>
          <a:prstGeom prst="roundRect">
            <a:avLst/>
          </a:prstGeom>
          <a:solidFill>
            <a:srgbClr val="01398C">
              <a:lumMod val="20000"/>
              <a:lumOff val="80000"/>
            </a:srgbClr>
          </a:solidFill>
          <a:ln w="12700" cap="flat" cmpd="sng" algn="ctr">
            <a:solidFill>
              <a:srgbClr val="002060"/>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WS </a:t>
            </a:r>
            <a:r>
              <a:rPr kumimoji="0" lang="fr-FR" sz="1000" b="0" i="0"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CLA</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800" b="0" i="1"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[CLA - P00 </a:t>
            </a:r>
            <a:r>
              <a:rPr kumimoji="0" lang="fr-FR" sz="800" b="0" i="1" u="none" strike="noStrike" kern="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MVP</a:t>
            </a:r>
            <a:r>
              <a:rPr kumimoji="0" lang="fr-FR" sz="800" b="0" i="1"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t>
            </a:r>
            <a:endParaRPr kumimoji="0" lang="fr-FR" sz="800" b="0" i="1" u="none" strike="noStrike" kern="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8" name="Rectangle 7"/>
          <p:cNvSpPr/>
          <p:nvPr/>
        </p:nvSpPr>
        <p:spPr>
          <a:xfrm>
            <a:off x="6269309" y="1352334"/>
            <a:ext cx="700694" cy="254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 </a:t>
            </a:r>
            <a:r>
              <a:rPr kumimoji="0" lang="fr-FR"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DevB</a:t>
            </a:r>
            <a:endPar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Rectangle 8"/>
          <p:cNvSpPr/>
          <p:nvPr/>
        </p:nvSpPr>
        <p:spPr>
          <a:xfrm>
            <a:off x="8424468" y="1352334"/>
            <a:ext cx="702000" cy="255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Python</a:t>
            </a:r>
          </a:p>
        </p:txBody>
      </p:sp>
      <p:cxnSp>
        <p:nvCxnSpPr>
          <p:cNvPr id="10" name="Connecteur en angle 9"/>
          <p:cNvCxnSpPr>
            <a:stCxn id="6" idx="2"/>
            <a:endCxn id="47" idx="0"/>
          </p:cNvCxnSpPr>
          <p:nvPr/>
        </p:nvCxnSpPr>
        <p:spPr>
          <a:xfrm rot="5400000">
            <a:off x="4731623" y="1472898"/>
            <a:ext cx="1248970" cy="1133545"/>
          </a:xfrm>
          <a:prstGeom prst="bentConnector3">
            <a:avLst>
              <a:gd name="adj1" fmla="val 258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a:endCxn id="46" idx="0"/>
          </p:cNvCxnSpPr>
          <p:nvPr/>
        </p:nvCxnSpPr>
        <p:spPr>
          <a:xfrm rot="5400000">
            <a:off x="7046110" y="1630880"/>
            <a:ext cx="1255504" cy="822340"/>
          </a:xfrm>
          <a:prstGeom prst="bentConnector3">
            <a:avLst>
              <a:gd name="adj1" fmla="val 2447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706865" y="935556"/>
            <a:ext cx="1783425" cy="471645"/>
          </a:xfrm>
          <a:prstGeom prst="roundRect">
            <a:avLst/>
          </a:prstGeom>
          <a:solidFill>
            <a:schemeClr val="accent3">
              <a:lumMod val="20000"/>
              <a:lumOff val="80000"/>
            </a:schemeClr>
          </a:solidFill>
          <a:ln w="12700" cap="flat" cmpd="sng" algn="ctr">
            <a:solidFill>
              <a:schemeClr val="accent3">
                <a:lumMod val="75000"/>
              </a:schemeClr>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fr-FR" sz="1000" kern="0" dirty="0" smtClean="0">
                <a:solidFill>
                  <a:srgbClr val="A5A5A5">
                    <a:lumMod val="50000"/>
                  </a:srgbClr>
                </a:solidFill>
                <a:latin typeface="Arial" panose="020B0604020202020204" pitchFamily="34" charset="0"/>
                <a:cs typeface="Arial" panose="020B0604020202020204" pitchFamily="34" charset="0"/>
              </a:rPr>
              <a:t>Cas d’usage SYO</a:t>
            </a:r>
            <a:endParaRPr kumimoji="0" lang="fr-FR" sz="800" b="0" i="1" u="none" strike="noStrike" kern="0" cap="none" spc="0" normalizeH="0" baseline="0" noProof="0" dirty="0">
              <a:ln>
                <a:noFill/>
              </a:ln>
              <a:solidFill>
                <a:srgbClr val="A5A5A5">
                  <a:lumMod val="50000"/>
                </a:srgbClr>
              </a:solidFill>
              <a:effectLst/>
              <a:uLnTx/>
              <a:uFillTx/>
              <a:latin typeface="Arial" panose="020B0604020202020204" pitchFamily="34" charset="0"/>
              <a:ea typeface="+mn-ea"/>
              <a:cs typeface="Arial" panose="020B0604020202020204" pitchFamily="34" charset="0"/>
            </a:endParaRPr>
          </a:p>
        </p:txBody>
      </p:sp>
      <p:cxnSp>
        <p:nvCxnSpPr>
          <p:cNvPr id="13" name="Connecteur en angle 12"/>
          <p:cNvCxnSpPr>
            <a:endCxn id="50" idx="0"/>
          </p:cNvCxnSpPr>
          <p:nvPr/>
        </p:nvCxnSpPr>
        <p:spPr>
          <a:xfrm rot="16200000" flipH="1">
            <a:off x="1373075" y="1645838"/>
            <a:ext cx="1259581" cy="808575"/>
          </a:xfrm>
          <a:prstGeom prst="bentConnector3">
            <a:avLst>
              <a:gd name="adj1" fmla="val 26799"/>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Connecteur en angle 13"/>
          <p:cNvCxnSpPr/>
          <p:nvPr/>
        </p:nvCxnSpPr>
        <p:spPr>
          <a:xfrm rot="10800000">
            <a:off x="9012847" y="293688"/>
            <a:ext cx="480617"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en angle 14"/>
          <p:cNvCxnSpPr/>
          <p:nvPr/>
        </p:nvCxnSpPr>
        <p:spPr>
          <a:xfrm rot="10800000">
            <a:off x="9012846" y="464796"/>
            <a:ext cx="480617" cy="0"/>
          </a:xfrm>
          <a:prstGeom prst="bentConnector3">
            <a:avLst>
              <a:gd name="adj1" fmla="val 50000"/>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9516783" y="178271"/>
            <a:ext cx="1764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Mis en place dans le MVP</a:t>
            </a:r>
            <a:endParaRPr kumimoji="0" lang="fr-FR"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ZoneTexte 16"/>
          <p:cNvSpPr txBox="1"/>
          <p:nvPr/>
        </p:nvSpPr>
        <p:spPr>
          <a:xfrm>
            <a:off x="9516780" y="344021"/>
            <a:ext cx="254041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 définir </a:t>
            </a:r>
            <a:r>
              <a:rPr kumimoji="0" lang="fr-FR"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fr-FR" sz="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cadrages P00 lot 2, P06 lot 1 et AC21)</a:t>
            </a:r>
            <a:endParaRPr kumimoji="0" lang="fr-FR"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ectangle 17"/>
          <p:cNvSpPr/>
          <p:nvPr/>
        </p:nvSpPr>
        <p:spPr>
          <a:xfrm>
            <a:off x="1920575" y="1352334"/>
            <a:ext cx="700694" cy="254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a:t>
            </a:r>
            <a:r>
              <a:rPr kumimoji="0" lang="fr-FR" sz="10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t>
            </a:r>
            <a:endPar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Rectangle à coins arrondis 18"/>
          <p:cNvSpPr/>
          <p:nvPr/>
        </p:nvSpPr>
        <p:spPr>
          <a:xfrm>
            <a:off x="2869016" y="944563"/>
            <a:ext cx="1783425" cy="471645"/>
          </a:xfrm>
          <a:prstGeom prst="roundRect">
            <a:avLst/>
          </a:prstGeom>
          <a:solidFill>
            <a:srgbClr val="01398C">
              <a:lumMod val="20000"/>
              <a:lumOff val="80000"/>
            </a:srgbClr>
          </a:solidFill>
          <a:ln w="12700" cap="flat" cmpd="sng" algn="ctr">
            <a:solidFill>
              <a:srgbClr val="002060"/>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OCR Capture</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800" b="0" i="1" u="none" strike="noStrike" kern="0" cap="none" spc="0" normalizeH="0" baseline="0" noProof="0" dirty="0" smtClean="0">
                <a:ln>
                  <a:noFill/>
                </a:ln>
                <a:solidFill>
                  <a:srgbClr val="002060"/>
                </a:solidFill>
                <a:effectLst/>
                <a:uLnTx/>
                <a:uFillTx/>
                <a:latin typeface="Arial" panose="020B0604020202020204" pitchFamily="34" charset="0"/>
                <a:ea typeface="+mn-ea"/>
                <a:cs typeface="Arial" panose="020B0604020202020204" pitchFamily="34" charset="0"/>
              </a:rPr>
              <a:t>[ANN - P00 MVP]</a:t>
            </a:r>
            <a:endParaRPr kumimoji="0" lang="fr-FR" sz="800" b="0" i="1" u="none" strike="noStrike" kern="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20" name="Rectangle 19"/>
          <p:cNvSpPr/>
          <p:nvPr/>
        </p:nvSpPr>
        <p:spPr>
          <a:xfrm>
            <a:off x="4082068" y="1352334"/>
            <a:ext cx="700694" cy="254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 </a:t>
            </a:r>
            <a:r>
              <a:rPr kumimoji="0" lang="fr-FR"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DevB</a:t>
            </a:r>
            <a:endParaRPr kumimoji="0" lang="fr-FR"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21" name="Connecteur en angle 20"/>
          <p:cNvCxnSpPr>
            <a:endCxn id="47" idx="0"/>
          </p:cNvCxnSpPr>
          <p:nvPr/>
        </p:nvCxnSpPr>
        <p:spPr>
          <a:xfrm rot="16200000" flipH="1">
            <a:off x="3654207" y="1529026"/>
            <a:ext cx="1241651" cy="1028606"/>
          </a:xfrm>
          <a:prstGeom prst="bentConnector3">
            <a:avLst>
              <a:gd name="adj1" fmla="val 249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6" descr="Elasticsearch : tout savoir sur le moteur de recherche de donné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176" t="20565" r="16793" b="24306"/>
          <a:stretch/>
        </p:blipFill>
        <p:spPr bwMode="auto">
          <a:xfrm>
            <a:off x="3814110" y="4515481"/>
            <a:ext cx="1935187" cy="64781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Kibana SVG Vector Logos - Vector Logo Zon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305" t="8668" r="3473" b="7999"/>
          <a:stretch/>
        </p:blipFill>
        <p:spPr bwMode="auto">
          <a:xfrm>
            <a:off x="3975168" y="5251090"/>
            <a:ext cx="1538156" cy="702568"/>
          </a:xfrm>
          <a:prstGeom prst="rect">
            <a:avLst/>
          </a:prstGeom>
          <a:noFill/>
          <a:extLst>
            <a:ext uri="{909E8E84-426E-40DD-AFC4-6F175D3DCCD1}">
              <a14:hiddenFill xmlns:a14="http://schemas.microsoft.com/office/drawing/2010/main">
                <a:solidFill>
                  <a:srgbClr val="FFFFFF"/>
                </a:solidFill>
              </a14:hiddenFill>
            </a:ext>
          </a:extLst>
        </p:spPr>
      </p:pic>
      <p:sp>
        <p:nvSpPr>
          <p:cNvPr id="25" name="Organigramme : Disque magnétique 24"/>
          <p:cNvSpPr/>
          <p:nvPr/>
        </p:nvSpPr>
        <p:spPr>
          <a:xfrm>
            <a:off x="1156334" y="4492740"/>
            <a:ext cx="1118808" cy="465493"/>
          </a:xfrm>
          <a:prstGeom prst="flowChartMagneticDisk">
            <a:avLst/>
          </a:prstGeom>
          <a:solidFill>
            <a:srgbClr val="EDEDED"/>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smtClean="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Base agrégée</a:t>
            </a:r>
            <a:endParaRPr kumimoji="0" lang="fr-FR" sz="10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cxnSp>
        <p:nvCxnSpPr>
          <p:cNvPr id="26" name="Connecteur en angle 25"/>
          <p:cNvCxnSpPr>
            <a:stCxn id="25" idx="3"/>
            <a:endCxn id="30" idx="0"/>
          </p:cNvCxnSpPr>
          <p:nvPr/>
        </p:nvCxnSpPr>
        <p:spPr>
          <a:xfrm rot="5400000">
            <a:off x="1564101" y="5122570"/>
            <a:ext cx="315975" cy="0"/>
          </a:xfrm>
          <a:prstGeom prst="bentConnector3">
            <a:avLst>
              <a:gd name="adj1" fmla="val 50000"/>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7" name="Image 26"/>
          <p:cNvPicPr>
            <a:picLocks noChangeAspect="1"/>
          </p:cNvPicPr>
          <p:nvPr/>
        </p:nvPicPr>
        <p:blipFill>
          <a:blip r:embed="rId5">
            <a:extLst/>
          </a:blip>
          <a:stretch>
            <a:fillRect/>
          </a:stretch>
        </p:blipFill>
        <p:spPr>
          <a:xfrm>
            <a:off x="886011" y="5191397"/>
            <a:ext cx="1350642" cy="539220"/>
          </a:xfrm>
          <a:prstGeom prst="rect">
            <a:avLst/>
          </a:prstGeom>
        </p:spPr>
      </p:pic>
      <p:pic>
        <p:nvPicPr>
          <p:cNvPr id="28" name="Image 27"/>
          <p:cNvPicPr>
            <a:picLocks noChangeAspect="1"/>
          </p:cNvPicPr>
          <p:nvPr/>
        </p:nvPicPr>
        <p:blipFill>
          <a:blip r:embed="rId6"/>
          <a:stretch>
            <a:fillRect/>
          </a:stretch>
        </p:blipFill>
        <p:spPr>
          <a:xfrm>
            <a:off x="1699446" y="5760969"/>
            <a:ext cx="848245" cy="160224"/>
          </a:xfrm>
          <a:prstGeom prst="rect">
            <a:avLst/>
          </a:prstGeom>
        </p:spPr>
      </p:pic>
      <p:pic>
        <p:nvPicPr>
          <p:cNvPr id="29" name="Image 28"/>
          <p:cNvPicPr>
            <a:picLocks noChangeAspect="1"/>
          </p:cNvPicPr>
          <p:nvPr/>
        </p:nvPicPr>
        <p:blipFill rotWithShape="1">
          <a:blip r:embed="rId7">
            <a:extLst/>
          </a:blip>
          <a:srcRect b="949"/>
          <a:stretch/>
        </p:blipFill>
        <p:spPr>
          <a:xfrm>
            <a:off x="1017462" y="5691150"/>
            <a:ext cx="753515" cy="460085"/>
          </a:xfrm>
          <a:prstGeom prst="rect">
            <a:avLst/>
          </a:prstGeom>
        </p:spPr>
      </p:pic>
      <p:sp>
        <p:nvSpPr>
          <p:cNvPr id="30" name="Rectangle 29"/>
          <p:cNvSpPr/>
          <p:nvPr/>
        </p:nvSpPr>
        <p:spPr>
          <a:xfrm>
            <a:off x="772763" y="5274208"/>
            <a:ext cx="1885950" cy="1028700"/>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1" name="ZoneTexte 30"/>
          <p:cNvSpPr txBox="1"/>
          <p:nvPr/>
        </p:nvSpPr>
        <p:spPr>
          <a:xfrm>
            <a:off x="1371238" y="6310207"/>
            <a:ext cx="1287475" cy="24622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Data </a:t>
            </a:r>
            <a:r>
              <a:rPr kumimoji="0" lang="fr-FR" sz="1000" b="1" i="0" u="none" strike="noStrike" kern="1200" cap="none" spc="0" normalizeH="0" baseline="0" noProof="0" dirty="0" err="1"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Factory</a:t>
            </a:r>
            <a:endParaRPr kumimoji="0" lang="fr-FR" sz="1000" b="1" i="0" u="none" strike="noStrike" kern="1200" cap="none" spc="0" normalizeH="0" baseline="0" noProof="0" dirty="0">
              <a:ln>
                <a:noFill/>
              </a:ln>
              <a:solidFill>
                <a:srgbClr val="A5A5A5">
                  <a:lumMod val="75000"/>
                </a:srgbClr>
              </a:solidFill>
              <a:effectLst/>
              <a:uLnTx/>
              <a:uFillTx/>
              <a:latin typeface="Arial" panose="020B0604020202020204" pitchFamily="34" charset="0"/>
              <a:ea typeface="+mn-ea"/>
              <a:cs typeface="Arial" panose="020B0604020202020204" pitchFamily="34" charset="0"/>
            </a:endParaRPr>
          </a:p>
        </p:txBody>
      </p:sp>
      <p:sp>
        <p:nvSpPr>
          <p:cNvPr id="32" name="Rectangle à coins arrondis 31"/>
          <p:cNvSpPr/>
          <p:nvPr/>
        </p:nvSpPr>
        <p:spPr>
          <a:xfrm>
            <a:off x="6929676" y="4487023"/>
            <a:ext cx="1296144" cy="471645"/>
          </a:xfrm>
          <a:prstGeom prst="roundRect">
            <a:avLst/>
          </a:prstGeom>
          <a:solidFill>
            <a:srgbClr val="EDEDED"/>
          </a:solidFill>
          <a:ln w="12700" cap="flat" cmpd="sng" algn="ctr">
            <a:solidFill>
              <a:schemeClr val="accent3">
                <a:lumMod val="75000"/>
              </a:schemeClr>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Echantillonnage</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800" b="0" i="1" u="none" strike="noStrike" kern="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[C16]</a:t>
            </a:r>
            <a:endParaRPr kumimoji="0" lang="fr-FR" sz="600" b="0" i="1" u="none" strike="noStrike" kern="0" cap="none" spc="0" normalizeH="0" baseline="0" noProof="0" dirty="0">
              <a:ln>
                <a:noFill/>
              </a:ln>
              <a:solidFill>
                <a:srgbClr val="A5A5A5">
                  <a:lumMod val="75000"/>
                </a:srgbClr>
              </a:solidFill>
              <a:effectLst/>
              <a:uLnTx/>
              <a:uFillTx/>
              <a:latin typeface="Arial" panose="020B0604020202020204" pitchFamily="34" charset="0"/>
              <a:ea typeface="+mn-ea"/>
              <a:cs typeface="Arial" panose="020B0604020202020204" pitchFamily="34" charset="0"/>
            </a:endParaRPr>
          </a:p>
        </p:txBody>
      </p:sp>
      <p:sp>
        <p:nvSpPr>
          <p:cNvPr id="33" name="Organigramme : Disque magnétique 32"/>
          <p:cNvSpPr/>
          <p:nvPr/>
        </p:nvSpPr>
        <p:spPr>
          <a:xfrm>
            <a:off x="7009125" y="5202838"/>
            <a:ext cx="1118808" cy="465493"/>
          </a:xfrm>
          <a:prstGeom prst="flowChartMagneticDisk">
            <a:avLst/>
          </a:prstGeom>
          <a:solidFill>
            <a:srgbClr val="EDEDED"/>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smtClean="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Echantillons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1" u="none" strike="noStrike" kern="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[AC21 lot 1]</a:t>
            </a:r>
            <a:endParaRPr kumimoji="0" lang="fr-FR" sz="600" b="0" i="1" u="none" strike="noStrike" kern="0" cap="none" spc="0" normalizeH="0" baseline="0" noProof="0" dirty="0">
              <a:ln>
                <a:noFill/>
              </a:ln>
              <a:solidFill>
                <a:srgbClr val="A5A5A5">
                  <a:lumMod val="75000"/>
                </a:srgbClr>
              </a:solidFill>
              <a:effectLst/>
              <a:uLnTx/>
              <a:uFillTx/>
              <a:latin typeface="Arial" panose="020B0604020202020204" pitchFamily="34" charset="0"/>
              <a:ea typeface="+mn-ea"/>
              <a:cs typeface="Arial" panose="020B0604020202020204" pitchFamily="34" charset="0"/>
            </a:endParaRPr>
          </a:p>
        </p:txBody>
      </p:sp>
      <p:sp>
        <p:nvSpPr>
          <p:cNvPr id="34" name="Rectangle à coins arrondis 33"/>
          <p:cNvSpPr/>
          <p:nvPr/>
        </p:nvSpPr>
        <p:spPr>
          <a:xfrm>
            <a:off x="6929676" y="6049157"/>
            <a:ext cx="1296144" cy="471645"/>
          </a:xfrm>
          <a:prstGeom prst="roundRect">
            <a:avLst/>
          </a:prstGeom>
          <a:solidFill>
            <a:srgbClr val="EDEDED"/>
          </a:solidFill>
          <a:ln w="12700" cap="flat" cmpd="sng" algn="ctr">
            <a:solidFill>
              <a:schemeClr val="accent3">
                <a:lumMod val="75000"/>
              </a:schemeClr>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Calcul de </a:t>
            </a:r>
            <a:r>
              <a:rPr kumimoji="0" lang="fr-FR" sz="1000" b="0" i="0" u="none" strike="noStrike" kern="0" cap="none" spc="0" normalizeH="0" baseline="0" noProof="0" dirty="0" err="1"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KPIs</a:t>
            </a:r>
            <a:r>
              <a:rPr kumimoji="0" lang="fr-FR" sz="1000" b="0" i="0" u="none" strike="noStrike" kern="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 et restitution</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0" lang="fr-FR" sz="800" b="0" i="1" u="none" strike="noStrike" kern="0" cap="none" spc="0" normalizeH="0" baseline="0" noProof="0" dirty="0" smtClean="0">
                <a:ln>
                  <a:noFill/>
                </a:ln>
                <a:solidFill>
                  <a:srgbClr val="A5A5A5">
                    <a:lumMod val="75000"/>
                  </a:srgbClr>
                </a:solidFill>
                <a:effectLst/>
                <a:uLnTx/>
                <a:uFillTx/>
                <a:latin typeface="Arial" panose="020B0604020202020204" pitchFamily="34" charset="0"/>
                <a:ea typeface="+mn-ea"/>
                <a:cs typeface="Arial" panose="020B0604020202020204" pitchFamily="34" charset="0"/>
              </a:rPr>
              <a:t>[P02 lot 6]</a:t>
            </a:r>
            <a:endParaRPr kumimoji="0" lang="fr-FR" sz="800" b="0" i="1" u="none" strike="noStrike" kern="0" cap="none" spc="0" normalizeH="0" baseline="0" noProof="0" dirty="0">
              <a:ln>
                <a:noFill/>
              </a:ln>
              <a:solidFill>
                <a:srgbClr val="A5A5A5">
                  <a:lumMod val="75000"/>
                </a:srgbClr>
              </a:solidFill>
              <a:effectLst/>
              <a:uLnTx/>
              <a:uFillTx/>
              <a:latin typeface="Arial" panose="020B0604020202020204" pitchFamily="34" charset="0"/>
              <a:ea typeface="+mn-ea"/>
              <a:cs typeface="Arial" panose="020B0604020202020204" pitchFamily="34" charset="0"/>
            </a:endParaRPr>
          </a:p>
        </p:txBody>
      </p:sp>
      <p:cxnSp>
        <p:nvCxnSpPr>
          <p:cNvPr id="35" name="Connecteur en angle 34"/>
          <p:cNvCxnSpPr>
            <a:stCxn id="32" idx="2"/>
            <a:endCxn id="33" idx="1"/>
          </p:cNvCxnSpPr>
          <p:nvPr/>
        </p:nvCxnSpPr>
        <p:spPr>
          <a:xfrm rot="5400000">
            <a:off x="7455663" y="5080753"/>
            <a:ext cx="244170" cy="0"/>
          </a:xfrm>
          <a:prstGeom prst="bentConnector3">
            <a:avLst>
              <a:gd name="adj1" fmla="val 50000"/>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onnecteur en angle 35"/>
          <p:cNvCxnSpPr>
            <a:stCxn id="33" idx="3"/>
            <a:endCxn id="34" idx="0"/>
          </p:cNvCxnSpPr>
          <p:nvPr/>
        </p:nvCxnSpPr>
        <p:spPr>
          <a:xfrm rot="16200000" flipH="1">
            <a:off x="7378116" y="5858743"/>
            <a:ext cx="380826" cy="0"/>
          </a:xfrm>
          <a:prstGeom prst="bentConnector3">
            <a:avLst>
              <a:gd name="adj1" fmla="val 50000"/>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onnecteur en angle 36"/>
          <p:cNvCxnSpPr/>
          <p:nvPr/>
        </p:nvCxnSpPr>
        <p:spPr>
          <a:xfrm rot="5400000">
            <a:off x="2391523" y="2619201"/>
            <a:ext cx="1191078" cy="2556000"/>
          </a:xfrm>
          <a:prstGeom prst="bentConnector3">
            <a:avLst>
              <a:gd name="adj1" fmla="val 18342"/>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39195" y="3700462"/>
            <a:ext cx="2467979" cy="5568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Reporting long terme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[P06 lot 1 - cadrage]</a:t>
            </a:r>
            <a:endParaRPr kumimoji="0" lang="fr-FR" sz="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39" name="Connecteur en angle 38"/>
          <p:cNvCxnSpPr>
            <a:endCxn id="22" idx="0"/>
          </p:cNvCxnSpPr>
          <p:nvPr/>
        </p:nvCxnSpPr>
        <p:spPr>
          <a:xfrm rot="5400000">
            <a:off x="4377763" y="4104406"/>
            <a:ext cx="815017" cy="71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419828" y="3700462"/>
            <a:ext cx="2467979" cy="556887"/>
          </a:xfrm>
          <a:prstGeom prst="rect">
            <a:avLst/>
          </a:prstGeom>
          <a:solidFill>
            <a:srgbClr val="003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Supervision temps réel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[P00 MVP – en cours] [P00 lot 2 – cadrage]</a:t>
            </a:r>
            <a:endParaRPr kumimoji="0" lang="fr-FR" sz="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1" name="Connecteur en angle 40"/>
          <p:cNvCxnSpPr/>
          <p:nvPr/>
        </p:nvCxnSpPr>
        <p:spPr>
          <a:xfrm rot="16200000" flipH="1">
            <a:off x="5841162" y="2741022"/>
            <a:ext cx="1188000" cy="2304000"/>
          </a:xfrm>
          <a:prstGeom prst="bentConnector3">
            <a:avLst>
              <a:gd name="adj1" fmla="val 18189"/>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00461" y="3700462"/>
            <a:ext cx="2467979" cy="5568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Amélioration continue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[AC21 – à cadrer]</a:t>
            </a:r>
            <a:endParaRPr kumimoji="0" lang="fr-FR" sz="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 name="Rectangle à coins arrondis 42"/>
          <p:cNvSpPr/>
          <p:nvPr/>
        </p:nvSpPr>
        <p:spPr>
          <a:xfrm>
            <a:off x="9012846" y="584373"/>
            <a:ext cx="504000" cy="112270"/>
          </a:xfrm>
          <a:prstGeom prst="roundRect">
            <a:avLst/>
          </a:prstGeom>
          <a:solidFill>
            <a:schemeClr val="accent3">
              <a:lumMod val="20000"/>
              <a:lumOff val="80000"/>
            </a:schemeClr>
          </a:solidFill>
          <a:ln w="12700" cap="flat" cmpd="sng" algn="ctr">
            <a:solidFill>
              <a:schemeClr val="accent3">
                <a:lumMod val="75000"/>
              </a:schemeClr>
            </a:solidFill>
            <a:prstDash val="solid"/>
            <a:miter lim="800000"/>
          </a:ln>
          <a:effectLst/>
        </p:spPr>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fr-FR" sz="800" b="0" i="1" u="none" strike="noStrike" kern="0" cap="none" spc="0" normalizeH="0" baseline="0" noProof="0" dirty="0">
              <a:ln>
                <a:noFill/>
              </a:ln>
              <a:solidFill>
                <a:srgbClr val="A5A5A5">
                  <a:lumMod val="50000"/>
                </a:srgbClr>
              </a:solidFill>
              <a:effectLst/>
              <a:uLnTx/>
              <a:uFillTx/>
              <a:latin typeface="Arial" panose="020B0604020202020204" pitchFamily="34" charset="0"/>
              <a:ea typeface="+mn-ea"/>
              <a:cs typeface="Arial" panose="020B0604020202020204" pitchFamily="34" charset="0"/>
            </a:endParaRPr>
          </a:p>
        </p:txBody>
      </p:sp>
      <p:sp>
        <p:nvSpPr>
          <p:cNvPr id="44" name="ZoneTexte 43"/>
          <p:cNvSpPr txBox="1"/>
          <p:nvPr/>
        </p:nvSpPr>
        <p:spPr>
          <a:xfrm>
            <a:off x="9529294" y="524963"/>
            <a:ext cx="1764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 définir </a:t>
            </a:r>
            <a:r>
              <a:rPr kumimoji="0" lang="fr-FR"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fr-FR" sz="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cadrage P00 lot 2)</a:t>
            </a:r>
            <a:endParaRPr kumimoji="0" lang="fr-FR"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5" name="Rectangle 44"/>
          <p:cNvSpPr/>
          <p:nvPr/>
        </p:nvSpPr>
        <p:spPr>
          <a:xfrm>
            <a:off x="9370243" y="3340314"/>
            <a:ext cx="2305820" cy="625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fr-FR" sz="1000" dirty="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fr-FR" sz="1000" dirty="0" smtClean="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la </a:t>
            </a:r>
            <a:r>
              <a:rPr lang="fr-FR" sz="1000" b="1" dirty="0">
                <a:solidFill>
                  <a:srgbClr val="003A8D"/>
                </a:solidFill>
                <a:latin typeface="Arial" panose="020B0604020202020204" pitchFamily="34" charset="0"/>
                <a:cs typeface="Arial" panose="020B0604020202020204" pitchFamily="34" charset="0"/>
              </a:rPr>
              <a:t>collecte</a:t>
            </a:r>
            <a:r>
              <a:rPr lang="fr-FR" sz="1000" dirty="0">
                <a:solidFill>
                  <a:prstClr val="black"/>
                </a:solidFill>
                <a:latin typeface="Arial" panose="020B0604020202020204" pitchFamily="34" charset="0"/>
                <a:cs typeface="Arial" panose="020B0604020202020204" pitchFamily="34" charset="0"/>
              </a:rPr>
              <a:t> des données est </a:t>
            </a:r>
            <a:r>
              <a:rPr lang="fr-FR" sz="1000" b="1" dirty="0">
                <a:solidFill>
                  <a:srgbClr val="003A8D"/>
                </a:solidFill>
                <a:latin typeface="Arial" panose="020B0604020202020204" pitchFamily="34" charset="0"/>
                <a:cs typeface="Arial" panose="020B0604020202020204" pitchFamily="34" charset="0"/>
              </a:rPr>
              <a:t>centralisée</a:t>
            </a:r>
            <a:r>
              <a:rPr lang="fr-FR" sz="1000" dirty="0">
                <a:solidFill>
                  <a:prstClr val="black"/>
                </a:solidFill>
                <a:latin typeface="Arial" panose="020B0604020202020204" pitchFamily="34" charset="0"/>
                <a:cs typeface="Arial" panose="020B0604020202020204" pitchFamily="34" charset="0"/>
              </a:rPr>
              <a:t> dans Kafka. Les informations sont ensuite </a:t>
            </a:r>
            <a:r>
              <a:rPr lang="fr-FR" sz="1000" b="1" dirty="0">
                <a:solidFill>
                  <a:srgbClr val="003A8D"/>
                </a:solidFill>
                <a:latin typeface="Arial" panose="020B0604020202020204" pitchFamily="34" charset="0"/>
                <a:cs typeface="Arial" panose="020B0604020202020204" pitchFamily="34" charset="0"/>
              </a:rPr>
              <a:t>consommées</a:t>
            </a:r>
            <a:r>
              <a:rPr lang="fr-FR" sz="1000" dirty="0">
                <a:solidFill>
                  <a:prstClr val="black"/>
                </a:solidFill>
                <a:latin typeface="Arial" panose="020B0604020202020204" pitchFamily="34" charset="0"/>
                <a:cs typeface="Arial" panose="020B0604020202020204" pitchFamily="34" charset="0"/>
              </a:rPr>
              <a:t> dans </a:t>
            </a:r>
            <a:r>
              <a:rPr lang="fr-FR" sz="1000" b="1" dirty="0">
                <a:solidFill>
                  <a:srgbClr val="003A8D"/>
                </a:solidFill>
                <a:latin typeface="Arial" panose="020B0604020202020204" pitchFamily="34" charset="0"/>
                <a:cs typeface="Arial" panose="020B0604020202020204" pitchFamily="34" charset="0"/>
              </a:rPr>
              <a:t>différentes branches </a:t>
            </a:r>
            <a:r>
              <a:rPr lang="fr-FR" sz="1000" dirty="0">
                <a:solidFill>
                  <a:prstClr val="black"/>
                </a:solidFill>
                <a:latin typeface="Arial" panose="020B0604020202020204" pitchFamily="34" charset="0"/>
                <a:cs typeface="Arial" panose="020B0604020202020204" pitchFamily="34" charset="0"/>
              </a:rPr>
              <a:t>selon les besoins utilisateurs.</a:t>
            </a:r>
          </a:p>
          <a:p>
            <a:pPr marL="17145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créé un </a:t>
            </a:r>
            <a:r>
              <a:rPr lang="fr-FR" sz="1000" b="1" dirty="0">
                <a:solidFill>
                  <a:srgbClr val="003A8D"/>
                </a:solidFill>
                <a:latin typeface="Arial" panose="020B0604020202020204" pitchFamily="34" charset="0"/>
                <a:cs typeface="Arial" panose="020B0604020202020204" pitchFamily="34" charset="0"/>
              </a:rPr>
              <a:t>modèle de communication</a:t>
            </a:r>
            <a:r>
              <a:rPr lang="fr-FR" sz="1000" dirty="0">
                <a:solidFill>
                  <a:prstClr val="black"/>
                </a:solidFill>
                <a:latin typeface="Arial" panose="020B0604020202020204" pitchFamily="34" charset="0"/>
                <a:cs typeface="Arial" panose="020B0604020202020204" pitchFamily="34" charset="0"/>
              </a:rPr>
              <a:t> avec un </a:t>
            </a:r>
            <a:r>
              <a:rPr lang="fr-FR" sz="1000" b="1" dirty="0">
                <a:solidFill>
                  <a:srgbClr val="003A8D"/>
                </a:solidFill>
                <a:latin typeface="Arial" panose="020B0604020202020204" pitchFamily="34" charset="0"/>
                <a:cs typeface="Arial" panose="020B0604020202020204" pitchFamily="34" charset="0"/>
              </a:rPr>
              <a:t>format de message </a:t>
            </a:r>
            <a:r>
              <a:rPr lang="fr-FR" sz="1000" dirty="0">
                <a:solidFill>
                  <a:schemeClr val="tx1"/>
                </a:solidFill>
                <a:latin typeface="Arial" panose="020B0604020202020204" pitchFamily="34" charset="0"/>
                <a:cs typeface="Arial" panose="020B0604020202020204" pitchFamily="34" charset="0"/>
              </a:rPr>
              <a:t>défini.</a:t>
            </a:r>
          </a:p>
          <a:p>
            <a:pPr algn="just"/>
            <a:endParaRPr lang="fr-FR" sz="1000" dirty="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fr-FR" sz="1000" dirty="0" smtClean="0">
                <a:solidFill>
                  <a:schemeClr val="tx1"/>
                </a:solidFill>
                <a:latin typeface="Arial" panose="020B0604020202020204" pitchFamily="34" charset="0"/>
                <a:cs typeface="Arial" panose="020B0604020202020204" pitchFamily="34" charset="0"/>
              </a:rPr>
              <a:t>L’architecture </a:t>
            </a:r>
            <a:r>
              <a:rPr lang="fr-FR" sz="1000" dirty="0" smtClean="0">
                <a:solidFill>
                  <a:schemeClr val="tx1"/>
                </a:solidFill>
                <a:latin typeface="Arial" panose="020B0604020202020204" pitchFamily="34" charset="0"/>
                <a:cs typeface="Arial" panose="020B0604020202020204" pitchFamily="34" charset="0"/>
              </a:rPr>
              <a:t>événementielle permet de </a:t>
            </a:r>
            <a:r>
              <a:rPr lang="fr-FR" sz="1000" b="1" dirty="0" smtClean="0">
                <a:solidFill>
                  <a:srgbClr val="003A8D"/>
                </a:solidFill>
                <a:latin typeface="Arial" panose="020B0604020202020204" pitchFamily="34" charset="0"/>
                <a:cs typeface="Arial" panose="020B0604020202020204" pitchFamily="34" charset="0"/>
              </a:rPr>
              <a:t>rassembler</a:t>
            </a:r>
            <a:r>
              <a:rPr lang="fr-FR" sz="1000" dirty="0" smtClean="0">
                <a:solidFill>
                  <a:schemeClr val="tx1"/>
                </a:solidFill>
                <a:latin typeface="Arial" panose="020B0604020202020204" pitchFamily="34" charset="0"/>
                <a:cs typeface="Arial" panose="020B0604020202020204" pitchFamily="34" charset="0"/>
              </a:rPr>
              <a:t> </a:t>
            </a:r>
            <a:r>
              <a:rPr lang="fr-FR" sz="1000" dirty="0">
                <a:solidFill>
                  <a:schemeClr val="tx1"/>
                </a:solidFill>
                <a:latin typeface="Arial" panose="020B0604020202020204" pitchFamily="34" charset="0"/>
                <a:cs typeface="Arial" panose="020B0604020202020204" pitchFamily="34" charset="0"/>
              </a:rPr>
              <a:t>et </a:t>
            </a:r>
            <a:r>
              <a:rPr lang="fr-FR" sz="1000" dirty="0" smtClean="0">
                <a:solidFill>
                  <a:schemeClr val="tx1"/>
                </a:solidFill>
                <a:latin typeface="Arial" panose="020B0604020202020204" pitchFamily="34" charset="0"/>
                <a:cs typeface="Arial" panose="020B0604020202020204" pitchFamily="34" charset="0"/>
              </a:rPr>
              <a:t>d’</a:t>
            </a:r>
            <a:r>
              <a:rPr lang="fr-FR" sz="1000" b="1" dirty="0" smtClean="0">
                <a:solidFill>
                  <a:srgbClr val="003A8D"/>
                </a:solidFill>
                <a:latin typeface="Arial" panose="020B0604020202020204" pitchFamily="34" charset="0"/>
                <a:cs typeface="Arial" panose="020B0604020202020204" pitchFamily="34" charset="0"/>
              </a:rPr>
              <a:t>exploiter </a:t>
            </a:r>
            <a:r>
              <a:rPr lang="fr-FR" sz="1000" dirty="0">
                <a:solidFill>
                  <a:schemeClr val="tx1"/>
                </a:solidFill>
                <a:latin typeface="Arial" panose="020B0604020202020204" pitchFamily="34" charset="0"/>
                <a:cs typeface="Arial" panose="020B0604020202020204" pitchFamily="34" charset="0"/>
              </a:rPr>
              <a:t>des informations en provenance de plusieurs </a:t>
            </a:r>
            <a:r>
              <a:rPr lang="fr-FR" sz="1000" dirty="0" smtClean="0">
                <a:solidFill>
                  <a:schemeClr val="tx1"/>
                </a:solidFill>
                <a:latin typeface="Arial" panose="020B0604020202020204" pitchFamily="34" charset="0"/>
                <a:cs typeface="Arial" panose="020B0604020202020204" pitchFamily="34" charset="0"/>
              </a:rPr>
              <a:t>sources. Elle permet </a:t>
            </a:r>
            <a:r>
              <a:rPr lang="fr-FR" sz="1000" dirty="0">
                <a:solidFill>
                  <a:schemeClr val="tx1"/>
                </a:solidFill>
                <a:latin typeface="Arial" panose="020B0604020202020204" pitchFamily="34" charset="0"/>
                <a:cs typeface="Arial" panose="020B0604020202020204" pitchFamily="34" charset="0"/>
              </a:rPr>
              <a:t>d</a:t>
            </a:r>
            <a:r>
              <a:rPr lang="fr-FR" sz="1000" b="1" dirty="0">
                <a:solidFill>
                  <a:srgbClr val="003A8D"/>
                </a:solidFill>
                <a:latin typeface="Arial" panose="020B0604020202020204" pitchFamily="34" charset="0"/>
                <a:cs typeface="Arial" panose="020B0604020202020204" pitchFamily="34" charset="0"/>
              </a:rPr>
              <a:t>’industrialiser</a:t>
            </a:r>
            <a:r>
              <a:rPr lang="fr-FR" sz="1000" dirty="0">
                <a:solidFill>
                  <a:schemeClr val="tx1"/>
                </a:solidFill>
                <a:latin typeface="Arial" panose="020B0604020202020204" pitchFamily="34" charset="0"/>
                <a:cs typeface="Arial" panose="020B0604020202020204" pitchFamily="34" charset="0"/>
              </a:rPr>
              <a:t> les </a:t>
            </a:r>
            <a:r>
              <a:rPr lang="fr-FR" sz="1000" dirty="0" smtClean="0">
                <a:solidFill>
                  <a:schemeClr val="tx1"/>
                </a:solidFill>
                <a:latin typeface="Arial" panose="020B0604020202020204" pitchFamily="34" charset="0"/>
                <a:cs typeface="Arial" panose="020B0604020202020204" pitchFamily="34" charset="0"/>
              </a:rPr>
              <a:t>processus.</a:t>
            </a:r>
            <a:endParaRPr lang="fr-FR" sz="1000" dirty="0">
              <a:solidFill>
                <a:schemeClr val="tx1"/>
              </a:solidFill>
              <a:latin typeface="Arial" panose="020B0604020202020204" pitchFamily="34" charset="0"/>
              <a:cs typeface="Arial" panose="020B0604020202020204" pitchFamily="34" charset="0"/>
            </a:endParaRPr>
          </a:p>
          <a:p>
            <a:pPr marL="628650" lvl="1" indent="-171450" algn="just">
              <a:buFont typeface="Arial" panose="020B0604020202020204" pitchFamily="34" charset="0"/>
              <a:buChar char="•"/>
            </a:pPr>
            <a:endParaRPr lang="fr-FR" sz="1000" dirty="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fr-FR" sz="1000" dirty="0" smtClean="0">
                <a:solidFill>
                  <a:schemeClr val="tx1"/>
                </a:solidFill>
                <a:latin typeface="Arial" panose="020B0604020202020204" pitchFamily="34" charset="0"/>
                <a:cs typeface="Arial" panose="020B0604020202020204" pitchFamily="34" charset="0"/>
              </a:rPr>
              <a:t>Pour générer les événements, on se place au </a:t>
            </a:r>
            <a:r>
              <a:rPr lang="fr-FR" sz="1000" b="1" dirty="0" smtClean="0">
                <a:solidFill>
                  <a:srgbClr val="003A8D"/>
                </a:solidFill>
                <a:latin typeface="Arial" panose="020B0604020202020204" pitchFamily="34" charset="0"/>
                <a:cs typeface="Arial" panose="020B0604020202020204" pitchFamily="34" charset="0"/>
              </a:rPr>
              <a:t>plus haut niveau </a:t>
            </a:r>
            <a:r>
              <a:rPr lang="fr-FR" sz="1000" dirty="0" smtClean="0">
                <a:solidFill>
                  <a:schemeClr val="tx1"/>
                </a:solidFill>
                <a:latin typeface="Arial" panose="020B0604020202020204" pitchFamily="34" charset="0"/>
                <a:cs typeface="Arial" panose="020B0604020202020204" pitchFamily="34" charset="0"/>
              </a:rPr>
              <a:t>possible (par rapport à l’information recherchée).</a:t>
            </a:r>
            <a:endParaRPr lang="fr-FR" sz="1000" dirty="0">
              <a:solidFill>
                <a:schemeClr val="tx1"/>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6" name="Organigramme : Stockage à accès direct 45"/>
          <p:cNvSpPr/>
          <p:nvPr/>
        </p:nvSpPr>
        <p:spPr>
          <a:xfrm>
            <a:off x="6362692" y="2669802"/>
            <a:ext cx="1800000" cy="500575"/>
          </a:xfrm>
          <a:prstGeom prst="flowChartMagneticDrum">
            <a:avLst/>
          </a:prstGeom>
          <a:solidFill>
            <a:srgbClr val="003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chemeClr val="bg1"/>
                </a:solidFill>
                <a:latin typeface="Arial" panose="020B0604020202020204" pitchFamily="34" charset="0"/>
                <a:cs typeface="Arial" panose="020B0604020202020204" pitchFamily="34" charset="0"/>
              </a:rPr>
              <a:t>Topics </a:t>
            </a:r>
            <a:r>
              <a:rPr lang="fr-FR" sz="1050" dirty="0" err="1" smtClean="0">
                <a:solidFill>
                  <a:schemeClr val="bg1"/>
                </a:solidFill>
                <a:latin typeface="Arial" panose="020B0604020202020204" pitchFamily="34" charset="0"/>
                <a:cs typeface="Arial" panose="020B0604020202020204" pitchFamily="34" charset="0"/>
              </a:rPr>
              <a:t>Cla</a:t>
            </a:r>
            <a:endParaRPr lang="fr-FR" sz="1050" dirty="0">
              <a:solidFill>
                <a:schemeClr val="bg1"/>
              </a:solidFill>
              <a:latin typeface="Arial" panose="020B0604020202020204" pitchFamily="34" charset="0"/>
              <a:cs typeface="Arial" panose="020B0604020202020204" pitchFamily="34" charset="0"/>
            </a:endParaRPr>
          </a:p>
        </p:txBody>
      </p:sp>
      <p:sp>
        <p:nvSpPr>
          <p:cNvPr id="47" name="Organigramme : Stockage à accès direct 46"/>
          <p:cNvSpPr/>
          <p:nvPr/>
        </p:nvSpPr>
        <p:spPr>
          <a:xfrm>
            <a:off x="3889335" y="2664155"/>
            <a:ext cx="1800000" cy="500575"/>
          </a:xfrm>
          <a:prstGeom prst="flowChartMagneticDrum">
            <a:avLst/>
          </a:prstGeom>
          <a:solidFill>
            <a:srgbClr val="003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chemeClr val="bg1"/>
                </a:solidFill>
                <a:latin typeface="Arial" panose="020B0604020202020204" pitchFamily="34" charset="0"/>
                <a:cs typeface="Arial" panose="020B0604020202020204" pitchFamily="34" charset="0"/>
              </a:rPr>
              <a:t>Topics ANN</a:t>
            </a:r>
            <a:endParaRPr lang="fr-FR" sz="1050" dirty="0">
              <a:solidFill>
                <a:schemeClr val="bg1"/>
              </a:solidFill>
              <a:latin typeface="Arial" panose="020B0604020202020204" pitchFamily="34" charset="0"/>
              <a:cs typeface="Arial" panose="020B0604020202020204" pitchFamily="34" charset="0"/>
            </a:endParaRPr>
          </a:p>
        </p:txBody>
      </p:sp>
      <p:pic>
        <p:nvPicPr>
          <p:cNvPr id="48" name="Picture 8" descr="Message - Icônes multimédia gratuites"/>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5322" y="2747448"/>
            <a:ext cx="359525" cy="35952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Message - Icônes multimédia gratuites"/>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19060" y="2729132"/>
            <a:ext cx="336022" cy="336022"/>
          </a:xfrm>
          <a:prstGeom prst="rect">
            <a:avLst/>
          </a:prstGeom>
          <a:noFill/>
          <a:extLst>
            <a:ext uri="{909E8E84-426E-40DD-AFC4-6F175D3DCCD1}">
              <a14:hiddenFill xmlns:a14="http://schemas.microsoft.com/office/drawing/2010/main">
                <a:solidFill>
                  <a:srgbClr val="FFFFFF"/>
                </a:solidFill>
              </a14:hiddenFill>
            </a:ext>
          </a:extLst>
        </p:spPr>
      </p:pic>
      <p:sp>
        <p:nvSpPr>
          <p:cNvPr id="50" name="Organigramme : Stockage à accès direct 49"/>
          <p:cNvSpPr/>
          <p:nvPr/>
        </p:nvSpPr>
        <p:spPr>
          <a:xfrm>
            <a:off x="1507153" y="2679917"/>
            <a:ext cx="1800000" cy="500575"/>
          </a:xfrm>
          <a:prstGeom prst="flowChartMagneticDrum">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chemeClr val="bg1"/>
                </a:solidFill>
                <a:latin typeface="Arial" panose="020B0604020202020204" pitchFamily="34" charset="0"/>
                <a:cs typeface="Arial" panose="020B0604020202020204" pitchFamily="34" charset="0"/>
              </a:rPr>
              <a:t>Topics SYO</a:t>
            </a:r>
            <a:endParaRPr lang="fr-FR" sz="1050" dirty="0">
              <a:solidFill>
                <a:schemeClr val="bg1"/>
              </a:solidFill>
              <a:latin typeface="Arial" panose="020B0604020202020204" pitchFamily="34" charset="0"/>
              <a:cs typeface="Arial" panose="020B0604020202020204" pitchFamily="34" charset="0"/>
            </a:endParaRPr>
          </a:p>
        </p:txBody>
      </p:sp>
      <p:pic>
        <p:nvPicPr>
          <p:cNvPr id="51" name="Picture 8" descr="Message - Icônes multimédia gratuites"/>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2736878" y="2744894"/>
            <a:ext cx="336022" cy="33602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Dll - Icônes fichiers et dossiers gratuit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2368" y="1861964"/>
            <a:ext cx="461954" cy="461954"/>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5086679" y="1829101"/>
            <a:ext cx="1954334" cy="625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latin typeface="Arial" panose="020B0604020202020204" pitchFamily="34" charset="0"/>
                <a:cs typeface="Arial" panose="020B0604020202020204" pitchFamily="34" charset="0"/>
              </a:rPr>
              <a:t>DLL « maison » permettant l’écriture dans Kafka depuis </a:t>
            </a:r>
            <a:r>
              <a:rPr lang="fr-FR" sz="900" dirty="0" err="1" smtClean="0">
                <a:solidFill>
                  <a:schemeClr val="tx1"/>
                </a:solidFill>
                <a:latin typeface="Arial" panose="020B0604020202020204" pitchFamily="34" charset="0"/>
                <a:cs typeface="Arial" panose="020B0604020202020204" pitchFamily="34" charset="0"/>
              </a:rPr>
              <a:t>DevB</a:t>
            </a:r>
            <a:r>
              <a:rPr lang="fr-FR" sz="900" dirty="0" smtClean="0">
                <a:solidFill>
                  <a:schemeClr val="tx1"/>
                </a:solidFill>
                <a:latin typeface="Arial" panose="020B0604020202020204" pitchFamily="34" charset="0"/>
                <a:cs typeface="Arial" panose="020B0604020202020204" pitchFamily="34" charset="0"/>
              </a:rPr>
              <a:t> (capitalisation sur les travaux de H210)</a:t>
            </a:r>
            <a:endParaRPr lang="fr-FR" sz="900" dirty="0">
              <a:solidFill>
                <a:schemeClr val="tx1"/>
              </a:solidFill>
              <a:latin typeface="Arial" panose="020B0604020202020204" pitchFamily="34" charset="0"/>
              <a:cs typeface="Arial" panose="020B0604020202020204" pitchFamily="34" charset="0"/>
            </a:endParaRPr>
          </a:p>
        </p:txBody>
      </p:sp>
      <p:pic>
        <p:nvPicPr>
          <p:cNvPr id="56" name="Picture 2" descr="Dll - Icônes fichiers et dossiers gratuit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41012" y="1850920"/>
            <a:ext cx="461954" cy="461954"/>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2613387" y="2003533"/>
            <a:ext cx="1255913" cy="280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accent3">
                    <a:lumMod val="75000"/>
                  </a:schemeClr>
                </a:solidFill>
                <a:latin typeface="Arial" panose="020B0604020202020204" pitchFamily="34" charset="0"/>
                <a:cs typeface="Arial" panose="020B0604020202020204" pitchFamily="34" charset="0"/>
              </a:rPr>
              <a:t>A définir</a:t>
            </a:r>
            <a:endParaRPr lang="fr-FR" sz="900" dirty="0">
              <a:solidFill>
                <a:schemeClr val="accent3">
                  <a:lumMod val="75000"/>
                </a:schemeClr>
              </a:solidFill>
              <a:latin typeface="Arial" panose="020B0604020202020204" pitchFamily="34" charset="0"/>
              <a:cs typeface="Arial" panose="020B0604020202020204" pitchFamily="34" charset="0"/>
            </a:endParaRPr>
          </a:p>
        </p:txBody>
      </p:sp>
      <p:pic>
        <p:nvPicPr>
          <p:cNvPr id="58" name="Picture 2" descr="Dll - Icônes fichiers et dossiers gratuit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72226" y="1899767"/>
            <a:ext cx="461954" cy="461954"/>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7530166" y="1771865"/>
            <a:ext cx="1255913" cy="625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latin typeface="Arial" panose="020B0604020202020204" pitchFamily="34" charset="0"/>
                <a:cs typeface="Arial" panose="020B0604020202020204" pitchFamily="34" charset="0"/>
              </a:rPr>
              <a:t>Utilisation de la DLL Kafka Confluent</a:t>
            </a:r>
            <a:endParaRPr lang="fr-FR" sz="900" dirty="0">
              <a:solidFill>
                <a:schemeClr val="tx1"/>
              </a:solidFill>
              <a:latin typeface="Arial" panose="020B0604020202020204" pitchFamily="34" charset="0"/>
              <a:cs typeface="Arial" panose="020B0604020202020204" pitchFamily="34" charset="0"/>
            </a:endParaRPr>
          </a:p>
        </p:txBody>
      </p:sp>
      <p:pic>
        <p:nvPicPr>
          <p:cNvPr id="73" name="Picture 6" descr="Plug - Free electronics icon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8844035">
            <a:off x="4632347" y="3363812"/>
            <a:ext cx="312981" cy="312981"/>
          </a:xfrm>
          <a:prstGeom prst="rect">
            <a:avLst/>
          </a:prstGeom>
          <a:noFill/>
          <a:extLst>
            <a:ext uri="{909E8E84-426E-40DD-AFC4-6F175D3DCCD1}">
              <a14:hiddenFill xmlns:a14="http://schemas.microsoft.com/office/drawing/2010/main">
                <a:solidFill>
                  <a:srgbClr val="FFFFFF"/>
                </a:solidFill>
              </a14:hiddenFill>
            </a:ext>
          </a:extLst>
        </p:spPr>
      </p:pic>
      <p:sp>
        <p:nvSpPr>
          <p:cNvPr id="76" name="Titre 1">
            <a:extLst>
              <a:ext uri="{FF2B5EF4-FFF2-40B4-BE49-F238E27FC236}">
                <a16:creationId xmlns:a16="http://schemas.microsoft.com/office/drawing/2014/main" id="{5B0081BC-95C4-43B6-96DC-CCE63A00EE7F}"/>
              </a:ext>
            </a:extLst>
          </p:cNvPr>
          <p:cNvSpPr>
            <a:spLocks noGrp="1"/>
          </p:cNvSpPr>
          <p:nvPr>
            <p:ph type="title"/>
          </p:nvPr>
        </p:nvSpPr>
        <p:spPr>
          <a:xfrm>
            <a:off x="712097" y="9574"/>
            <a:ext cx="11289404" cy="934990"/>
          </a:xfrm>
        </p:spPr>
        <p:txBody>
          <a:bodyPr anchor="ctr">
            <a:normAutofit/>
          </a:bodyPr>
          <a:lstStyle/>
          <a:p>
            <a:r>
              <a:rPr lang="fr-FR" sz="2800" dirty="0" smtClean="0">
                <a:latin typeface="Arial" panose="020B0604020202020204" pitchFamily="34" charset="0"/>
                <a:cs typeface="Arial" panose="020B0604020202020204" pitchFamily="34" charset="0"/>
              </a:rPr>
              <a:t>Collecteur d’événements lot 2</a:t>
            </a:r>
            <a:r>
              <a:rPr lang="fr-FR" sz="2800" b="1" dirty="0" smtClean="0">
                <a:solidFill>
                  <a:srgbClr val="003A8D"/>
                </a:solidFill>
                <a:latin typeface="Arial" panose="020B0604020202020204" pitchFamily="34" charset="0"/>
                <a:cs typeface="Arial" panose="020B0604020202020204" pitchFamily="34" charset="0"/>
              </a:rPr>
              <a:t/>
            </a:r>
            <a:br>
              <a:rPr lang="fr-FR" sz="2800" b="1" dirty="0" smtClean="0">
                <a:solidFill>
                  <a:srgbClr val="003A8D"/>
                </a:solidFill>
                <a:latin typeface="Arial" panose="020B0604020202020204" pitchFamily="34" charset="0"/>
                <a:cs typeface="Arial" panose="020B0604020202020204" pitchFamily="34" charset="0"/>
              </a:rPr>
            </a:br>
            <a:r>
              <a:rPr lang="fr-FR" sz="1800" b="0" dirty="0" smtClean="0">
                <a:latin typeface="Arial" panose="020B0604020202020204" pitchFamily="34" charset="0"/>
                <a:cs typeface="Arial" panose="020B0604020202020204" pitchFamily="34" charset="0"/>
              </a:rPr>
              <a:t>Les principes d’architecture</a:t>
            </a:r>
            <a:endParaRPr lang="fr-FR" sz="2800" b="1" dirty="0">
              <a:solidFill>
                <a:srgbClr val="003A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9092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5B0081BC-95C4-43B6-96DC-CCE63A00EE7F}"/>
              </a:ext>
            </a:extLst>
          </p:cNvPr>
          <p:cNvSpPr>
            <a:spLocks noGrp="1"/>
          </p:cNvSpPr>
          <p:nvPr>
            <p:ph type="title"/>
          </p:nvPr>
        </p:nvSpPr>
        <p:spPr>
          <a:xfrm>
            <a:off x="712097" y="9574"/>
            <a:ext cx="11289404" cy="934990"/>
          </a:xfrm>
        </p:spPr>
        <p:txBody>
          <a:bodyPr anchor="ctr">
            <a:normAutofit/>
          </a:bodyPr>
          <a:lstStyle/>
          <a:p>
            <a:r>
              <a:rPr lang="fr-FR" sz="2800" b="1" dirty="0">
                <a:solidFill>
                  <a:srgbClr val="003A8D"/>
                </a:solidFill>
                <a:latin typeface="Arial" panose="020B0604020202020204" pitchFamily="34" charset="0"/>
                <a:cs typeface="Arial" panose="020B0604020202020204" pitchFamily="34" charset="0"/>
              </a:rPr>
              <a:t>MVP Collecteur d’événements</a:t>
            </a:r>
            <a:r>
              <a:rPr lang="fr-FR" sz="2800" dirty="0">
                <a:latin typeface="Arial" panose="020B0604020202020204" pitchFamily="34" charset="0"/>
                <a:cs typeface="Arial" panose="020B0604020202020204" pitchFamily="34" charset="0"/>
              </a:rPr>
              <a:t/>
            </a:r>
            <a:br>
              <a:rPr lang="fr-FR" sz="2800" dirty="0">
                <a:latin typeface="Arial" panose="020B0604020202020204" pitchFamily="34" charset="0"/>
                <a:cs typeface="Arial" panose="020B0604020202020204" pitchFamily="34" charset="0"/>
              </a:rPr>
            </a:br>
            <a:r>
              <a:rPr lang="fr-FR" sz="1800" b="0" dirty="0">
                <a:latin typeface="Arial" panose="020B0604020202020204" pitchFamily="34" charset="0"/>
                <a:cs typeface="Arial" panose="020B0604020202020204" pitchFamily="34" charset="0"/>
              </a:rPr>
              <a:t>Gouvernance</a:t>
            </a:r>
            <a:endParaRPr lang="fr-FR" sz="2800" b="1" dirty="0">
              <a:solidFill>
                <a:srgbClr val="003A8D"/>
              </a:solidFill>
              <a:latin typeface="Arial" panose="020B0604020202020204" pitchFamily="34" charset="0"/>
              <a:cs typeface="Arial" panose="020B0604020202020204" pitchFamily="34" charset="0"/>
            </a:endParaRPr>
          </a:p>
        </p:txBody>
      </p:sp>
      <p:sp>
        <p:nvSpPr>
          <p:cNvPr id="59" name="Espace réservé du numéro de diapositive 4"/>
          <p:cNvSpPr>
            <a:spLocks noGrp="1"/>
          </p:cNvSpPr>
          <p:nvPr>
            <p:ph type="sldNum" sz="quarter" idx="12"/>
          </p:nvPr>
        </p:nvSpPr>
        <p:spPr>
          <a:xfrm>
            <a:off x="896520" y="6443131"/>
            <a:ext cx="523765" cy="2254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EE1DE5A-27D4-4895-8E04-340D57AD09FB}" type="slidenum">
              <a:rPr kumimoji="0" lang="fr-FR" sz="900" b="0" i="0" u="none" strike="noStrike" kern="1200" cap="none" spc="150" normalizeH="0" baseline="0" noProof="0">
                <a:ln>
                  <a:noFill/>
                </a:ln>
                <a:solidFill>
                  <a:srgbClr val="003A8D"/>
                </a:solidFill>
                <a:effectLst/>
                <a:uLnTx/>
                <a:uFillTx/>
                <a:latin typeface="Segoe UI" panose="020B0502040204020203" pitchFamily="34" charset="0"/>
                <a:ea typeface="+mn-ea"/>
                <a:cs typeface="Segoe UI" panose="020B0502040204020203"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fr-FR" sz="900" b="0" i="0" u="none" strike="noStrike" kern="1200" cap="none" spc="150" normalizeH="0" baseline="0" noProof="0" dirty="0">
              <a:ln>
                <a:noFill/>
              </a:ln>
              <a:solidFill>
                <a:srgbClr val="003A8D"/>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3969558" y="1991401"/>
            <a:ext cx="1477197" cy="715836"/>
          </a:xfrm>
          <a:prstGeom prst="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a:solidFill>
                  <a:srgbClr val="FFFFFF"/>
                </a:solidFill>
                <a:latin typeface="Arial" panose="020B0604020202020204" pitchFamily="34" charset="0"/>
                <a:cs typeface="Arial" panose="020B0604020202020204" pitchFamily="34" charset="0"/>
              </a:rPr>
              <a:t>Chef de Projet Fonctionnel</a:t>
            </a:r>
          </a:p>
        </p:txBody>
      </p:sp>
      <p:cxnSp>
        <p:nvCxnSpPr>
          <p:cNvPr id="7" name="Connecteur en angle 6"/>
          <p:cNvCxnSpPr>
            <a:stCxn id="14" idx="0"/>
            <a:endCxn id="9" idx="2"/>
          </p:cNvCxnSpPr>
          <p:nvPr/>
        </p:nvCxnSpPr>
        <p:spPr>
          <a:xfrm rot="5400000" flipH="1" flipV="1">
            <a:off x="1382507" y="3977165"/>
            <a:ext cx="492979" cy="775226"/>
          </a:xfrm>
          <a:prstGeom prst="bentConnector3">
            <a:avLst>
              <a:gd name="adj1"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 name="Rectangle 8"/>
          <p:cNvSpPr/>
          <p:nvPr/>
        </p:nvSpPr>
        <p:spPr>
          <a:xfrm>
            <a:off x="1206609" y="3578288"/>
            <a:ext cx="1620000" cy="540000"/>
          </a:xfrm>
          <a:prstGeom prst="rect">
            <a:avLst/>
          </a:prstGeom>
        </p:spPr>
        <p:style>
          <a:lnRef idx="3">
            <a:schemeClr val="lt1"/>
          </a:lnRef>
          <a:fillRef idx="1">
            <a:schemeClr val="accent5"/>
          </a:fillRef>
          <a:effectRef idx="1">
            <a:schemeClr val="accent5"/>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Axe PAC</a:t>
            </a:r>
            <a:endParaRPr lang="fr-FR" sz="1250" dirty="0">
              <a:solidFill>
                <a:srgbClr val="FFFFFF"/>
              </a:solidFill>
              <a:latin typeface="Arial" panose="020B0604020202020204" pitchFamily="34" charset="0"/>
              <a:cs typeface="Arial" panose="020B0604020202020204" pitchFamily="34" charset="0"/>
            </a:endParaRPr>
          </a:p>
        </p:txBody>
      </p:sp>
      <p:cxnSp>
        <p:nvCxnSpPr>
          <p:cNvPr id="10" name="Connecteur en angle 9"/>
          <p:cNvCxnSpPr>
            <a:stCxn id="9" idx="0"/>
            <a:endCxn id="25" idx="2"/>
          </p:cNvCxnSpPr>
          <p:nvPr/>
        </p:nvCxnSpPr>
        <p:spPr>
          <a:xfrm rot="5400000" flipH="1" flipV="1">
            <a:off x="3008295" y="1933354"/>
            <a:ext cx="653249" cy="2636620"/>
          </a:xfrm>
          <a:prstGeom prst="bentConnector3">
            <a:avLst>
              <a:gd name="adj1"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Connecteur en angle 10"/>
          <p:cNvCxnSpPr>
            <a:stCxn id="9" idx="0"/>
            <a:endCxn id="25" idx="2"/>
          </p:cNvCxnSpPr>
          <p:nvPr/>
        </p:nvCxnSpPr>
        <p:spPr>
          <a:xfrm rot="5400000" flipH="1" flipV="1">
            <a:off x="3008295" y="1933354"/>
            <a:ext cx="653249" cy="2636620"/>
          </a:xfrm>
          <a:prstGeom prst="bentConnector3">
            <a:avLst>
              <a:gd name="adj1"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2" name="Forme libre 11"/>
          <p:cNvSpPr/>
          <p:nvPr/>
        </p:nvSpPr>
        <p:spPr>
          <a:xfrm>
            <a:off x="4687526" y="2596079"/>
            <a:ext cx="1397682" cy="291900"/>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0480" tIns="7620" rIns="30480" bIns="7620" numCol="1" spcCol="1270" anchor="ctr" anchorCtr="0">
            <a:noAutofit/>
          </a:bodyPr>
          <a:lstStyle/>
          <a:p>
            <a:pPr algn="ctr" defTabSz="533400">
              <a:lnSpc>
                <a:spcPct val="90000"/>
              </a:lnSpc>
              <a:spcBef>
                <a:spcPct val="0"/>
              </a:spcBef>
              <a:spcAft>
                <a:spcPct val="35000"/>
              </a:spcAft>
            </a:pPr>
            <a:r>
              <a:rPr lang="fr-FR" sz="1050" dirty="0" smtClean="0">
                <a:solidFill>
                  <a:srgbClr val="01398C">
                    <a:hueOff val="0"/>
                    <a:satOff val="0"/>
                    <a:lumOff val="0"/>
                    <a:alphaOff val="0"/>
                  </a:srgbClr>
                </a:solidFill>
                <a:latin typeface="Arial" panose="020B0604020202020204" pitchFamily="34" charset="0"/>
                <a:cs typeface="Arial" panose="020B0604020202020204" pitchFamily="34" charset="0"/>
              </a:rPr>
              <a:t>Alexia </a:t>
            </a:r>
            <a:r>
              <a:rPr lang="fr-FR" sz="1050" dirty="0" err="1" smtClean="0">
                <a:solidFill>
                  <a:srgbClr val="01398C">
                    <a:hueOff val="0"/>
                    <a:satOff val="0"/>
                    <a:lumOff val="0"/>
                    <a:alphaOff val="0"/>
                  </a:srgbClr>
                </a:solidFill>
                <a:latin typeface="Arial" panose="020B0604020202020204" pitchFamily="34" charset="0"/>
                <a:cs typeface="Arial" panose="020B0604020202020204" pitchFamily="34" charset="0"/>
              </a:rPr>
              <a:t>Baudru</a:t>
            </a:r>
            <a:endParaRPr lang="fr-FR" sz="1050" dirty="0">
              <a:solidFill>
                <a:srgbClr val="01398C">
                  <a:hueOff val="0"/>
                  <a:satOff val="0"/>
                  <a:lumOff val="0"/>
                  <a:alphaOff val="0"/>
                </a:srgbClr>
              </a:solidFill>
              <a:latin typeface="Arial" panose="020B0604020202020204" pitchFamily="34" charset="0"/>
              <a:cs typeface="Arial" panose="020B0604020202020204" pitchFamily="34" charset="0"/>
            </a:endParaRPr>
          </a:p>
        </p:txBody>
      </p:sp>
      <p:sp>
        <p:nvSpPr>
          <p:cNvPr id="14" name="Rectangle 13"/>
          <p:cNvSpPr/>
          <p:nvPr/>
        </p:nvSpPr>
        <p:spPr>
          <a:xfrm>
            <a:off x="190283" y="4611267"/>
            <a:ext cx="2102200" cy="486677"/>
          </a:xfrm>
          <a:prstGeom prst="rect">
            <a:avLst/>
          </a:prstGeom>
        </p:spPr>
        <p:style>
          <a:lnRef idx="3">
            <a:schemeClr val="lt1"/>
          </a:lnRef>
          <a:fillRef idx="1">
            <a:schemeClr val="accent6"/>
          </a:fillRef>
          <a:effectRef idx="1">
            <a:schemeClr val="accent6"/>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AD</a:t>
            </a:r>
            <a:endParaRPr lang="fr-FR" sz="1250" dirty="0">
              <a:solidFill>
                <a:srgbClr val="FFFFFF"/>
              </a:solidFill>
              <a:latin typeface="Arial" panose="020B0604020202020204" pitchFamily="34" charset="0"/>
              <a:cs typeface="Arial" panose="020B0604020202020204" pitchFamily="34" charset="0"/>
            </a:endParaRPr>
          </a:p>
        </p:txBody>
      </p:sp>
      <p:sp>
        <p:nvSpPr>
          <p:cNvPr id="15" name="Rectangle 14"/>
          <p:cNvSpPr/>
          <p:nvPr/>
        </p:nvSpPr>
        <p:spPr>
          <a:xfrm>
            <a:off x="2581939" y="4566970"/>
            <a:ext cx="1173740" cy="486677"/>
          </a:xfrm>
          <a:prstGeom prst="rect">
            <a:avLst/>
          </a:prstGeom>
        </p:spPr>
        <p:style>
          <a:lnRef idx="3">
            <a:schemeClr val="lt1"/>
          </a:lnRef>
          <a:fillRef idx="1">
            <a:schemeClr val="accent6"/>
          </a:fillRef>
          <a:effectRef idx="1">
            <a:schemeClr val="accent6"/>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ATF</a:t>
            </a:r>
            <a:endParaRPr lang="fr-FR" sz="1250" dirty="0">
              <a:solidFill>
                <a:srgbClr val="FFFFFF"/>
              </a:solidFill>
              <a:latin typeface="Arial" panose="020B0604020202020204" pitchFamily="34" charset="0"/>
              <a:cs typeface="Arial" panose="020B0604020202020204" pitchFamily="34" charset="0"/>
            </a:endParaRPr>
          </a:p>
        </p:txBody>
      </p:sp>
      <p:sp>
        <p:nvSpPr>
          <p:cNvPr id="16" name="Forme libre 15"/>
          <p:cNvSpPr/>
          <p:nvPr/>
        </p:nvSpPr>
        <p:spPr>
          <a:xfrm>
            <a:off x="3352655" y="4958793"/>
            <a:ext cx="683396" cy="374525"/>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spcBef>
                <a:spcPct val="0"/>
              </a:spcBef>
            </a:pPr>
            <a:r>
              <a:rPr lang="fr-FR" sz="1050" dirty="0" smtClean="0">
                <a:solidFill>
                  <a:srgbClr val="01398C"/>
                </a:solidFill>
                <a:latin typeface="Arial" panose="020B0604020202020204" pitchFamily="34" charset="0"/>
                <a:cs typeface="Arial" panose="020B0604020202020204" pitchFamily="34" charset="0"/>
              </a:rPr>
              <a:t>Hélène</a:t>
            </a:r>
          </a:p>
          <a:p>
            <a:pPr algn="ctr" defTabSz="555625">
              <a:spcBef>
                <a:spcPct val="0"/>
              </a:spcBef>
            </a:pPr>
            <a:r>
              <a:rPr lang="fr-FR" sz="1050" dirty="0" err="1" smtClean="0">
                <a:solidFill>
                  <a:srgbClr val="01398C"/>
                </a:solidFill>
                <a:latin typeface="Arial" panose="020B0604020202020204" pitchFamily="34" charset="0"/>
                <a:cs typeface="Arial" panose="020B0604020202020204" pitchFamily="34" charset="0"/>
              </a:rPr>
              <a:t>Chittarath</a:t>
            </a:r>
            <a:endParaRPr lang="fr-FR" sz="1050" dirty="0">
              <a:solidFill>
                <a:srgbClr val="01398C"/>
              </a:solidFill>
              <a:latin typeface="Arial" panose="020B0604020202020204" pitchFamily="34" charset="0"/>
              <a:cs typeface="Arial" panose="020B0604020202020204" pitchFamily="34" charset="0"/>
            </a:endParaRPr>
          </a:p>
        </p:txBody>
      </p:sp>
      <p:cxnSp>
        <p:nvCxnSpPr>
          <p:cNvPr id="17" name="Connecteur en angle 16"/>
          <p:cNvCxnSpPr>
            <a:stCxn id="15" idx="0"/>
            <a:endCxn id="9" idx="2"/>
          </p:cNvCxnSpPr>
          <p:nvPr/>
        </p:nvCxnSpPr>
        <p:spPr>
          <a:xfrm rot="16200000" flipV="1">
            <a:off x="2368368" y="3766529"/>
            <a:ext cx="448682" cy="1152200"/>
          </a:xfrm>
          <a:prstGeom prst="bentConnector3">
            <a:avLst>
              <a:gd name="adj1" fmla="val 4571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8" name="Rectangle 17"/>
          <p:cNvSpPr/>
          <p:nvPr/>
        </p:nvSpPr>
        <p:spPr>
          <a:xfrm>
            <a:off x="7434106" y="3674387"/>
            <a:ext cx="1620000" cy="540000"/>
          </a:xfrm>
          <a:prstGeom prst="rect">
            <a:avLst/>
          </a:prstGeom>
        </p:spPr>
        <p:style>
          <a:lnRef idx="3">
            <a:schemeClr val="lt1"/>
          </a:lnRef>
          <a:fillRef idx="1">
            <a:schemeClr val="accent5"/>
          </a:fillRef>
          <a:effectRef idx="1">
            <a:schemeClr val="accent5"/>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Equipe Transverse</a:t>
            </a:r>
            <a:endParaRPr lang="fr-FR" sz="1250" dirty="0">
              <a:solidFill>
                <a:srgbClr val="FFFFFF"/>
              </a:solidFill>
              <a:latin typeface="Arial" panose="020B0604020202020204" pitchFamily="34" charset="0"/>
              <a:cs typeface="Arial" panose="020B0604020202020204" pitchFamily="34" charset="0"/>
            </a:endParaRPr>
          </a:p>
        </p:txBody>
      </p:sp>
      <p:sp>
        <p:nvSpPr>
          <p:cNvPr id="19" name="Rectangle 18"/>
          <p:cNvSpPr/>
          <p:nvPr/>
        </p:nvSpPr>
        <p:spPr>
          <a:xfrm>
            <a:off x="6700174" y="4715454"/>
            <a:ext cx="1173740" cy="486677"/>
          </a:xfrm>
          <a:prstGeom prst="rect">
            <a:avLst/>
          </a:prstGeom>
        </p:spPr>
        <p:style>
          <a:lnRef idx="3">
            <a:schemeClr val="lt1"/>
          </a:lnRef>
          <a:fillRef idx="1">
            <a:schemeClr val="accent6"/>
          </a:fillRef>
          <a:effectRef idx="1">
            <a:schemeClr val="accent6"/>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Archi</a:t>
            </a:r>
            <a:endParaRPr lang="fr-FR" sz="1250" dirty="0">
              <a:solidFill>
                <a:srgbClr val="FFFFFF"/>
              </a:solidFill>
              <a:latin typeface="Arial" panose="020B0604020202020204" pitchFamily="34" charset="0"/>
              <a:cs typeface="Arial" panose="020B0604020202020204" pitchFamily="34" charset="0"/>
            </a:endParaRPr>
          </a:p>
        </p:txBody>
      </p:sp>
      <p:sp>
        <p:nvSpPr>
          <p:cNvPr id="20" name="Forme libre 19"/>
          <p:cNvSpPr/>
          <p:nvPr/>
        </p:nvSpPr>
        <p:spPr>
          <a:xfrm>
            <a:off x="7385413" y="5079948"/>
            <a:ext cx="677038" cy="349599"/>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1050" dirty="0" smtClean="0">
                <a:solidFill>
                  <a:srgbClr val="01398C"/>
                </a:solidFill>
                <a:latin typeface="Arial" panose="020B0604020202020204" pitchFamily="34" charset="0"/>
                <a:cs typeface="Arial" panose="020B0604020202020204" pitchFamily="34" charset="0"/>
              </a:rPr>
              <a:t>Vincent </a:t>
            </a:r>
            <a:r>
              <a:rPr lang="fr-FR" sz="1050" dirty="0">
                <a:solidFill>
                  <a:srgbClr val="01398C"/>
                </a:solidFill>
                <a:latin typeface="Arial" panose="020B0604020202020204" pitchFamily="34" charset="0"/>
                <a:cs typeface="Arial" panose="020B0604020202020204" pitchFamily="34" charset="0"/>
              </a:rPr>
              <a:t>G</a:t>
            </a:r>
            <a:r>
              <a:rPr lang="fr-FR" sz="1050" dirty="0" smtClean="0">
                <a:solidFill>
                  <a:srgbClr val="01398C"/>
                </a:solidFill>
                <a:latin typeface="Arial" panose="020B0604020202020204" pitchFamily="34" charset="0"/>
                <a:cs typeface="Arial" panose="020B0604020202020204" pitchFamily="34" charset="0"/>
              </a:rPr>
              <a:t>iraud</a:t>
            </a:r>
            <a:endParaRPr lang="fr-FR" sz="1050" dirty="0">
              <a:solidFill>
                <a:srgbClr val="01398C"/>
              </a:solidFill>
              <a:latin typeface="Arial" panose="020B0604020202020204" pitchFamily="34" charset="0"/>
              <a:cs typeface="Arial" panose="020B0604020202020204" pitchFamily="34" charset="0"/>
            </a:endParaRPr>
          </a:p>
        </p:txBody>
      </p:sp>
      <p:sp>
        <p:nvSpPr>
          <p:cNvPr id="21" name="Rectangle 20"/>
          <p:cNvSpPr/>
          <p:nvPr/>
        </p:nvSpPr>
        <p:spPr>
          <a:xfrm>
            <a:off x="8154286" y="4737987"/>
            <a:ext cx="1029525" cy="486677"/>
          </a:xfrm>
          <a:prstGeom prst="rect">
            <a:avLst/>
          </a:prstGeom>
        </p:spPr>
        <p:style>
          <a:lnRef idx="3">
            <a:schemeClr val="lt1"/>
          </a:lnRef>
          <a:fillRef idx="1">
            <a:schemeClr val="accent6"/>
          </a:fillRef>
          <a:effectRef idx="1">
            <a:schemeClr val="accent6"/>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Lead Tech</a:t>
            </a:r>
            <a:endParaRPr lang="fr-FR" sz="1250" dirty="0">
              <a:solidFill>
                <a:srgbClr val="FFFFFF"/>
              </a:solidFill>
              <a:latin typeface="Arial" panose="020B0604020202020204" pitchFamily="34" charset="0"/>
              <a:cs typeface="Arial" panose="020B0604020202020204" pitchFamily="34" charset="0"/>
            </a:endParaRPr>
          </a:p>
        </p:txBody>
      </p:sp>
      <p:sp>
        <p:nvSpPr>
          <p:cNvPr id="22" name="Forme libre 21"/>
          <p:cNvSpPr/>
          <p:nvPr/>
        </p:nvSpPr>
        <p:spPr>
          <a:xfrm>
            <a:off x="8669049" y="5095956"/>
            <a:ext cx="648222" cy="351034"/>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1050" dirty="0">
                <a:solidFill>
                  <a:srgbClr val="01398C"/>
                </a:solidFill>
                <a:latin typeface="Arial" panose="020B0604020202020204" pitchFamily="34" charset="0"/>
                <a:cs typeface="Arial" panose="020B0604020202020204" pitchFamily="34" charset="0"/>
              </a:rPr>
              <a:t>Nicolas </a:t>
            </a:r>
            <a:r>
              <a:rPr lang="fr-FR" sz="1050" dirty="0" err="1">
                <a:solidFill>
                  <a:srgbClr val="01398C"/>
                </a:solidFill>
                <a:latin typeface="Arial" panose="020B0604020202020204" pitchFamily="34" charset="0"/>
                <a:cs typeface="Arial" panose="020B0604020202020204" pitchFamily="34" charset="0"/>
              </a:rPr>
              <a:t>Fanjat</a:t>
            </a:r>
            <a:endParaRPr lang="fr-FR" sz="1050" dirty="0">
              <a:solidFill>
                <a:srgbClr val="01398C"/>
              </a:solidFill>
              <a:latin typeface="Arial" panose="020B0604020202020204" pitchFamily="34" charset="0"/>
              <a:cs typeface="Arial" panose="020B0604020202020204" pitchFamily="34" charset="0"/>
            </a:endParaRPr>
          </a:p>
        </p:txBody>
      </p:sp>
      <p:cxnSp>
        <p:nvCxnSpPr>
          <p:cNvPr id="23" name="Connecteur en angle 22"/>
          <p:cNvCxnSpPr>
            <a:stCxn id="19" idx="0"/>
          </p:cNvCxnSpPr>
          <p:nvPr/>
        </p:nvCxnSpPr>
        <p:spPr>
          <a:xfrm rot="5400000" flipH="1" flipV="1">
            <a:off x="7627429" y="3901675"/>
            <a:ext cx="473394" cy="1154164"/>
          </a:xfrm>
          <a:prstGeom prst="bentConnector3">
            <a:avLst>
              <a:gd name="adj1"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Connecteur en angle 23"/>
          <p:cNvCxnSpPr>
            <a:stCxn id="18" idx="0"/>
            <a:endCxn id="25" idx="2"/>
          </p:cNvCxnSpPr>
          <p:nvPr/>
        </p:nvCxnSpPr>
        <p:spPr>
          <a:xfrm rot="16200000" flipV="1">
            <a:off x="6073994" y="1504274"/>
            <a:ext cx="749348" cy="3590877"/>
          </a:xfrm>
          <a:prstGeom prst="bentConnector3">
            <a:avLst>
              <a:gd name="adj1"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Rectangle 24"/>
          <p:cNvSpPr/>
          <p:nvPr/>
        </p:nvSpPr>
        <p:spPr>
          <a:xfrm>
            <a:off x="3034613" y="1808222"/>
            <a:ext cx="3237232" cy="1116817"/>
          </a:xfrm>
          <a:prstGeom prst="rect">
            <a:avLst/>
          </a:prstGeom>
          <a:noFill/>
          <a:ln w="28575" cap="flat">
            <a:solidFill>
              <a:srgbClr val="003A8D"/>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rmAutofit/>
          </a:bodyPr>
          <a:lstStyle/>
          <a:p>
            <a:pPr algn="ctr"/>
            <a:endParaRPr lang="fr-FR" sz="3200" dirty="0" err="1">
              <a:solidFill>
                <a:srgbClr val="FFFFFF"/>
              </a:solidFill>
              <a:latin typeface="Arial" panose="020B0604020202020204" pitchFamily="34" charset="0"/>
              <a:ea typeface="Swis721 BT Roman" charset="0"/>
              <a:cs typeface="Arial" panose="020B0604020202020204" pitchFamily="34" charset="0"/>
            </a:endParaRPr>
          </a:p>
        </p:txBody>
      </p:sp>
      <p:sp>
        <p:nvSpPr>
          <p:cNvPr id="26" name="Rectangle 25"/>
          <p:cNvSpPr/>
          <p:nvPr/>
        </p:nvSpPr>
        <p:spPr>
          <a:xfrm>
            <a:off x="9439162" y="1027988"/>
            <a:ext cx="2511264" cy="5247684"/>
          </a:xfrm>
          <a:prstGeom prst="rect">
            <a:avLst/>
          </a:prstGeom>
          <a:noFill/>
          <a:ln w="28575"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nchorCtr="0">
            <a:noAutofit/>
          </a:bodyPr>
          <a:lstStyle/>
          <a:p>
            <a:pPr algn="ctr"/>
            <a:endParaRPr lang="fr-FR" sz="1600" dirty="0">
              <a:solidFill>
                <a:srgbClr val="000613"/>
              </a:solidFill>
              <a:latin typeface="Arial" panose="020B0604020202020204" pitchFamily="34" charset="0"/>
              <a:ea typeface="Swis721 BT Roman" charset="0"/>
              <a:cs typeface="Arial" panose="020B0604020202020204" pitchFamily="34" charset="0"/>
            </a:endParaRPr>
          </a:p>
        </p:txBody>
      </p:sp>
      <p:cxnSp>
        <p:nvCxnSpPr>
          <p:cNvPr id="28" name="Connecteur en angle 27"/>
          <p:cNvCxnSpPr>
            <a:stCxn id="21" idx="0"/>
          </p:cNvCxnSpPr>
          <p:nvPr/>
        </p:nvCxnSpPr>
        <p:spPr>
          <a:xfrm rot="16200000" flipV="1">
            <a:off x="8307166" y="4376103"/>
            <a:ext cx="495927" cy="227841"/>
          </a:xfrm>
          <a:prstGeom prst="bentConnector3">
            <a:avLst>
              <a:gd name="adj1" fmla="val 51604"/>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9" name="Forme libre 28"/>
          <p:cNvSpPr/>
          <p:nvPr/>
        </p:nvSpPr>
        <p:spPr>
          <a:xfrm>
            <a:off x="951079" y="4922016"/>
            <a:ext cx="548048" cy="37315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1050" dirty="0" smtClean="0">
                <a:solidFill>
                  <a:srgbClr val="01398C"/>
                </a:solidFill>
                <a:latin typeface="Arial" panose="020B0604020202020204" pitchFamily="34" charset="0"/>
                <a:cs typeface="Arial" panose="020B0604020202020204" pitchFamily="34" charset="0"/>
              </a:rPr>
              <a:t>Wafa </a:t>
            </a:r>
            <a:r>
              <a:rPr lang="fr-FR" sz="1050" dirty="0" err="1" smtClean="0">
                <a:solidFill>
                  <a:srgbClr val="01398C"/>
                </a:solidFill>
                <a:latin typeface="Arial" panose="020B0604020202020204" pitchFamily="34" charset="0"/>
                <a:cs typeface="Arial" panose="020B0604020202020204" pitchFamily="34" charset="0"/>
              </a:rPr>
              <a:t>Kouki</a:t>
            </a:r>
            <a:endParaRPr lang="fr-FR" sz="1050" dirty="0">
              <a:solidFill>
                <a:srgbClr val="01398C"/>
              </a:solidFill>
              <a:latin typeface="Arial" panose="020B0604020202020204" pitchFamily="34" charset="0"/>
              <a:cs typeface="Arial" panose="020B0604020202020204" pitchFamily="34" charset="0"/>
            </a:endParaRPr>
          </a:p>
        </p:txBody>
      </p:sp>
      <p:sp>
        <p:nvSpPr>
          <p:cNvPr id="30" name="Forme libre 29"/>
          <p:cNvSpPr/>
          <p:nvPr/>
        </p:nvSpPr>
        <p:spPr>
          <a:xfrm>
            <a:off x="190283" y="4925146"/>
            <a:ext cx="674655" cy="37315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1050" dirty="0" smtClean="0">
                <a:solidFill>
                  <a:srgbClr val="01398C"/>
                </a:solidFill>
                <a:latin typeface="Arial" panose="020B0604020202020204" pitchFamily="34" charset="0"/>
                <a:cs typeface="Arial" panose="020B0604020202020204" pitchFamily="34" charset="0"/>
              </a:rPr>
              <a:t>Franck </a:t>
            </a:r>
            <a:r>
              <a:rPr lang="fr-FR" sz="1050" dirty="0" err="1" smtClean="0">
                <a:solidFill>
                  <a:srgbClr val="01398C"/>
                </a:solidFill>
                <a:latin typeface="Arial" panose="020B0604020202020204" pitchFamily="34" charset="0"/>
                <a:cs typeface="Arial" panose="020B0604020202020204" pitchFamily="34" charset="0"/>
              </a:rPr>
              <a:t>Richoilley</a:t>
            </a:r>
            <a:endParaRPr lang="fr-FR" sz="1050" dirty="0">
              <a:solidFill>
                <a:srgbClr val="01398C"/>
              </a:solidFill>
              <a:latin typeface="Arial" panose="020B0604020202020204" pitchFamily="34" charset="0"/>
              <a:cs typeface="Arial" panose="020B0604020202020204" pitchFamily="34" charset="0"/>
            </a:endParaRPr>
          </a:p>
        </p:txBody>
      </p:sp>
      <p:sp>
        <p:nvSpPr>
          <p:cNvPr id="31" name="Rectangle 30"/>
          <p:cNvSpPr/>
          <p:nvPr/>
        </p:nvSpPr>
        <p:spPr>
          <a:xfrm>
            <a:off x="9912107" y="1186181"/>
            <a:ext cx="1711505" cy="408780"/>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Référents utilisateurs</a:t>
            </a:r>
            <a:endParaRPr lang="fr-FR" sz="1250" dirty="0">
              <a:solidFill>
                <a:srgbClr val="FFFFFF"/>
              </a:solidFill>
              <a:latin typeface="Arial" panose="020B0604020202020204" pitchFamily="34" charset="0"/>
              <a:cs typeface="Arial" panose="020B0604020202020204" pitchFamily="34" charset="0"/>
            </a:endParaRPr>
          </a:p>
        </p:txBody>
      </p:sp>
      <p:sp>
        <p:nvSpPr>
          <p:cNvPr id="32" name="Rectangle 31"/>
          <p:cNvSpPr/>
          <p:nvPr/>
        </p:nvSpPr>
        <p:spPr>
          <a:xfrm>
            <a:off x="9842350" y="1889873"/>
            <a:ext cx="1659323" cy="408780"/>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H540</a:t>
            </a:r>
            <a:endParaRPr lang="fr-FR" sz="1250" dirty="0">
              <a:solidFill>
                <a:srgbClr val="FFFFFF"/>
              </a:solidFill>
              <a:latin typeface="Arial" panose="020B0604020202020204" pitchFamily="34" charset="0"/>
              <a:cs typeface="Arial" panose="020B0604020202020204" pitchFamily="34" charset="0"/>
            </a:endParaRPr>
          </a:p>
        </p:txBody>
      </p:sp>
      <p:sp>
        <p:nvSpPr>
          <p:cNvPr id="33" name="Forme libre 32"/>
          <p:cNvSpPr/>
          <p:nvPr/>
        </p:nvSpPr>
        <p:spPr>
          <a:xfrm>
            <a:off x="9596231" y="2238585"/>
            <a:ext cx="750506" cy="30866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900" dirty="0" smtClean="0">
                <a:solidFill>
                  <a:srgbClr val="01398C"/>
                </a:solidFill>
                <a:latin typeface="Arial" panose="020B0604020202020204" pitchFamily="34" charset="0"/>
                <a:cs typeface="Arial" panose="020B0604020202020204" pitchFamily="34" charset="0"/>
              </a:rPr>
              <a:t>Sébastien </a:t>
            </a:r>
            <a:r>
              <a:rPr lang="fr-FR" sz="900" dirty="0" err="1" smtClean="0">
                <a:solidFill>
                  <a:srgbClr val="01398C"/>
                </a:solidFill>
                <a:latin typeface="Arial" panose="020B0604020202020204" pitchFamily="34" charset="0"/>
                <a:cs typeface="Arial" panose="020B0604020202020204" pitchFamily="34" charset="0"/>
              </a:rPr>
              <a:t>Crety</a:t>
            </a:r>
            <a:endParaRPr lang="fr-FR" sz="900" dirty="0">
              <a:solidFill>
                <a:srgbClr val="01398C"/>
              </a:solidFill>
              <a:latin typeface="Arial" panose="020B0604020202020204" pitchFamily="34" charset="0"/>
              <a:cs typeface="Arial" panose="020B0604020202020204" pitchFamily="34" charset="0"/>
            </a:endParaRPr>
          </a:p>
        </p:txBody>
      </p:sp>
      <p:sp>
        <p:nvSpPr>
          <p:cNvPr id="34" name="Forme libre 33"/>
          <p:cNvSpPr/>
          <p:nvPr/>
        </p:nvSpPr>
        <p:spPr>
          <a:xfrm>
            <a:off x="10433006" y="2233052"/>
            <a:ext cx="669705" cy="317359"/>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900" dirty="0" smtClean="0">
                <a:solidFill>
                  <a:srgbClr val="01398C"/>
                </a:solidFill>
                <a:latin typeface="Arial" panose="020B0604020202020204" pitchFamily="34" charset="0"/>
                <a:cs typeface="Arial" panose="020B0604020202020204" pitchFamily="34" charset="0"/>
              </a:rPr>
              <a:t>Tairan Wang</a:t>
            </a:r>
            <a:endParaRPr lang="fr-FR" sz="900" dirty="0">
              <a:solidFill>
                <a:srgbClr val="01398C"/>
              </a:solidFill>
              <a:latin typeface="Arial" panose="020B0604020202020204" pitchFamily="34" charset="0"/>
              <a:cs typeface="Arial" panose="020B0604020202020204" pitchFamily="34" charset="0"/>
            </a:endParaRPr>
          </a:p>
        </p:txBody>
      </p:sp>
      <p:sp>
        <p:nvSpPr>
          <p:cNvPr id="36" name="Rectangle 35"/>
          <p:cNvSpPr/>
          <p:nvPr/>
        </p:nvSpPr>
        <p:spPr>
          <a:xfrm>
            <a:off x="9912108" y="3145103"/>
            <a:ext cx="1589566" cy="408780"/>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ANN</a:t>
            </a:r>
          </a:p>
        </p:txBody>
      </p:sp>
      <p:sp>
        <p:nvSpPr>
          <p:cNvPr id="37" name="Forme libre 36"/>
          <p:cNvSpPr/>
          <p:nvPr/>
        </p:nvSpPr>
        <p:spPr>
          <a:xfrm>
            <a:off x="9596232" y="3470558"/>
            <a:ext cx="750506" cy="590100"/>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eaLnBrk="0" fontAlgn="base" hangingPunct="0">
              <a:spcBef>
                <a:spcPct val="0"/>
              </a:spcBef>
              <a:spcAft>
                <a:spcPct val="0"/>
              </a:spcAft>
            </a:pPr>
            <a:r>
              <a:rPr lang="fr-FR" altLang="fr-FR" sz="900" dirty="0">
                <a:solidFill>
                  <a:srgbClr val="01398C"/>
                </a:solidFill>
                <a:latin typeface="Arial" panose="020B0604020202020204" pitchFamily="34" charset="0"/>
                <a:cs typeface="Arial" panose="020B0604020202020204" pitchFamily="34" charset="0"/>
              </a:rPr>
              <a:t>Nourchene </a:t>
            </a:r>
            <a:r>
              <a:rPr lang="fr-FR" altLang="fr-FR" sz="900" dirty="0" err="1">
                <a:solidFill>
                  <a:srgbClr val="01398C"/>
                </a:solidFill>
                <a:latin typeface="Arial" panose="020B0604020202020204" pitchFamily="34" charset="0"/>
                <a:cs typeface="Arial" panose="020B0604020202020204" pitchFamily="34" charset="0"/>
              </a:rPr>
              <a:t>Arfaoui</a:t>
            </a:r>
            <a:r>
              <a:rPr lang="fr-FR" altLang="fr-FR" sz="900" dirty="0">
                <a:solidFill>
                  <a:srgbClr val="01398C"/>
                </a:solidFill>
                <a:latin typeface="Arial" panose="020B0604020202020204" pitchFamily="34" charset="0"/>
                <a:cs typeface="Arial" panose="020B0604020202020204" pitchFamily="34" charset="0"/>
              </a:rPr>
              <a:t> / Charles Antoine </a:t>
            </a:r>
            <a:r>
              <a:rPr lang="fr-FR" altLang="fr-FR" sz="900" dirty="0" err="1" smtClean="0">
                <a:solidFill>
                  <a:srgbClr val="01398C"/>
                </a:solidFill>
                <a:latin typeface="Arial" panose="020B0604020202020204" pitchFamily="34" charset="0"/>
                <a:cs typeface="Arial" panose="020B0604020202020204" pitchFamily="34" charset="0"/>
              </a:rPr>
              <a:t>Pavy</a:t>
            </a:r>
            <a:endParaRPr lang="fr-FR" altLang="fr-FR" sz="900" dirty="0">
              <a:solidFill>
                <a:srgbClr val="01398C"/>
              </a:solidFill>
              <a:latin typeface="Arial" panose="020B0604020202020204" pitchFamily="34" charset="0"/>
              <a:cs typeface="Arial" panose="020B0604020202020204" pitchFamily="34" charset="0"/>
            </a:endParaRPr>
          </a:p>
        </p:txBody>
      </p:sp>
      <p:sp>
        <p:nvSpPr>
          <p:cNvPr id="38" name="Forme libre 37"/>
          <p:cNvSpPr/>
          <p:nvPr/>
        </p:nvSpPr>
        <p:spPr>
          <a:xfrm>
            <a:off x="10448474" y="3462799"/>
            <a:ext cx="654237" cy="597859"/>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lvl="0" eaLnBrk="0" fontAlgn="base" hangingPunct="0">
              <a:spcBef>
                <a:spcPct val="0"/>
              </a:spcBef>
              <a:spcAft>
                <a:spcPct val="0"/>
              </a:spcAft>
            </a:pPr>
            <a:r>
              <a:rPr lang="fr-FR" altLang="fr-FR" sz="900" dirty="0">
                <a:solidFill>
                  <a:srgbClr val="01398C"/>
                </a:solidFill>
                <a:latin typeface="Arial" panose="020B0604020202020204" pitchFamily="34" charset="0"/>
                <a:cs typeface="Arial" panose="020B0604020202020204" pitchFamily="34" charset="0"/>
              </a:rPr>
              <a:t>Nicolas </a:t>
            </a:r>
            <a:r>
              <a:rPr lang="fr-FR" altLang="fr-FR" sz="900" dirty="0" err="1" smtClean="0">
                <a:solidFill>
                  <a:srgbClr val="01398C"/>
                </a:solidFill>
                <a:latin typeface="Arial" panose="020B0604020202020204" pitchFamily="34" charset="0"/>
                <a:cs typeface="Arial" panose="020B0604020202020204" pitchFamily="34" charset="0"/>
              </a:rPr>
              <a:t>Meregnani</a:t>
            </a:r>
            <a:endParaRPr lang="fr-FR" altLang="fr-FR" sz="900" dirty="0" smtClean="0">
              <a:solidFill>
                <a:srgbClr val="01398C"/>
              </a:solidFill>
              <a:latin typeface="Arial" panose="020B0604020202020204" pitchFamily="34" charset="0"/>
              <a:cs typeface="Arial" panose="020B0604020202020204" pitchFamily="34" charset="0"/>
            </a:endParaRPr>
          </a:p>
        </p:txBody>
      </p:sp>
      <p:sp>
        <p:nvSpPr>
          <p:cNvPr id="39" name="Rectangle 5"/>
          <p:cNvSpPr>
            <a:spLocks noChangeArrowheads="1"/>
          </p:cNvSpPr>
          <p:nvPr/>
        </p:nvSpPr>
        <p:spPr bwMode="auto">
          <a:xfrm>
            <a:off x="0" y="-818516"/>
            <a:ext cx="1817297" cy="209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9829" tIns="899829" rIns="899829" bIns="89982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44" name="Forme libre 43"/>
          <p:cNvSpPr/>
          <p:nvPr/>
        </p:nvSpPr>
        <p:spPr>
          <a:xfrm>
            <a:off x="11204447" y="3462799"/>
            <a:ext cx="545303" cy="30866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900" dirty="0" smtClean="0">
                <a:solidFill>
                  <a:srgbClr val="01398C"/>
                </a:solidFill>
                <a:latin typeface="Arial" panose="020B0604020202020204" pitchFamily="34" charset="0"/>
                <a:cs typeface="Arial" panose="020B0604020202020204" pitchFamily="34" charset="0"/>
              </a:rPr>
              <a:t>AD</a:t>
            </a:r>
            <a:endParaRPr lang="fr-FR" sz="900" dirty="0">
              <a:solidFill>
                <a:srgbClr val="01398C"/>
              </a:solidFill>
              <a:latin typeface="Arial" panose="020B0604020202020204" pitchFamily="34" charset="0"/>
              <a:cs typeface="Arial" panose="020B0604020202020204" pitchFamily="34" charset="0"/>
            </a:endParaRPr>
          </a:p>
        </p:txBody>
      </p:sp>
      <p:sp>
        <p:nvSpPr>
          <p:cNvPr id="45" name="Forme libre 44"/>
          <p:cNvSpPr/>
          <p:nvPr/>
        </p:nvSpPr>
        <p:spPr>
          <a:xfrm>
            <a:off x="11188980" y="2239631"/>
            <a:ext cx="560770" cy="30866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900" dirty="0" smtClean="0">
                <a:solidFill>
                  <a:srgbClr val="01398C"/>
                </a:solidFill>
                <a:latin typeface="Arial" panose="020B0604020202020204" pitchFamily="34" charset="0"/>
                <a:cs typeface="Arial" panose="020B0604020202020204" pitchFamily="34" charset="0"/>
              </a:rPr>
              <a:t>AD</a:t>
            </a:r>
            <a:endParaRPr lang="fr-FR" sz="900" dirty="0">
              <a:solidFill>
                <a:srgbClr val="01398C"/>
              </a:solidFill>
              <a:latin typeface="Arial" panose="020B0604020202020204" pitchFamily="34" charset="0"/>
              <a:cs typeface="Arial" panose="020B0604020202020204" pitchFamily="34" charset="0"/>
            </a:endParaRPr>
          </a:p>
        </p:txBody>
      </p:sp>
      <p:cxnSp>
        <p:nvCxnSpPr>
          <p:cNvPr id="48" name="Connecteur droit 47"/>
          <p:cNvCxnSpPr>
            <a:stCxn id="25" idx="3"/>
          </p:cNvCxnSpPr>
          <p:nvPr/>
        </p:nvCxnSpPr>
        <p:spPr>
          <a:xfrm>
            <a:off x="6271845" y="2366631"/>
            <a:ext cx="3123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212627" y="4003346"/>
            <a:ext cx="1173740" cy="486677"/>
          </a:xfrm>
          <a:prstGeom prst="rect">
            <a:avLst/>
          </a:prstGeom>
        </p:spPr>
        <p:style>
          <a:lnRef idx="3">
            <a:schemeClr val="lt1"/>
          </a:lnRef>
          <a:fillRef idx="1">
            <a:schemeClr val="accent6"/>
          </a:fillRef>
          <a:effectRef idx="1">
            <a:schemeClr val="accent6"/>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Tech lead</a:t>
            </a:r>
            <a:endParaRPr lang="fr-FR" sz="1250" dirty="0">
              <a:solidFill>
                <a:srgbClr val="FFFFFF"/>
              </a:solidFill>
              <a:latin typeface="Arial" panose="020B0604020202020204" pitchFamily="34" charset="0"/>
              <a:cs typeface="Arial" panose="020B0604020202020204" pitchFamily="34" charset="0"/>
            </a:endParaRPr>
          </a:p>
        </p:txBody>
      </p:sp>
      <p:cxnSp>
        <p:nvCxnSpPr>
          <p:cNvPr id="42" name="Connecteur en angle 41"/>
          <p:cNvCxnSpPr>
            <a:stCxn id="40" idx="0"/>
            <a:endCxn id="9" idx="3"/>
          </p:cNvCxnSpPr>
          <p:nvPr/>
        </p:nvCxnSpPr>
        <p:spPr>
          <a:xfrm rot="16200000" flipV="1">
            <a:off x="3735524" y="2939373"/>
            <a:ext cx="155058" cy="1972888"/>
          </a:xfrm>
          <a:prstGeom prst="bentConnector2">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6" name="Forme libre 45"/>
          <p:cNvSpPr/>
          <p:nvPr/>
        </p:nvSpPr>
        <p:spPr>
          <a:xfrm>
            <a:off x="5176103" y="4351608"/>
            <a:ext cx="683396" cy="374525"/>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spcBef>
                <a:spcPct val="0"/>
              </a:spcBef>
            </a:pPr>
            <a:r>
              <a:rPr lang="fr-FR" sz="1050" dirty="0" smtClean="0">
                <a:solidFill>
                  <a:srgbClr val="01398C"/>
                </a:solidFill>
                <a:latin typeface="Arial" panose="020B0604020202020204" pitchFamily="34" charset="0"/>
                <a:cs typeface="Arial" panose="020B0604020202020204" pitchFamily="34" charset="0"/>
              </a:rPr>
              <a:t>Soukaina OCHFY</a:t>
            </a:r>
            <a:endParaRPr lang="fr-FR" sz="1050" dirty="0">
              <a:solidFill>
                <a:srgbClr val="01398C"/>
              </a:solidFill>
              <a:latin typeface="Arial" panose="020B0604020202020204" pitchFamily="34" charset="0"/>
              <a:cs typeface="Arial" panose="020B0604020202020204" pitchFamily="34" charset="0"/>
            </a:endParaRPr>
          </a:p>
        </p:txBody>
      </p:sp>
      <p:sp>
        <p:nvSpPr>
          <p:cNvPr id="47" name="Rectangle 46"/>
          <p:cNvSpPr/>
          <p:nvPr/>
        </p:nvSpPr>
        <p:spPr>
          <a:xfrm>
            <a:off x="9864105" y="4550013"/>
            <a:ext cx="1589566" cy="408780"/>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7938" tIns="7938" rIns="7938" bIns="89938" numCol="1" spcCol="1270" anchor="ctr" anchorCtr="0">
            <a:noAutofit/>
          </a:bodyPr>
          <a:lstStyle/>
          <a:p>
            <a:pPr algn="ctr" defTabSz="555625">
              <a:lnSpc>
                <a:spcPct val="90000"/>
              </a:lnSpc>
              <a:spcBef>
                <a:spcPct val="0"/>
              </a:spcBef>
              <a:spcAft>
                <a:spcPct val="35000"/>
              </a:spcAft>
            </a:pPr>
            <a:r>
              <a:rPr lang="fr-FR" sz="1250" dirty="0" smtClean="0">
                <a:solidFill>
                  <a:srgbClr val="FFFFFF"/>
                </a:solidFill>
                <a:latin typeface="Arial" panose="020B0604020202020204" pitchFamily="34" charset="0"/>
                <a:cs typeface="Arial" panose="020B0604020202020204" pitchFamily="34" charset="0"/>
              </a:rPr>
              <a:t>SYO</a:t>
            </a:r>
            <a:endParaRPr lang="fr-FR" sz="1250" dirty="0" smtClean="0">
              <a:solidFill>
                <a:srgbClr val="FFFFFF"/>
              </a:solidFill>
              <a:latin typeface="Arial" panose="020B0604020202020204" pitchFamily="34" charset="0"/>
              <a:cs typeface="Arial" panose="020B0604020202020204" pitchFamily="34" charset="0"/>
            </a:endParaRPr>
          </a:p>
        </p:txBody>
      </p:sp>
      <p:sp>
        <p:nvSpPr>
          <p:cNvPr id="49" name="Forme libre 48"/>
          <p:cNvSpPr/>
          <p:nvPr/>
        </p:nvSpPr>
        <p:spPr>
          <a:xfrm>
            <a:off x="10400471" y="4867709"/>
            <a:ext cx="654237" cy="597859"/>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lvl="0" eaLnBrk="0" fontAlgn="base" hangingPunct="0">
              <a:spcBef>
                <a:spcPct val="0"/>
              </a:spcBef>
              <a:spcAft>
                <a:spcPct val="0"/>
              </a:spcAft>
            </a:pPr>
            <a:r>
              <a:rPr lang="fr-FR" altLang="fr-FR" sz="900" dirty="0" smtClean="0">
                <a:solidFill>
                  <a:srgbClr val="01398C"/>
                </a:solidFill>
                <a:latin typeface="Arial" panose="020B0604020202020204" pitchFamily="34" charset="0"/>
                <a:cs typeface="Arial" panose="020B0604020202020204" pitchFamily="34" charset="0"/>
              </a:rPr>
              <a:t>Emmanuel </a:t>
            </a:r>
          </a:p>
          <a:p>
            <a:pPr lvl="0" eaLnBrk="0" fontAlgn="base" hangingPunct="0">
              <a:spcBef>
                <a:spcPct val="0"/>
              </a:spcBef>
              <a:spcAft>
                <a:spcPct val="0"/>
              </a:spcAft>
            </a:pPr>
            <a:r>
              <a:rPr lang="fr-FR" altLang="fr-FR" sz="900" dirty="0" smtClean="0">
                <a:solidFill>
                  <a:srgbClr val="01398C"/>
                </a:solidFill>
                <a:latin typeface="Arial" panose="020B0604020202020204" pitchFamily="34" charset="0"/>
                <a:cs typeface="Arial" panose="020B0604020202020204" pitchFamily="34" charset="0"/>
              </a:rPr>
              <a:t>Bisson</a:t>
            </a:r>
            <a:endParaRPr lang="fr-FR" altLang="fr-FR" sz="900" dirty="0" smtClean="0">
              <a:solidFill>
                <a:srgbClr val="01398C"/>
              </a:solidFill>
              <a:latin typeface="Arial" panose="020B0604020202020204" pitchFamily="34" charset="0"/>
              <a:cs typeface="Arial" panose="020B0604020202020204" pitchFamily="34" charset="0"/>
            </a:endParaRPr>
          </a:p>
        </p:txBody>
      </p:sp>
      <p:sp>
        <p:nvSpPr>
          <p:cNvPr id="50" name="Forme libre 49"/>
          <p:cNvSpPr/>
          <p:nvPr/>
        </p:nvSpPr>
        <p:spPr>
          <a:xfrm>
            <a:off x="11156444" y="4867709"/>
            <a:ext cx="545303" cy="30866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900" dirty="0" smtClean="0">
                <a:solidFill>
                  <a:srgbClr val="01398C"/>
                </a:solidFill>
                <a:latin typeface="Arial" panose="020B0604020202020204" pitchFamily="34" charset="0"/>
                <a:cs typeface="Arial" panose="020B0604020202020204" pitchFamily="34" charset="0"/>
              </a:rPr>
              <a:t>AD</a:t>
            </a:r>
            <a:endParaRPr lang="fr-FR" sz="900" dirty="0">
              <a:solidFill>
                <a:srgbClr val="01398C"/>
              </a:solidFill>
              <a:latin typeface="Arial" panose="020B0604020202020204" pitchFamily="34" charset="0"/>
              <a:cs typeface="Arial" panose="020B0604020202020204" pitchFamily="34" charset="0"/>
            </a:endParaRPr>
          </a:p>
        </p:txBody>
      </p:sp>
      <p:sp>
        <p:nvSpPr>
          <p:cNvPr id="56" name="Forme libre 55"/>
          <p:cNvSpPr/>
          <p:nvPr/>
        </p:nvSpPr>
        <p:spPr>
          <a:xfrm>
            <a:off x="1672962" y="4925145"/>
            <a:ext cx="548048" cy="373157"/>
          </a:xfrm>
          <a:custGeom>
            <a:avLst/>
            <a:gdLst>
              <a:gd name="connsiteX0" fmla="*/ 0 w 2215797"/>
              <a:gd name="connsiteY0" fmla="*/ 0 h 424904"/>
              <a:gd name="connsiteX1" fmla="*/ 2215797 w 2215797"/>
              <a:gd name="connsiteY1" fmla="*/ 0 h 424904"/>
              <a:gd name="connsiteX2" fmla="*/ 2215797 w 2215797"/>
              <a:gd name="connsiteY2" fmla="*/ 424904 h 424904"/>
              <a:gd name="connsiteX3" fmla="*/ 0 w 2215797"/>
              <a:gd name="connsiteY3" fmla="*/ 424904 h 424904"/>
              <a:gd name="connsiteX4" fmla="*/ 0 w 2215797"/>
              <a:gd name="connsiteY4" fmla="*/ 0 h 424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97" h="424904">
                <a:moveTo>
                  <a:pt x="0" y="0"/>
                </a:moveTo>
                <a:lnTo>
                  <a:pt x="2215797" y="0"/>
                </a:lnTo>
                <a:lnTo>
                  <a:pt x="2215797" y="424904"/>
                </a:lnTo>
                <a:lnTo>
                  <a:pt x="0" y="424904"/>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1750" tIns="7938" rIns="31750" bIns="7938" numCol="1" spcCol="1270" anchor="ctr" anchorCtr="0">
            <a:noAutofit/>
          </a:bodyPr>
          <a:lstStyle/>
          <a:p>
            <a:pPr algn="ctr" defTabSz="555625">
              <a:lnSpc>
                <a:spcPct val="90000"/>
              </a:lnSpc>
              <a:spcBef>
                <a:spcPct val="0"/>
              </a:spcBef>
              <a:spcAft>
                <a:spcPct val="35000"/>
              </a:spcAft>
            </a:pPr>
            <a:r>
              <a:rPr lang="fr-FR" sz="1050" dirty="0" smtClean="0">
                <a:solidFill>
                  <a:srgbClr val="01398C"/>
                </a:solidFill>
                <a:latin typeface="Arial" panose="020B0604020202020204" pitchFamily="34" charset="0"/>
                <a:cs typeface="Arial" panose="020B0604020202020204" pitchFamily="34" charset="0"/>
              </a:rPr>
              <a:t>Hamza</a:t>
            </a:r>
          </a:p>
          <a:p>
            <a:pPr algn="ctr" defTabSz="555625">
              <a:lnSpc>
                <a:spcPct val="90000"/>
              </a:lnSpc>
              <a:spcBef>
                <a:spcPct val="0"/>
              </a:spcBef>
              <a:spcAft>
                <a:spcPct val="35000"/>
              </a:spcAft>
            </a:pPr>
            <a:r>
              <a:rPr lang="fr-FR" sz="1050" dirty="0" err="1" smtClean="0">
                <a:solidFill>
                  <a:srgbClr val="01398C"/>
                </a:solidFill>
                <a:latin typeface="Arial" panose="020B0604020202020204" pitchFamily="34" charset="0"/>
                <a:cs typeface="Arial" panose="020B0604020202020204" pitchFamily="34" charset="0"/>
              </a:rPr>
              <a:t>Saif</a:t>
            </a:r>
            <a:endParaRPr lang="fr-FR" sz="1050" dirty="0">
              <a:solidFill>
                <a:srgbClr val="01398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00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3924318" y="1473869"/>
            <a:ext cx="3851862" cy="3224339"/>
            <a:chOff x="3840446" y="924149"/>
            <a:chExt cx="3851862" cy="3224339"/>
          </a:xfrm>
        </p:grpSpPr>
        <p:sp>
          <p:nvSpPr>
            <p:cNvPr id="7" name="Rectangle à coins arrondis 6"/>
            <p:cNvSpPr/>
            <p:nvPr/>
          </p:nvSpPr>
          <p:spPr>
            <a:xfrm>
              <a:off x="4059064" y="924149"/>
              <a:ext cx="3349052" cy="32243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 </a:t>
              </a:r>
              <a:endParaRPr lang="fr-FR" dirty="0"/>
            </a:p>
          </p:txBody>
        </p:sp>
        <p:sp>
          <p:nvSpPr>
            <p:cNvPr id="14" name="ZoneTexte 13"/>
            <p:cNvSpPr txBox="1"/>
            <p:nvPr/>
          </p:nvSpPr>
          <p:spPr>
            <a:xfrm>
              <a:off x="4939673" y="924149"/>
              <a:ext cx="2276970" cy="369332"/>
            </a:xfrm>
            <a:prstGeom prst="rect">
              <a:avLst/>
            </a:prstGeom>
            <a:noFill/>
          </p:spPr>
          <p:txBody>
            <a:bodyPr wrap="none" rtlCol="0">
              <a:spAutoFit/>
            </a:bodyPr>
            <a:lstStyle/>
            <a:p>
              <a:r>
                <a:rPr lang="fr-FR" dirty="0" smtClean="0">
                  <a:solidFill>
                    <a:schemeClr val="tx2"/>
                  </a:solidFill>
                </a:rPr>
                <a:t>Serveur Kafka (Broker)</a:t>
              </a:r>
              <a:endParaRPr lang="fr-FR" dirty="0">
                <a:solidFill>
                  <a:schemeClr val="tx2"/>
                </a:solidFill>
              </a:endParaRPr>
            </a:p>
          </p:txBody>
        </p:sp>
        <p:pic>
          <p:nvPicPr>
            <p:cNvPr id="16" name="Imag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840446" y="1021828"/>
              <a:ext cx="596036" cy="596036"/>
            </a:xfrm>
            <a:prstGeom prst="rect">
              <a:avLst/>
            </a:prstGeom>
          </p:spPr>
        </p:pic>
        <p:sp>
          <p:nvSpPr>
            <p:cNvPr id="17" name="Cylindre 16"/>
            <p:cNvSpPr/>
            <p:nvPr/>
          </p:nvSpPr>
          <p:spPr>
            <a:xfrm rot="16200000">
              <a:off x="5798377" y="488024"/>
              <a:ext cx="571898" cy="22646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r>
                <a:rPr lang="fr-FR" sz="1400" dirty="0"/>
                <a:t>CEVT.ANTR.DOCUMENT</a:t>
              </a:r>
            </a:p>
          </p:txBody>
        </p:sp>
        <p:pic>
          <p:nvPicPr>
            <p:cNvPr id="18" name="Image 17"/>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112168" y="1593225"/>
              <a:ext cx="314911" cy="314911"/>
            </a:xfrm>
            <a:prstGeom prst="rect">
              <a:avLst/>
            </a:prstGeom>
          </p:spPr>
        </p:pic>
        <p:pic>
          <p:nvPicPr>
            <p:cNvPr id="19" name="Image 18"/>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464891" y="1595025"/>
              <a:ext cx="314911" cy="314911"/>
            </a:xfrm>
            <a:prstGeom prst="rect">
              <a:avLst/>
            </a:prstGeom>
          </p:spPr>
        </p:pic>
        <p:pic>
          <p:nvPicPr>
            <p:cNvPr id="43" name="Picture 6" descr="Lenses.io · GitHu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4673" y="958301"/>
              <a:ext cx="447635" cy="447635"/>
            </a:xfrm>
            <a:prstGeom prst="rect">
              <a:avLst/>
            </a:prstGeom>
            <a:noFill/>
            <a:extLst>
              <a:ext uri="{909E8E84-426E-40DD-AFC4-6F175D3DCCD1}">
                <a14:hiddenFill xmlns:a14="http://schemas.microsoft.com/office/drawing/2010/main">
                  <a:solidFill>
                    <a:srgbClr val="FFFFFF"/>
                  </a:solidFill>
                </a14:hiddenFill>
              </a:ext>
            </a:extLst>
          </p:spPr>
        </p:pic>
        <p:sp>
          <p:nvSpPr>
            <p:cNvPr id="73" name="Cylindre 72"/>
            <p:cNvSpPr/>
            <p:nvPr/>
          </p:nvSpPr>
          <p:spPr>
            <a:xfrm rot="16200000">
              <a:off x="5811859" y="1150252"/>
              <a:ext cx="571898" cy="22646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r>
                <a:rPr lang="fr-FR" sz="1400" dirty="0" smtClean="0"/>
                <a:t>CEVT.ANOT.EXPLORE</a:t>
              </a:r>
              <a:endParaRPr lang="fr-FR" sz="1400" dirty="0"/>
            </a:p>
          </p:txBody>
        </p:sp>
        <p:pic>
          <p:nvPicPr>
            <p:cNvPr id="75" name="Image 74"/>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125650" y="2255453"/>
              <a:ext cx="314911" cy="314911"/>
            </a:xfrm>
            <a:prstGeom prst="rect">
              <a:avLst/>
            </a:prstGeom>
          </p:spPr>
        </p:pic>
        <p:pic>
          <p:nvPicPr>
            <p:cNvPr id="76" name="Image 75"/>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478373" y="2257253"/>
              <a:ext cx="314911" cy="314911"/>
            </a:xfrm>
            <a:prstGeom prst="rect">
              <a:avLst/>
            </a:prstGeom>
          </p:spPr>
        </p:pic>
        <p:sp>
          <p:nvSpPr>
            <p:cNvPr id="77" name="Cylindre 76"/>
            <p:cNvSpPr/>
            <p:nvPr/>
          </p:nvSpPr>
          <p:spPr>
            <a:xfrm rot="16200000">
              <a:off x="5819068" y="1825460"/>
              <a:ext cx="571898" cy="22646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r>
                <a:rPr lang="fr-FR" sz="1400" dirty="0" smtClean="0"/>
                <a:t>CEVT.OCRR.SPLITTING</a:t>
              </a:r>
              <a:endParaRPr lang="fr-FR" sz="1400" dirty="0"/>
            </a:p>
          </p:txBody>
        </p:sp>
        <p:pic>
          <p:nvPicPr>
            <p:cNvPr id="78" name="Image 77"/>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132859" y="2930661"/>
              <a:ext cx="314911" cy="314911"/>
            </a:xfrm>
            <a:prstGeom prst="rect">
              <a:avLst/>
            </a:prstGeom>
          </p:spPr>
        </p:pic>
        <p:pic>
          <p:nvPicPr>
            <p:cNvPr id="79" name="Image 78"/>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485582" y="2932461"/>
              <a:ext cx="314911" cy="314911"/>
            </a:xfrm>
            <a:prstGeom prst="rect">
              <a:avLst/>
            </a:prstGeom>
          </p:spPr>
        </p:pic>
        <p:sp>
          <p:nvSpPr>
            <p:cNvPr id="80" name="Cylindre 79"/>
            <p:cNvSpPr/>
            <p:nvPr/>
          </p:nvSpPr>
          <p:spPr>
            <a:xfrm rot="16200000">
              <a:off x="5832326" y="2514148"/>
              <a:ext cx="571898" cy="22646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r>
                <a:rPr lang="fr-FR" sz="1400" dirty="0" smtClean="0"/>
                <a:t>CEVT.DEAD.QUEUE</a:t>
              </a:r>
              <a:endParaRPr lang="fr-FR" sz="1400" dirty="0"/>
            </a:p>
          </p:txBody>
        </p:sp>
        <p:pic>
          <p:nvPicPr>
            <p:cNvPr id="81" name="Image 80"/>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5146117" y="3619349"/>
              <a:ext cx="314911" cy="314911"/>
            </a:xfrm>
            <a:prstGeom prst="rect">
              <a:avLst/>
            </a:prstGeom>
          </p:spPr>
        </p:pic>
      </p:grpSp>
      <p:sp>
        <p:nvSpPr>
          <p:cNvPr id="51" name="Rectangle 50"/>
          <p:cNvSpPr/>
          <p:nvPr/>
        </p:nvSpPr>
        <p:spPr bwMode="auto">
          <a:xfrm>
            <a:off x="8664382" y="570270"/>
            <a:ext cx="519777" cy="6553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52" name="Rectangle 51"/>
          <p:cNvSpPr/>
          <p:nvPr/>
        </p:nvSpPr>
        <p:spPr bwMode="auto">
          <a:xfrm>
            <a:off x="8664383" y="313898"/>
            <a:ext cx="519777" cy="6529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53" name="TextBox 22"/>
          <p:cNvSpPr txBox="1"/>
          <p:nvPr/>
        </p:nvSpPr>
        <p:spPr>
          <a:xfrm>
            <a:off x="8584237" y="351813"/>
            <a:ext cx="703809" cy="246221"/>
          </a:xfrm>
          <a:prstGeom prst="rect">
            <a:avLst/>
          </a:prstGeom>
          <a:noFill/>
        </p:spPr>
        <p:txBody>
          <a:bodyPr wrap="square">
            <a:spAutoFit/>
          </a:bodyPr>
          <a:lstStyle/>
          <a:p>
            <a:pPr algn="ctr">
              <a:defRPr/>
            </a:pPr>
            <a:r>
              <a:rPr lang="fr-FR" sz="500" dirty="0" smtClean="0">
                <a:solidFill>
                  <a:schemeClr val="bg1">
                    <a:lumMod val="50000"/>
                  </a:schemeClr>
                </a:solidFill>
                <a:latin typeface="Bebas Neue" panose="020B0606020202050201" pitchFamily="34" charset="0"/>
              </a:rPr>
              <a:t>DEFINITION DES EVENEMENTS</a:t>
            </a:r>
            <a:endParaRPr lang="id-ID" sz="500" dirty="0">
              <a:solidFill>
                <a:schemeClr val="bg1">
                  <a:lumMod val="50000"/>
                </a:schemeClr>
              </a:solidFill>
              <a:latin typeface="Bebas Neue" panose="020B0606020202050201" pitchFamily="34" charset="0"/>
            </a:endParaRPr>
          </a:p>
        </p:txBody>
      </p:sp>
      <p:grpSp>
        <p:nvGrpSpPr>
          <p:cNvPr id="54" name="Groupe 53"/>
          <p:cNvGrpSpPr/>
          <p:nvPr/>
        </p:nvGrpSpPr>
        <p:grpSpPr>
          <a:xfrm>
            <a:off x="10272992" y="313838"/>
            <a:ext cx="756443" cy="321961"/>
            <a:chOff x="7103919" y="3130916"/>
            <a:chExt cx="2263341" cy="894913"/>
          </a:xfrm>
        </p:grpSpPr>
        <p:sp>
          <p:nvSpPr>
            <p:cNvPr id="56" name="Rectangle 55"/>
            <p:cNvSpPr/>
            <p:nvPr/>
          </p:nvSpPr>
          <p:spPr>
            <a:xfrm>
              <a:off x="7502241" y="3843516"/>
              <a:ext cx="1588271" cy="182313"/>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57" name="Rectangle 56"/>
            <p:cNvSpPr/>
            <p:nvPr/>
          </p:nvSpPr>
          <p:spPr>
            <a:xfrm>
              <a:off x="7502241" y="3130916"/>
              <a:ext cx="1588271" cy="182313"/>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58" name="TextBox 26"/>
            <p:cNvSpPr txBox="1"/>
            <p:nvPr/>
          </p:nvSpPr>
          <p:spPr>
            <a:xfrm>
              <a:off x="7103919" y="3240061"/>
              <a:ext cx="2263341" cy="672028"/>
            </a:xfrm>
            <a:prstGeom prst="rect">
              <a:avLst/>
            </a:prstGeom>
            <a:noFill/>
          </p:spPr>
          <p:txBody>
            <a:bodyPr wrap="square">
              <a:spAutoFit/>
            </a:bodyPr>
            <a:lstStyle/>
            <a:p>
              <a:pPr algn="ctr">
                <a:defRPr/>
              </a:pPr>
              <a:r>
                <a:rPr lang="fr-FR" sz="500" dirty="0" smtClean="0">
                  <a:solidFill>
                    <a:schemeClr val="bg1">
                      <a:lumMod val="50000"/>
                    </a:schemeClr>
                  </a:solidFill>
                  <a:latin typeface="Bebas Neue" panose="020B0606020202050201" pitchFamily="34" charset="0"/>
                </a:rPr>
                <a:t>CREATION DES DASHBOARD</a:t>
              </a:r>
              <a:endParaRPr lang="id-ID" sz="500" dirty="0">
                <a:solidFill>
                  <a:schemeClr val="bg1">
                    <a:lumMod val="50000"/>
                  </a:schemeClr>
                </a:solidFill>
                <a:latin typeface="Bebas Neue" panose="020B0606020202050201" pitchFamily="34" charset="0"/>
              </a:endParaRPr>
            </a:p>
          </p:txBody>
        </p:sp>
      </p:grpSp>
      <p:sp>
        <p:nvSpPr>
          <p:cNvPr id="59" name="Rectangle 58"/>
          <p:cNvSpPr/>
          <p:nvPr/>
        </p:nvSpPr>
        <p:spPr>
          <a:xfrm>
            <a:off x="11264173" y="569638"/>
            <a:ext cx="504000" cy="66053"/>
          </a:xfrm>
          <a:prstGeom prst="rect">
            <a:avLst/>
          </a:prstGeom>
          <a:solidFill>
            <a:srgbClr val="1F95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60" name="Rectangle 59"/>
          <p:cNvSpPr/>
          <p:nvPr/>
        </p:nvSpPr>
        <p:spPr>
          <a:xfrm>
            <a:off x="11264173" y="313267"/>
            <a:ext cx="504000" cy="64751"/>
          </a:xfrm>
          <a:prstGeom prst="rect">
            <a:avLst/>
          </a:prstGeom>
          <a:solidFill>
            <a:srgbClr val="1F95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grpSp>
        <p:nvGrpSpPr>
          <p:cNvPr id="61" name="Groupe 60"/>
          <p:cNvGrpSpPr/>
          <p:nvPr/>
        </p:nvGrpSpPr>
        <p:grpSpPr>
          <a:xfrm>
            <a:off x="10852978" y="313267"/>
            <a:ext cx="428042" cy="321961"/>
            <a:chOff x="8997542" y="3130916"/>
            <a:chExt cx="1942057" cy="894913"/>
          </a:xfrm>
        </p:grpSpPr>
        <p:sp>
          <p:nvSpPr>
            <p:cNvPr id="62" name="Rectangle 61"/>
            <p:cNvSpPr/>
            <p:nvPr/>
          </p:nvSpPr>
          <p:spPr>
            <a:xfrm>
              <a:off x="9057804" y="3843516"/>
              <a:ext cx="1830776" cy="1823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63" name="Rectangle 62"/>
            <p:cNvSpPr/>
            <p:nvPr/>
          </p:nvSpPr>
          <p:spPr>
            <a:xfrm>
              <a:off x="9057804" y="3130916"/>
              <a:ext cx="1830776" cy="1823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64" name="TextBox 24"/>
            <p:cNvSpPr txBox="1"/>
            <p:nvPr/>
          </p:nvSpPr>
          <p:spPr>
            <a:xfrm>
              <a:off x="8997542" y="3310662"/>
              <a:ext cx="1942057" cy="470517"/>
            </a:xfrm>
            <a:prstGeom prst="rect">
              <a:avLst/>
            </a:prstGeom>
            <a:noFill/>
          </p:spPr>
          <p:txBody>
            <a:bodyPr wrap="square">
              <a:spAutoFit/>
            </a:bodyPr>
            <a:lstStyle/>
            <a:p>
              <a:pPr algn="ctr">
                <a:defRPr/>
              </a:pPr>
              <a:r>
                <a:rPr lang="fr-FR" sz="500" dirty="0" smtClean="0">
                  <a:solidFill>
                    <a:schemeClr val="bg1">
                      <a:lumMod val="50000"/>
                    </a:schemeClr>
                  </a:solidFill>
                  <a:latin typeface="Bebas Neue" panose="020B0606020202050201" pitchFamily="34" charset="0"/>
                </a:rPr>
                <a:t>RECETTE</a:t>
              </a:r>
              <a:endParaRPr lang="id-ID" sz="500" dirty="0">
                <a:solidFill>
                  <a:schemeClr val="bg1">
                    <a:lumMod val="50000"/>
                  </a:schemeClr>
                </a:solidFill>
                <a:latin typeface="Bebas Neue" panose="020B0606020202050201" pitchFamily="34" charset="0"/>
              </a:endParaRPr>
            </a:p>
          </p:txBody>
        </p:sp>
      </p:grpSp>
      <p:sp>
        <p:nvSpPr>
          <p:cNvPr id="65" name="TextBox 24"/>
          <p:cNvSpPr txBox="1"/>
          <p:nvPr/>
        </p:nvSpPr>
        <p:spPr>
          <a:xfrm>
            <a:off x="9766179" y="378611"/>
            <a:ext cx="691263" cy="169277"/>
          </a:xfrm>
          <a:prstGeom prst="rect">
            <a:avLst/>
          </a:prstGeom>
          <a:noFill/>
        </p:spPr>
        <p:txBody>
          <a:bodyPr wrap="square">
            <a:spAutoFit/>
          </a:bodyPr>
          <a:lstStyle/>
          <a:p>
            <a:pPr algn="ctr">
              <a:defRPr/>
            </a:pPr>
            <a:r>
              <a:rPr lang="fr-FR" sz="500" dirty="0" smtClean="0">
                <a:solidFill>
                  <a:schemeClr val="bg1">
                    <a:lumMod val="50000"/>
                  </a:schemeClr>
                </a:solidFill>
                <a:latin typeface="Bebas Neue" panose="020B0606020202050201" pitchFamily="34" charset="0"/>
              </a:rPr>
              <a:t>DEVELOPPEMENTS</a:t>
            </a:r>
            <a:endParaRPr lang="id-ID" sz="500" dirty="0">
              <a:solidFill>
                <a:schemeClr val="bg1">
                  <a:lumMod val="50000"/>
                </a:schemeClr>
              </a:solidFill>
              <a:latin typeface="Bebas Neue" panose="020B0606020202050201" pitchFamily="34" charset="0"/>
            </a:endParaRPr>
          </a:p>
        </p:txBody>
      </p:sp>
      <p:sp>
        <p:nvSpPr>
          <p:cNvPr id="66" name="Rectangle 65"/>
          <p:cNvSpPr/>
          <p:nvPr/>
        </p:nvSpPr>
        <p:spPr bwMode="auto">
          <a:xfrm>
            <a:off x="9794351" y="570210"/>
            <a:ext cx="612000" cy="658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67" name="Rectangle 66"/>
          <p:cNvSpPr/>
          <p:nvPr/>
        </p:nvSpPr>
        <p:spPr bwMode="auto">
          <a:xfrm>
            <a:off x="9794351" y="313838"/>
            <a:ext cx="612000" cy="658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68" name="TextBox 23"/>
          <p:cNvSpPr txBox="1"/>
          <p:nvPr/>
        </p:nvSpPr>
        <p:spPr>
          <a:xfrm>
            <a:off x="9142885" y="344913"/>
            <a:ext cx="711791" cy="246221"/>
          </a:xfrm>
          <a:prstGeom prst="rect">
            <a:avLst/>
          </a:prstGeom>
          <a:noFill/>
        </p:spPr>
        <p:txBody>
          <a:bodyPr wrap="square">
            <a:spAutoFit/>
          </a:bodyPr>
          <a:lstStyle/>
          <a:p>
            <a:pPr algn="ctr">
              <a:defRPr/>
            </a:pPr>
            <a:r>
              <a:rPr lang="fr-FR" sz="500" dirty="0" smtClean="0">
                <a:solidFill>
                  <a:schemeClr val="bg1">
                    <a:lumMod val="50000"/>
                  </a:schemeClr>
                </a:solidFill>
                <a:latin typeface="Bebas Neue" panose="020B0606020202050201" pitchFamily="34" charset="0"/>
              </a:rPr>
              <a:t>MISE EN PLACE DE L’INFRASTRUCTURE</a:t>
            </a:r>
            <a:endParaRPr lang="id-ID" sz="500" dirty="0">
              <a:solidFill>
                <a:schemeClr val="bg1">
                  <a:lumMod val="50000"/>
                </a:schemeClr>
              </a:solidFill>
              <a:latin typeface="Bebas Neue" panose="020B0606020202050201" pitchFamily="34" charset="0"/>
            </a:endParaRPr>
          </a:p>
        </p:txBody>
      </p:sp>
      <p:sp>
        <p:nvSpPr>
          <p:cNvPr id="69" name="Rectangle 68"/>
          <p:cNvSpPr/>
          <p:nvPr/>
        </p:nvSpPr>
        <p:spPr bwMode="auto">
          <a:xfrm>
            <a:off x="9179983" y="570270"/>
            <a:ext cx="648000" cy="656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70" name="Rectangle 69"/>
          <p:cNvSpPr/>
          <p:nvPr/>
        </p:nvSpPr>
        <p:spPr bwMode="auto">
          <a:xfrm>
            <a:off x="9179983" y="313899"/>
            <a:ext cx="648000" cy="656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600"/>
          </a:p>
        </p:txBody>
      </p:sp>
      <p:sp>
        <p:nvSpPr>
          <p:cNvPr id="71" name="TextBox 26"/>
          <p:cNvSpPr txBox="1"/>
          <p:nvPr/>
        </p:nvSpPr>
        <p:spPr>
          <a:xfrm>
            <a:off x="11217036" y="352038"/>
            <a:ext cx="624194" cy="299340"/>
          </a:xfrm>
          <a:prstGeom prst="rect">
            <a:avLst/>
          </a:prstGeom>
          <a:noFill/>
        </p:spPr>
        <p:txBody>
          <a:bodyPr wrap="square">
            <a:spAutoFit/>
          </a:bodyPr>
          <a:lstStyle/>
          <a:p>
            <a:pPr algn="ctr">
              <a:defRPr/>
            </a:pPr>
            <a:r>
              <a:rPr lang="fr-FR" sz="500" dirty="0" smtClean="0">
                <a:solidFill>
                  <a:schemeClr val="bg1">
                    <a:lumMod val="50000"/>
                  </a:schemeClr>
                </a:solidFill>
                <a:latin typeface="Bebas Neue" panose="020B0606020202050201" pitchFamily="34" charset="0"/>
              </a:rPr>
              <a:t>DEPLOIEMENT ET RESTITUTION</a:t>
            </a:r>
            <a:endParaRPr lang="id-ID" sz="500" dirty="0">
              <a:solidFill>
                <a:schemeClr val="bg1">
                  <a:lumMod val="50000"/>
                </a:schemeClr>
              </a:solidFill>
              <a:latin typeface="Bebas Neue" panose="020B0606020202050201" pitchFamily="34" charset="0"/>
            </a:endParaRPr>
          </a:p>
        </p:txBody>
      </p:sp>
      <p:sp>
        <p:nvSpPr>
          <p:cNvPr id="72" name="Rectangle 71"/>
          <p:cNvSpPr/>
          <p:nvPr/>
        </p:nvSpPr>
        <p:spPr>
          <a:xfrm>
            <a:off x="9194186" y="313267"/>
            <a:ext cx="632179" cy="321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bg1"/>
              </a:solidFill>
              <a:latin typeface="Segoe UI" panose="020B0502040204020203" pitchFamily="34" charset="0"/>
              <a:cs typeface="Segoe UI" panose="020B0502040204020203" pitchFamily="34" charset="0"/>
            </a:endParaRPr>
          </a:p>
        </p:txBody>
      </p:sp>
      <p:sp>
        <p:nvSpPr>
          <p:cNvPr id="8" name="Rectangle à coins arrondis 7"/>
          <p:cNvSpPr/>
          <p:nvPr/>
        </p:nvSpPr>
        <p:spPr>
          <a:xfrm>
            <a:off x="394324" y="2388220"/>
            <a:ext cx="655167" cy="818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600" dirty="0" smtClean="0"/>
              <a:t>ANN</a:t>
            </a:r>
            <a:endParaRPr lang="fr-FR" dirty="0"/>
          </a:p>
        </p:txBody>
      </p:sp>
      <p:sp>
        <p:nvSpPr>
          <p:cNvPr id="9" name="Rectangle à coins arrondis 8"/>
          <p:cNvSpPr/>
          <p:nvPr/>
        </p:nvSpPr>
        <p:spPr>
          <a:xfrm>
            <a:off x="1690299" y="2540118"/>
            <a:ext cx="647032" cy="497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DLL</a:t>
            </a:r>
            <a:endParaRPr lang="fr-FR" dirty="0"/>
          </a:p>
        </p:txBody>
      </p:sp>
      <p:cxnSp>
        <p:nvCxnSpPr>
          <p:cNvPr id="10" name="Connecteur droit avec flèche 9"/>
          <p:cNvCxnSpPr>
            <a:stCxn id="8" idx="3"/>
            <a:endCxn id="9" idx="1"/>
          </p:cNvCxnSpPr>
          <p:nvPr/>
        </p:nvCxnSpPr>
        <p:spPr>
          <a:xfrm flipV="1">
            <a:off x="1049491" y="2788771"/>
            <a:ext cx="640808" cy="8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9" idx="3"/>
          </p:cNvCxnSpPr>
          <p:nvPr/>
        </p:nvCxnSpPr>
        <p:spPr>
          <a:xfrm>
            <a:off x="2337331" y="2788771"/>
            <a:ext cx="1800227" cy="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utoShape 2" descr="5 conseils pour choisir votre certificat SSL - IRCF"/>
          <p:cNvSpPr>
            <a:spLocks noChangeAspect="1" noChangeArrowheads="1"/>
          </p:cNvSpPr>
          <p:nvPr/>
        </p:nvSpPr>
        <p:spPr bwMode="auto">
          <a:xfrm>
            <a:off x="4274441" y="6515768"/>
            <a:ext cx="46233" cy="462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3" name="Picture 4" descr="Certificat SSL (HTTPS) - Protégez votre site web - Gandi.ne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8066" y="2322585"/>
            <a:ext cx="1578086" cy="78904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12" descr="Icône Lettre Bureau De Poste - Image gratuite sur Pixab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7" name="Imag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0374" y="2002883"/>
            <a:ext cx="1681286" cy="943615"/>
          </a:xfrm>
          <a:prstGeom prst="rect">
            <a:avLst/>
          </a:prstGeom>
        </p:spPr>
      </p:pic>
      <p:cxnSp>
        <p:nvCxnSpPr>
          <p:cNvPr id="30" name="Connecteur en arc 29"/>
          <p:cNvCxnSpPr/>
          <p:nvPr/>
        </p:nvCxnSpPr>
        <p:spPr>
          <a:xfrm rot="5400000">
            <a:off x="9062289" y="2971833"/>
            <a:ext cx="2370228" cy="674444"/>
          </a:xfrm>
          <a:prstGeom prst="curvedConnector3">
            <a:avLst>
              <a:gd name="adj1" fmla="val 54629"/>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9778" b="89778" l="0" r="100000"/>
                    </a14:imgEffect>
                  </a14:imgLayer>
                </a14:imgProps>
              </a:ext>
              <a:ext uri="{28A0092B-C50C-407E-A947-70E740481C1C}">
                <a14:useLocalDpi xmlns:a14="http://schemas.microsoft.com/office/drawing/2010/main" val="0"/>
              </a:ext>
            </a:extLst>
          </a:blip>
          <a:stretch>
            <a:fillRect/>
          </a:stretch>
        </p:blipFill>
        <p:spPr>
          <a:xfrm>
            <a:off x="668614" y="2722512"/>
            <a:ext cx="314911" cy="314911"/>
          </a:xfrm>
          <a:prstGeom prst="rect">
            <a:avLst/>
          </a:prstGeom>
        </p:spPr>
      </p:pic>
      <p:pic>
        <p:nvPicPr>
          <p:cNvPr id="32" name="Picture 18" descr="Docs, document, file, data Icon in Google Suits 2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64284" y="1834639"/>
            <a:ext cx="441712" cy="441712"/>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p:cNvPicPr>
            <a:picLocks noChangeAspect="1"/>
          </p:cNvPicPr>
          <p:nvPr/>
        </p:nvPicPr>
        <p:blipFill>
          <a:blip r:embed="rId9"/>
          <a:stretch>
            <a:fillRect/>
          </a:stretch>
        </p:blipFill>
        <p:spPr>
          <a:xfrm>
            <a:off x="7900987" y="4520250"/>
            <a:ext cx="4131136" cy="2041751"/>
          </a:xfrm>
          <a:prstGeom prst="rect">
            <a:avLst/>
          </a:prstGeom>
        </p:spPr>
      </p:pic>
      <p:pic>
        <p:nvPicPr>
          <p:cNvPr id="34" name="Picture 20" descr="Actualisation-icônes-icônes Gratuit Téléchargement Gratui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01278" y="4254061"/>
            <a:ext cx="475361" cy="475361"/>
          </a:xfrm>
          <a:prstGeom prst="rect">
            <a:avLst/>
          </a:prstGeom>
          <a:noFill/>
          <a:extLst>
            <a:ext uri="{909E8E84-426E-40DD-AFC4-6F175D3DCCD1}">
              <a14:hiddenFill xmlns:a14="http://schemas.microsoft.com/office/drawing/2010/main">
                <a:solidFill>
                  <a:srgbClr val="FFFFFF"/>
                </a:solidFill>
              </a14:hiddenFill>
            </a:ext>
          </a:extLst>
        </p:spPr>
      </p:pic>
      <p:pic>
        <p:nvPicPr>
          <p:cNvPr id="35" name="Image 34"/>
          <p:cNvPicPr>
            <a:picLocks noChangeAspect="1"/>
          </p:cNvPicPr>
          <p:nvPr/>
        </p:nvPicPr>
        <p:blipFill>
          <a:blip r:embed="rId11"/>
          <a:stretch>
            <a:fillRect/>
          </a:stretch>
        </p:blipFill>
        <p:spPr>
          <a:xfrm>
            <a:off x="7834172" y="4512202"/>
            <a:ext cx="4201195" cy="2077490"/>
          </a:xfrm>
          <a:prstGeom prst="rect">
            <a:avLst/>
          </a:prstGeom>
        </p:spPr>
      </p:pic>
      <p:sp>
        <p:nvSpPr>
          <p:cNvPr id="36" name="Rectangle 35"/>
          <p:cNvSpPr/>
          <p:nvPr/>
        </p:nvSpPr>
        <p:spPr>
          <a:xfrm>
            <a:off x="231006" y="3651202"/>
            <a:ext cx="2051940" cy="984659"/>
          </a:xfrm>
          <a:prstGeom prst="wedgeRectCallout">
            <a:avLst>
              <a:gd name="adj1" fmla="val -30431"/>
              <a:gd name="adj2" fmla="val -95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a:solidFill>
                  <a:schemeClr val="tx2"/>
                </a:solidFill>
                <a:latin typeface="Segoe UI" panose="020B0502040204020203" pitchFamily="34" charset="0"/>
                <a:cs typeface="Segoe UI" panose="020B0502040204020203" pitchFamily="34" charset="0"/>
              </a:rPr>
              <a:t>L’application génère des évènements et les envoie sous format </a:t>
            </a:r>
            <a:r>
              <a:rPr lang="fr-FR" sz="1200" dirty="0" err="1">
                <a:solidFill>
                  <a:schemeClr val="tx2"/>
                </a:solidFill>
                <a:latin typeface="Segoe UI" panose="020B0502040204020203" pitchFamily="34" charset="0"/>
                <a:cs typeface="Segoe UI" panose="020B0502040204020203" pitchFamily="34" charset="0"/>
              </a:rPr>
              <a:t>json</a:t>
            </a:r>
            <a:r>
              <a:rPr lang="fr-FR" sz="1200" dirty="0">
                <a:solidFill>
                  <a:schemeClr val="tx2"/>
                </a:solidFill>
                <a:latin typeface="Segoe UI" panose="020B0502040204020203" pitchFamily="34" charset="0"/>
                <a:cs typeface="Segoe UI" panose="020B0502040204020203" pitchFamily="34" charset="0"/>
              </a:rPr>
              <a:t>  en utilisant le service du DLL</a:t>
            </a:r>
          </a:p>
        </p:txBody>
      </p:sp>
      <p:sp>
        <p:nvSpPr>
          <p:cNvPr id="37" name="Rectangle 36"/>
          <p:cNvSpPr/>
          <p:nvPr/>
        </p:nvSpPr>
        <p:spPr>
          <a:xfrm>
            <a:off x="2440470" y="3651268"/>
            <a:ext cx="1544942" cy="871991"/>
          </a:xfrm>
          <a:prstGeom prst="wedgeRectCallout">
            <a:avLst>
              <a:gd name="adj1" fmla="val 18365"/>
              <a:gd name="adj2" fmla="val -11956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a:solidFill>
                  <a:schemeClr val="tx2"/>
                </a:solidFill>
                <a:latin typeface="Segoe UI" panose="020B0502040204020203" pitchFamily="34" charset="0"/>
                <a:cs typeface="Segoe UI" panose="020B0502040204020203" pitchFamily="34" charset="0"/>
              </a:rPr>
              <a:t>Un certificat permet aux applications d’écrire dans Kafka </a:t>
            </a:r>
          </a:p>
        </p:txBody>
      </p:sp>
      <p:sp>
        <p:nvSpPr>
          <p:cNvPr id="38" name="Rectangle 37"/>
          <p:cNvSpPr/>
          <p:nvPr/>
        </p:nvSpPr>
        <p:spPr>
          <a:xfrm>
            <a:off x="836377" y="4853209"/>
            <a:ext cx="4674574" cy="1755893"/>
          </a:xfrm>
          <a:prstGeom prst="wedgeRectCallout">
            <a:avLst>
              <a:gd name="adj1" fmla="val 40232"/>
              <a:gd name="adj2" fmla="val -81192"/>
            </a:avLst>
          </a:prstGeom>
        </p:spPr>
        <p:style>
          <a:lnRef idx="2">
            <a:schemeClr val="accent1"/>
          </a:lnRef>
          <a:fillRef idx="1">
            <a:schemeClr val="lt1"/>
          </a:fillRef>
          <a:effectRef idx="0">
            <a:schemeClr val="accent1"/>
          </a:effectRef>
          <a:fontRef idx="minor">
            <a:schemeClr val="dk1"/>
          </a:fontRef>
        </p:style>
        <p:txBody>
          <a:bodyPr rtlCol="0" anchor="ctr"/>
          <a:lstStyle/>
          <a:p>
            <a:r>
              <a:rPr lang="fr-FR" sz="1200" dirty="0">
                <a:solidFill>
                  <a:schemeClr val="tx2"/>
                </a:solidFill>
                <a:latin typeface="Segoe UI" panose="020B0502040204020203" pitchFamily="34" charset="0"/>
                <a:cs typeface="Segoe UI" panose="020B0502040204020203" pitchFamily="34" charset="0"/>
              </a:rPr>
              <a:t>Apache Kafka stocke les messages envoyés par l’application dans une file d’attente (topic).</a:t>
            </a:r>
          </a:p>
          <a:p>
            <a:r>
              <a:rPr lang="fr-FR" sz="1200" dirty="0">
                <a:solidFill>
                  <a:schemeClr val="tx2"/>
                </a:solidFill>
                <a:latin typeface="Segoe UI" panose="020B0502040204020203" pitchFamily="34" charset="0"/>
                <a:cs typeface="Segoe UI" panose="020B0502040204020203" pitchFamily="34" charset="0"/>
              </a:rPr>
              <a:t>Un Topic est une « catégorie » (similaire à une table dans une base de données sans les contraintes) dans lequel les messages sont stockés et publiés</a:t>
            </a:r>
            <a:r>
              <a:rPr lang="fr-FR" sz="1200" dirty="0" smtClean="0">
                <a:solidFill>
                  <a:schemeClr val="tx2"/>
                </a:solidFill>
                <a:latin typeface="Segoe UI" panose="020B0502040204020203" pitchFamily="34" charset="0"/>
                <a:cs typeface="Segoe UI" panose="020B0502040204020203" pitchFamily="34" charset="0"/>
              </a:rPr>
              <a:t>.</a:t>
            </a:r>
          </a:p>
          <a:p>
            <a:r>
              <a:rPr lang="fr-FR" sz="1200" dirty="0">
                <a:solidFill>
                  <a:schemeClr val="tx2"/>
                </a:solidFill>
                <a:latin typeface="Segoe UI" panose="020B0502040204020203" pitchFamily="34" charset="0"/>
                <a:cs typeface="Segoe UI" panose="020B0502040204020203" pitchFamily="34" charset="0"/>
              </a:rPr>
              <a:t>Chaque topic est réparti dans des partitions. Les partitions servent essentiellement à paralléliser la lecture.</a:t>
            </a:r>
          </a:p>
        </p:txBody>
      </p:sp>
      <p:sp>
        <p:nvSpPr>
          <p:cNvPr id="39" name="Rectangle 38"/>
          <p:cNvSpPr/>
          <p:nvPr/>
        </p:nvSpPr>
        <p:spPr>
          <a:xfrm>
            <a:off x="10572155" y="649660"/>
            <a:ext cx="1459968" cy="765967"/>
          </a:xfrm>
          <a:prstGeom prst="wedgeRectCallout">
            <a:avLst>
              <a:gd name="adj1" fmla="val -84779"/>
              <a:gd name="adj2" fmla="val 781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a:solidFill>
                  <a:schemeClr val="tx2"/>
                </a:solidFill>
                <a:latin typeface="Segoe UI" panose="020B0502040204020203" pitchFamily="34" charset="0"/>
                <a:cs typeface="Segoe UI" panose="020B0502040204020203" pitchFamily="34" charset="0"/>
              </a:rPr>
              <a:t>Base de donnée NOSQL pour stocker les messages</a:t>
            </a:r>
          </a:p>
        </p:txBody>
      </p:sp>
      <p:sp>
        <p:nvSpPr>
          <p:cNvPr id="40" name="Rectangle 39"/>
          <p:cNvSpPr/>
          <p:nvPr/>
        </p:nvSpPr>
        <p:spPr>
          <a:xfrm>
            <a:off x="7546091" y="3185647"/>
            <a:ext cx="4410960" cy="1115457"/>
          </a:xfrm>
          <a:prstGeom prst="wedgeRectCallout">
            <a:avLst>
              <a:gd name="adj1" fmla="val -34762"/>
              <a:gd name="adj2" fmla="val -94460"/>
            </a:avLst>
          </a:prstGeom>
        </p:spPr>
        <p:style>
          <a:lnRef idx="2">
            <a:schemeClr val="accent1"/>
          </a:lnRef>
          <a:fillRef idx="1">
            <a:schemeClr val="lt1"/>
          </a:fillRef>
          <a:effectRef idx="0">
            <a:schemeClr val="accent1"/>
          </a:effectRef>
          <a:fontRef idx="minor">
            <a:schemeClr val="dk1"/>
          </a:fontRef>
        </p:style>
        <p:txBody>
          <a:bodyPr rtlCol="0" anchor="ctr"/>
          <a:lstStyle/>
          <a:p>
            <a:r>
              <a:rPr lang="fr-FR" sz="1200" dirty="0">
                <a:solidFill>
                  <a:schemeClr val="tx2"/>
                </a:solidFill>
                <a:latin typeface="Segoe UI" panose="020B0502040204020203" pitchFamily="34" charset="0"/>
                <a:cs typeface="Segoe UI" panose="020B0502040204020203" pitchFamily="34" charset="0"/>
              </a:rPr>
              <a:t>Le connecteur </a:t>
            </a:r>
            <a:r>
              <a:rPr lang="fr-FR" sz="1200" dirty="0" err="1">
                <a:solidFill>
                  <a:schemeClr val="tx2"/>
                </a:solidFill>
                <a:latin typeface="Segoe UI" panose="020B0502040204020203" pitchFamily="34" charset="0"/>
                <a:cs typeface="Segoe UI" panose="020B0502040204020203" pitchFamily="34" charset="0"/>
              </a:rPr>
              <a:t>Elastic</a:t>
            </a:r>
            <a:r>
              <a:rPr lang="fr-FR" sz="1200" dirty="0">
                <a:solidFill>
                  <a:schemeClr val="tx2"/>
                </a:solidFill>
                <a:latin typeface="Segoe UI" panose="020B0502040204020203" pitchFamily="34" charset="0"/>
                <a:cs typeface="Segoe UI" panose="020B0502040204020203" pitchFamily="34" charset="0"/>
              </a:rPr>
              <a:t> est abonné à des topics Kafka et reçoit les messages au fil de l’eau. Il va transformer la donnée reçue par Kafka (notamment </a:t>
            </a:r>
            <a:r>
              <a:rPr lang="fr-FR" sz="1200" dirty="0" err="1">
                <a:solidFill>
                  <a:schemeClr val="tx2"/>
                </a:solidFill>
                <a:latin typeface="Segoe UI" panose="020B0502040204020203" pitchFamily="34" charset="0"/>
                <a:cs typeface="Segoe UI" panose="020B0502040204020203" pitchFamily="34" charset="0"/>
              </a:rPr>
              <a:t>parser</a:t>
            </a:r>
            <a:r>
              <a:rPr lang="fr-FR" sz="1200" dirty="0">
                <a:solidFill>
                  <a:schemeClr val="tx2"/>
                </a:solidFill>
                <a:latin typeface="Segoe UI" panose="020B0502040204020203" pitchFamily="34" charset="0"/>
                <a:cs typeface="Segoe UI" panose="020B0502040204020203" pitchFamily="34" charset="0"/>
              </a:rPr>
              <a:t> la donnée) et l’envoyer dans un index </a:t>
            </a:r>
            <a:r>
              <a:rPr lang="fr-FR" sz="1200" dirty="0" err="1">
                <a:solidFill>
                  <a:schemeClr val="tx2"/>
                </a:solidFill>
                <a:latin typeface="Segoe UI" panose="020B0502040204020203" pitchFamily="34" charset="0"/>
                <a:cs typeface="Segoe UI" panose="020B0502040204020203" pitchFamily="34" charset="0"/>
              </a:rPr>
              <a:t>Elasticsearch</a:t>
            </a:r>
            <a:endParaRPr lang="fr-FR" sz="1200" dirty="0">
              <a:solidFill>
                <a:schemeClr val="tx2"/>
              </a:solidFill>
              <a:latin typeface="Segoe UI" panose="020B0502040204020203" pitchFamily="34" charset="0"/>
              <a:cs typeface="Segoe UI" panose="020B0502040204020203" pitchFamily="34" charset="0"/>
            </a:endParaRPr>
          </a:p>
        </p:txBody>
      </p:sp>
      <p:sp>
        <p:nvSpPr>
          <p:cNvPr id="41" name="Rectangle 40"/>
          <p:cNvSpPr/>
          <p:nvPr/>
        </p:nvSpPr>
        <p:spPr>
          <a:xfrm>
            <a:off x="5650222" y="5584702"/>
            <a:ext cx="2104968" cy="664801"/>
          </a:xfrm>
          <a:prstGeom prst="wedgeRectCallout">
            <a:avLst>
              <a:gd name="adj1" fmla="val 56455"/>
              <a:gd name="adj2" fmla="val -35487"/>
            </a:avLst>
          </a:prstGeom>
        </p:spPr>
        <p:style>
          <a:lnRef idx="2">
            <a:schemeClr val="accent1"/>
          </a:lnRef>
          <a:fillRef idx="1">
            <a:schemeClr val="lt1"/>
          </a:fillRef>
          <a:effectRef idx="0">
            <a:schemeClr val="accent1"/>
          </a:effectRef>
          <a:fontRef idx="minor">
            <a:schemeClr val="dk1"/>
          </a:fontRef>
        </p:style>
        <p:txBody>
          <a:bodyPr rtlCol="0" anchor="ctr"/>
          <a:lstStyle/>
          <a:p>
            <a:r>
              <a:rPr lang="fr-FR" sz="1200" dirty="0" err="1">
                <a:solidFill>
                  <a:schemeClr val="tx2"/>
                </a:solidFill>
                <a:latin typeface="Segoe UI" panose="020B0502040204020203" pitchFamily="34" charset="0"/>
                <a:cs typeface="Segoe UI" panose="020B0502040204020203" pitchFamily="34" charset="0"/>
              </a:rPr>
              <a:t>Kibana</a:t>
            </a:r>
            <a:r>
              <a:rPr lang="fr-FR" sz="1200" dirty="0">
                <a:solidFill>
                  <a:schemeClr val="tx2"/>
                </a:solidFill>
                <a:latin typeface="Segoe UI" panose="020B0502040204020203" pitchFamily="34" charset="0"/>
                <a:cs typeface="Segoe UI" panose="020B0502040204020203" pitchFamily="34" charset="0"/>
              </a:rPr>
              <a:t> permet de créer des visualisations de données au-dessus d’</a:t>
            </a:r>
            <a:r>
              <a:rPr lang="fr-FR" sz="1200" dirty="0" err="1">
                <a:solidFill>
                  <a:schemeClr val="tx2"/>
                </a:solidFill>
                <a:latin typeface="Segoe UI" panose="020B0502040204020203" pitchFamily="34" charset="0"/>
                <a:cs typeface="Segoe UI" panose="020B0502040204020203" pitchFamily="34" charset="0"/>
              </a:rPr>
              <a:t>Elasticsearch</a:t>
            </a:r>
            <a:endParaRPr lang="fr-FR" sz="1200" dirty="0">
              <a:solidFill>
                <a:schemeClr val="tx2"/>
              </a:solidFill>
              <a:latin typeface="Segoe UI" panose="020B0502040204020203" pitchFamily="34" charset="0"/>
              <a:cs typeface="Segoe UI" panose="020B0502040204020203" pitchFamily="34" charset="0"/>
            </a:endParaRPr>
          </a:p>
        </p:txBody>
      </p:sp>
      <p:sp>
        <p:nvSpPr>
          <p:cNvPr id="42" name="Rectangle 41"/>
          <p:cNvSpPr/>
          <p:nvPr/>
        </p:nvSpPr>
        <p:spPr>
          <a:xfrm>
            <a:off x="486820" y="1358046"/>
            <a:ext cx="1991040" cy="655300"/>
          </a:xfrm>
          <a:prstGeom prst="wedgeRectCallout">
            <a:avLst>
              <a:gd name="adj1" fmla="val -25912"/>
              <a:gd name="adj2" fmla="val 17569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latin typeface="Segoe UI" panose="020B0502040204020203" pitchFamily="34" charset="0"/>
                <a:cs typeface="Segoe UI" panose="020B0502040204020203" pitchFamily="34" charset="0"/>
              </a:rPr>
              <a:t> </a:t>
            </a:r>
            <a:r>
              <a:rPr lang="fr-FR" sz="1200" dirty="0">
                <a:solidFill>
                  <a:schemeClr val="tx2"/>
                </a:solidFill>
                <a:latin typeface="Segoe UI" panose="020B0502040204020203" pitchFamily="34" charset="0"/>
                <a:cs typeface="Segoe UI" panose="020B0502040204020203" pitchFamily="34" charset="0"/>
              </a:rPr>
              <a:t>Un message est composé d’une valeur, d’une </a:t>
            </a:r>
            <a:r>
              <a:rPr lang="fr-FR" sz="1200" dirty="0" smtClean="0">
                <a:solidFill>
                  <a:schemeClr val="tx2"/>
                </a:solidFill>
                <a:latin typeface="Segoe UI" panose="020B0502040204020203" pitchFamily="34" charset="0"/>
                <a:cs typeface="Segoe UI" panose="020B0502040204020203" pitchFamily="34" charset="0"/>
              </a:rPr>
              <a:t>clé, </a:t>
            </a:r>
            <a:r>
              <a:rPr lang="fr-FR" sz="1200" dirty="0">
                <a:solidFill>
                  <a:schemeClr val="tx2"/>
                </a:solidFill>
                <a:latin typeface="Segoe UI" panose="020B0502040204020203" pitchFamily="34" charset="0"/>
                <a:cs typeface="Segoe UI" panose="020B0502040204020203" pitchFamily="34" charset="0"/>
              </a:rPr>
              <a:t>et d’un </a:t>
            </a:r>
            <a:r>
              <a:rPr lang="fr-FR" sz="1200" dirty="0" err="1">
                <a:solidFill>
                  <a:schemeClr val="tx2"/>
                </a:solidFill>
                <a:latin typeface="Segoe UI" panose="020B0502040204020203" pitchFamily="34" charset="0"/>
                <a:cs typeface="Segoe UI" panose="020B0502040204020203" pitchFamily="34" charset="0"/>
              </a:rPr>
              <a:t>timestamp</a:t>
            </a:r>
            <a:endParaRPr lang="fr-FR" sz="1200" dirty="0">
              <a:solidFill>
                <a:schemeClr val="tx2"/>
              </a:solidFill>
              <a:latin typeface="Segoe UI" panose="020B0502040204020203" pitchFamily="34" charset="0"/>
              <a:cs typeface="Segoe UI" panose="020B0502040204020203" pitchFamily="34" charset="0"/>
            </a:endParaRPr>
          </a:p>
        </p:txBody>
      </p:sp>
      <p:sp>
        <p:nvSpPr>
          <p:cNvPr id="44" name="Rectangle 43"/>
          <p:cNvSpPr/>
          <p:nvPr/>
        </p:nvSpPr>
        <p:spPr>
          <a:xfrm>
            <a:off x="7075892" y="568475"/>
            <a:ext cx="2737191" cy="851913"/>
          </a:xfrm>
          <a:prstGeom prst="wedgeRectCallout">
            <a:avLst>
              <a:gd name="adj1" fmla="val -29551"/>
              <a:gd name="adj2" fmla="val 6478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err="1">
                <a:solidFill>
                  <a:schemeClr val="tx2"/>
                </a:solidFill>
                <a:latin typeface="Segoe UI" panose="020B0502040204020203" pitchFamily="34" charset="0"/>
                <a:cs typeface="Segoe UI" panose="020B0502040204020203" pitchFamily="34" charset="0"/>
              </a:rPr>
              <a:t>Lenses</a:t>
            </a:r>
            <a:r>
              <a:rPr lang="fr-FR" sz="1200" dirty="0">
                <a:solidFill>
                  <a:schemeClr val="tx2"/>
                </a:solidFill>
                <a:latin typeface="Segoe UI" panose="020B0502040204020203" pitchFamily="34" charset="0"/>
                <a:cs typeface="Segoe UI" panose="020B0502040204020203" pitchFamily="34" charset="0"/>
              </a:rPr>
              <a:t> permet d’exploiter les données dans Apache Kafka en quelques secondes sans devoir passer par des lignes de commande</a:t>
            </a:r>
          </a:p>
        </p:txBody>
      </p:sp>
      <p:pic>
        <p:nvPicPr>
          <p:cNvPr id="45" name="Picture 6" descr="Elasticsearch : tout savoir sur le moteur de recherche de donnée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3176" t="20565" r="16793" b="24306"/>
          <a:stretch/>
        </p:blipFill>
        <p:spPr bwMode="auto">
          <a:xfrm>
            <a:off x="9355009" y="1644778"/>
            <a:ext cx="984468" cy="329554"/>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83161" y="1359935"/>
            <a:ext cx="1969497" cy="1969497"/>
          </a:xfrm>
          <a:prstGeom prst="rect">
            <a:avLst/>
          </a:prstGeom>
        </p:spPr>
      </p:pic>
      <p:sp>
        <p:nvSpPr>
          <p:cNvPr id="55" name="Titre 1"/>
          <p:cNvSpPr>
            <a:spLocks noGrp="1"/>
          </p:cNvSpPr>
          <p:nvPr>
            <p:ph type="title"/>
          </p:nvPr>
        </p:nvSpPr>
        <p:spPr/>
        <p:txBody>
          <a:bodyPr/>
          <a:lstStyle/>
          <a:p>
            <a:r>
              <a:rPr lang="fr-FR" dirty="0" smtClean="0"/>
              <a:t>Présentation de l’infrastructure</a:t>
            </a:r>
            <a:r>
              <a:rPr lang="fr-FR" dirty="0"/>
              <a:t>	</a:t>
            </a:r>
            <a:r>
              <a:rPr lang="fr-FR" dirty="0" smtClean="0"/>
              <a:t>		</a:t>
            </a:r>
            <a:endParaRPr lang="fr-FR" sz="1200" dirty="0">
              <a:solidFill>
                <a:schemeClr val="tx2"/>
              </a:solidFill>
              <a:ea typeface="+mn-ea"/>
            </a:endParaRPr>
          </a:p>
        </p:txBody>
      </p:sp>
      <p:sp>
        <p:nvSpPr>
          <p:cNvPr id="83" name="Rectangle 82"/>
          <p:cNvSpPr/>
          <p:nvPr/>
        </p:nvSpPr>
        <p:spPr>
          <a:xfrm>
            <a:off x="2349554" y="859831"/>
            <a:ext cx="2081547" cy="655300"/>
          </a:xfrm>
          <a:prstGeom prst="wedgeRectCallout">
            <a:avLst>
              <a:gd name="adj1" fmla="val -52837"/>
              <a:gd name="adj2" fmla="val 215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a:solidFill>
                  <a:schemeClr val="tx2"/>
                </a:solidFill>
                <a:latin typeface="Segoe UI" panose="020B0502040204020203" pitchFamily="34" charset="0"/>
                <a:cs typeface="Segoe UI" panose="020B0502040204020203" pitchFamily="34" charset="0"/>
              </a:rPr>
              <a:t>Capitalisation des travaux de H210 et amélioration pour répondre </a:t>
            </a:r>
            <a:r>
              <a:rPr lang="fr-FR" sz="1200" dirty="0" smtClean="0">
                <a:solidFill>
                  <a:schemeClr val="tx2"/>
                </a:solidFill>
                <a:latin typeface="Segoe UI" panose="020B0502040204020203" pitchFamily="34" charset="0"/>
                <a:cs typeface="Segoe UI" panose="020B0502040204020203" pitchFamily="34" charset="0"/>
              </a:rPr>
              <a:t>aux </a:t>
            </a:r>
            <a:r>
              <a:rPr lang="fr-FR" sz="1200" dirty="0">
                <a:solidFill>
                  <a:schemeClr val="tx2"/>
                </a:solidFill>
                <a:latin typeface="Segoe UI" panose="020B0502040204020203" pitchFamily="34" charset="0"/>
                <a:cs typeface="Segoe UI" panose="020B0502040204020203" pitchFamily="34" charset="0"/>
              </a:rPr>
              <a:t>b</a:t>
            </a:r>
            <a:r>
              <a:rPr lang="fr-FR" sz="1200" dirty="0" smtClean="0">
                <a:solidFill>
                  <a:schemeClr val="tx2"/>
                </a:solidFill>
                <a:latin typeface="Segoe UI" panose="020B0502040204020203" pitchFamily="34" charset="0"/>
                <a:cs typeface="Segoe UI" panose="020B0502040204020203" pitchFamily="34" charset="0"/>
              </a:rPr>
              <a:t>esoins </a:t>
            </a:r>
            <a:endParaRPr lang="fr-FR" sz="1200" dirty="0">
              <a:solidFill>
                <a:schemeClr val="tx2"/>
              </a:solidFill>
              <a:latin typeface="Segoe UI" panose="020B0502040204020203" pitchFamily="34" charset="0"/>
              <a:cs typeface="Segoe UI" panose="020B0502040204020203" pitchFamily="34" charset="0"/>
            </a:endParaRPr>
          </a:p>
        </p:txBody>
      </p:sp>
      <p:sp>
        <p:nvSpPr>
          <p:cNvPr id="3" name="ZoneTexte 2"/>
          <p:cNvSpPr txBox="1"/>
          <p:nvPr/>
        </p:nvSpPr>
        <p:spPr>
          <a:xfrm>
            <a:off x="1307521" y="3044539"/>
            <a:ext cx="1697901" cy="253916"/>
          </a:xfrm>
          <a:prstGeom prst="rect">
            <a:avLst/>
          </a:prstGeom>
          <a:noFill/>
        </p:spPr>
        <p:txBody>
          <a:bodyPr wrap="none" rtlCol="0">
            <a:spAutoFit/>
          </a:bodyPr>
          <a:lstStyle/>
          <a:p>
            <a:r>
              <a:rPr lang="fr-FR" sz="1050" dirty="0">
                <a:solidFill>
                  <a:srgbClr val="0C4392"/>
                </a:solidFill>
                <a:latin typeface="Segoe UI" panose="020B0502040204020203" pitchFamily="34" charset="0"/>
                <a:cs typeface="Segoe UI" panose="020B0502040204020203" pitchFamily="34" charset="0"/>
                <a:hlinkClick r:id="rId14"/>
              </a:rPr>
              <a:t>CEVT_KAFKA_CLIENT_DLL</a:t>
            </a:r>
            <a:endParaRPr lang="fr-FR" sz="1050" dirty="0">
              <a:solidFill>
                <a:srgbClr val="0C439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698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4.58333E-6 1.11111E-6 L -4.58333E-6 0.00139 C 0.00105 0.01227 0.00209 0.02616 0.00326 0.03565 C 0.00365 0.03981 0.00612 0.04815 0.00638 0.04954 L 0.028 0.04259 C 0.02878 0.0412 0.02969 0.03842 0.0306 0.03565 C 0.03165 0.03426 0.03269 0.03148 0.0336 0.03009 C 0.03464 0.02616 0.03542 0.0206 0.03633 0.01782 C 0.03894 0.01088 0.0379 0.01505 0.03985 0.00555 L 0.04167 -0.0287 L 0.07396 -0.02477 " pathEditMode="relative" rAng="0" ptsTypes="AAAAAAAAAAA">
                                      <p:cBhvr>
                                        <p:cTn id="23" dur="2000" fill="hold"/>
                                        <p:tgtEl>
                                          <p:spTgt spid="31"/>
                                        </p:tgtEl>
                                        <p:attrNameLst>
                                          <p:attrName>ppt_x</p:attrName>
                                          <p:attrName>ppt_y</p:attrName>
                                        </p:attrNameLst>
                                      </p:cBhvr>
                                      <p:rCtr x="3698" y="1042"/>
                                    </p:animMotion>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7396 -0.02477 L 0.07396 -0.02685 C 0.07747 -0.02685 0.08125 -0.02685 0.08555 -0.02685 C 0.08958 -0.02685 0.0918 -0.02685 0.09544 -0.02801 C 0.09844 -0.02801 0.1013 -0.03009 0.10443 -0.03009 C 0.10612 -0.03009 0.10703 -0.03009 0.10872 -0.03009 C 0.11133 -0.03194 0.11341 -0.0331 0.11653 -0.0331 C 0.11953 -0.0331 0.12265 -0.0331 0.12565 -0.0331 C 0.14896 -0.03634 0.11979 -0.0331 0.14336 -0.03518 C 0.20039 -0.04236 0.26354 -0.03518 0.32331 -0.03518 C 0.32461 -0.03518 0.32578 -0.03518 0.32656 -0.03518 C 0.3289 -0.03518 0.3306 -0.0331 0.33242 -0.0331 C 0.34088 -0.03009 0.3362 -0.0331 0.3457 -0.03194 C 0.34739 -0.03009 0.34883 -0.03009 0.35026 -0.03009 C 0.35143 -0.03009 0.35234 -0.03009 0.35351 -0.02801 C 0.35846 -0.02801 0.3569 -0.02801 0.36133 -0.02801 C 0.36276 -0.02685 0.36354 -0.02685 0.36484 -0.02685 C 0.36497 -0.02685 0.36497 -0.02477 0.36601 -0.02384 C 0.36627 -0.02384 0.36771 -0.02384 0.36797 -0.02384 C 0.36914 -0.0206 0.36953 -0.0206 0.37018 -0.01875 C 0.3707 -0.01875 0.37083 -0.01875 0.37135 -0.01666 C 0.37187 -0.01574 0.37331 -0.01342 0.37331 -0.01574 C 0.37409 -0.01342 0.37422 -0.0125 0.37448 -0.01041 C 0.37487 -0.01041 0.37565 -0.00833 0.37591 -0.00833 C 0.3763 -0.0044 0.37617 0.00185 0.37669 0.00602 C 0.37721 0.00903 0.37825 0.00903 0.37917 0.01042 C 0.37969 0.01227 0.3793 0.01227 0.38047 0.01435 C 0.38086 0.01667 0.38242 0.01667 0.38372 0.01667 C 0.38542 0.01667 0.38685 0.01667 0.38802 0.01667 C 0.39401 0.01435 0.40573 0.01227 0.40573 0.01435 C 0.41042 0.01227 0.40794 0.01227 0.41354 0.01227 L 0.42877 0.00903 " pathEditMode="relative" rAng="0" ptsTypes="AAAAAAAAAAAAAAAAAAAAAAAAAAAAAAAA">
                                      <p:cBhvr>
                                        <p:cTn id="34" dur="2000" fill="hold"/>
                                        <p:tgtEl>
                                          <p:spTgt spid="31"/>
                                        </p:tgtEl>
                                        <p:attrNameLst>
                                          <p:attrName>ppt_x</p:attrName>
                                          <p:attrName>ppt_y</p:attrName>
                                        </p:attrNameLst>
                                      </p:cBhvr>
                                      <p:rCtr x="17747" y="1389"/>
                                    </p:animMotion>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7"/>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38"/>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398 0.00694 L 0.43398 0.00671 C 0.43437 0.00509 0.43489 0.00301 0.43633 0.00139 C 0.43633 0.00115 0.43659 0.00092 0.43685 0.00069 C 0.43711 0.00046 0.43763 0.00023 0.43802 2.59259E-6 C 0.43828 -0.00047 0.43828 -0.00093 0.43867 -0.00116 C 0.43932 -0.00162 0.44036 -0.00209 0.44114 -0.00278 C 0.44153 -0.00301 0.44206 -0.00324 0.44245 -0.00347 C 0.44388 -0.00463 0.44362 -0.00463 0.44609 -0.00602 C 0.44687 -0.00648 0.44765 -0.00695 0.44857 -0.00741 C 0.44896 -0.00764 0.44922 -0.00787 0.44974 -0.00834 C 0.45117 -0.0088 0.4526 -0.00949 0.45403 -0.01019 C 0.45456 -0.01042 0.45547 -0.01042 0.45586 -0.01065 C 0.45664 -0.01135 0.45742 -0.01204 0.45846 -0.01273 C 0.45924 -0.01297 0.46028 -0.0132 0.46094 -0.01366 C 0.46172 -0.01412 0.46263 -0.01459 0.46328 -0.01505 C 0.4638 -0.01528 0.46406 -0.01551 0.46445 -0.01597 C 0.46627 -0.01667 0.46836 -0.01736 0.47005 -0.01829 C 0.47278 -0.01922 0.47239 -0.01922 0.47565 -0.02014 C 0.4763 -0.02037 0.47682 -0.0206 0.47747 -0.02084 C 0.47838 -0.02107 0.4793 -0.02107 0.47995 -0.0213 C 0.48138 -0.02176 0.48216 -0.02246 0.48372 -0.02292 C 0.48463 -0.02315 0.48555 -0.02315 0.48633 -0.02338 C 0.48685 -0.02361 0.48724 -0.02408 0.48802 -0.02431 C 0.49036 -0.02477 0.49297 -0.02523 0.49544 -0.02593 C 0.49622 -0.02593 0.49713 -0.02593 0.49778 -0.02616 C 0.49844 -0.02662 0.49909 -0.02685 0.49974 -0.02709 C 0.50143 -0.02778 0.50234 -0.02778 0.50417 -0.02801 C 0.50508 -0.02824 0.50612 -0.02871 0.50716 -0.02894 C 0.50846 -0.02917 0.5095 -0.02963 0.51094 -0.02986 C 0.51875 -0.03125 0.50898 -0.02963 0.51693 -0.03125 C 0.51797 -0.03148 0.51927 -0.03172 0.52018 -0.03172 C 0.52122 -0.03195 0.52213 -0.03218 0.52331 -0.03264 C 0.52422 -0.03287 0.52526 -0.03287 0.5263 -0.0331 C 0.52747 -0.03334 0.52851 -0.0338 0.52943 -0.0338 C 0.53008 -0.03403 0.5306 -0.03426 0.53125 -0.03449 C 0.5332 -0.03496 0.53542 -0.03519 0.5375 -0.03542 C 0.53854 -0.03565 0.53945 -0.03588 0.54036 -0.03611 C 0.54101 -0.03611 0.54167 -0.03611 0.54219 -0.03635 C 0.54336 -0.03658 0.5444 -0.03681 0.54557 -0.03704 C 0.54622 -0.03704 0.54726 -0.03704 0.54805 -0.03727 C 0.54883 -0.0375 0.54948 -0.03773 0.55039 -0.03773 C 0.55156 -0.03797 0.55299 -0.03797 0.55417 -0.0382 C 0.55495 -0.03866 0.55573 -0.03866 0.55664 -0.03889 C 0.55781 -0.03912 0.55898 -0.03912 0.56028 -0.03935 C 0.56107 -0.03959 0.56185 -0.03982 0.56276 -0.04005 C 0.56393 -0.04005 0.5651 -0.04005 0.5664 -0.04005 C 0.57239 -0.04074 0.56341 -0.04005 0.57083 -0.04074 C 0.57213 -0.04074 0.5737 -0.04097 0.57513 -0.04097 C 0.57565 -0.04121 0.5763 -0.04121 0.57682 -0.04121 C 0.57903 -0.04144 0.58047 -0.04144 0.58255 -0.04167 C 0.58333 -0.0419 0.58411 -0.04213 0.58489 -0.04236 C 0.58854 -0.04283 0.58685 -0.04213 0.59114 -0.04306 C 0.59206 -0.04329 0.59284 -0.04352 0.59349 -0.04352 C 0.59427 -0.04375 0.59479 -0.04398 0.59544 -0.04398 C 0.59674 -0.04445 0.59805 -0.04445 0.59922 -0.04468 C 0.59987 -0.04491 0.60039 -0.04514 0.60104 -0.04514 C 0.60273 -0.04537 0.60469 -0.04537 0.60651 -0.04537 C 0.61107 -0.04514 0.61107 -0.04584 0.61107 -0.04491 " pathEditMode="relative" rAng="0" ptsTypes="AAAAAAAAAAAAAAAAAAAAAAAAAAAAAAAAAAAAAAAAAAAAAAAAAAAAAAAAAAA">
                                      <p:cBhvr>
                                        <p:cTn id="57" dur="2000" fill="hold"/>
                                        <p:tgtEl>
                                          <p:spTgt spid="31"/>
                                        </p:tgtEl>
                                        <p:attrNameLst>
                                          <p:attrName>ppt_x</p:attrName>
                                          <p:attrName>ppt_y</p:attrName>
                                        </p:attrNameLst>
                                      </p:cBhvr>
                                      <p:rCtr x="8854" y="-2616"/>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61107 -0.04491 L 0.61107 -0.04491 C 0.61237 -0.04445 0.61406 -0.04398 0.61575 -0.04352 C 0.61706 -0.04329 0.61862 -0.04306 0.61979 -0.04306 C 0.6263 -0.04074 0.61849 -0.04306 0.62656 -0.04167 C 0.64101 -0.03889 0.62786 -0.04097 0.63685 -0.03889 C 0.64258 -0.03773 0.63893 -0.03912 0.64453 -0.03727 C 0.64765 -0.03658 0.65039 -0.03519 0.65364 -0.03426 C 0.66263 -0.03218 0.65508 -0.03403 0.66393 -0.03125 C 0.66523 -0.03079 0.6668 -0.03056 0.66836 -0.02986 C 0.67539 -0.02755 0.67135 -0.02871 0.67786 -0.02593 C 0.68281 -0.02408 0.68125 -0.02523 0.68633 -0.02338 C 0.69453 -0.0206 0.68815 -0.02222 0.69648 -0.01991 C 0.69818 -0.01945 0.7 -0.01898 0.70169 -0.01852 C 0.70742 -0.01644 0.70573 -0.01667 0.71081 -0.01459 C 0.71172 -0.01412 0.71289 -0.01366 0.71419 -0.0132 C 0.71719 -0.01227 0.7168 -0.01297 0.71953 -0.01158 C 0.72096 -0.01088 0.72174 -0.01019 0.72305 -0.00949 C 0.7237 -0.00926 0.72435 -0.00926 0.72474 -0.00903 C 0.72682 -0.0081 0.72747 -0.00764 0.7293 -0.00648 C 0.73008 -0.00602 0.73086 -0.00556 0.73151 -0.00486 C 0.73203 -0.00463 0.73229 -0.00417 0.73268 -0.00394 C 0.73385 -0.00324 0.73594 -0.00255 0.73594 -0.00278 C 0.73672 -0.00185 0.73763 -0.00139 0.73841 -0.0007 C 0.73854 -0.00023 0.73854 2.59259E-6 0.73893 0.00046 C 0.73932 0.00046 0.73997 0.00092 0.74062 0.00092 C 0.74153 0.00139 0.74232 0.00185 0.74297 0.00254 C 0.74336 0.00278 0.74349 0.00324 0.74401 0.0037 C 0.74401 0.0037 0.74922 0.00764 0.74961 0.00833 L 0.75052 0.00926 C 0.75013 0.00949 0.75013 0.00995 0.74961 0.01018 C 0.74818 0.01134 0.74609 0.01111 0.74401 0.01111 " pathEditMode="relative" rAng="0" ptsTypes="AAAAAAAAAAAAAAAAAAAAAAAAAAAAAAAA">
                                      <p:cBhvr>
                                        <p:cTn id="69" dur="2000" fill="hold"/>
                                        <p:tgtEl>
                                          <p:spTgt spid="31"/>
                                        </p:tgtEl>
                                        <p:attrNameLst>
                                          <p:attrName>ppt_x</p:attrName>
                                          <p:attrName>ppt_y</p:attrName>
                                        </p:attrNameLst>
                                      </p:cBhvr>
                                      <p:rCtr x="6966" y="2801"/>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31"/>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par>
                          <p:cTn id="77" fill="hold">
                            <p:stCondLst>
                              <p:cond delay="0"/>
                            </p:stCondLst>
                            <p:childTnLst>
                              <p:par>
                                <p:cTn id="78" presetID="0" presetClass="path" presetSubtype="0" accel="70000" decel="30000" fill="hold" nodeType="afterEffect">
                                  <p:stCondLst>
                                    <p:cond delay="0"/>
                                  </p:stCondLst>
                                  <p:childTnLst>
                                    <p:animMotion origin="layout" path="M -0.00013 1.48148E-6 L -0.00013 0.00023 C 0.00183 0.00185 0.00417 0.00324 0.00586 0.00579 C 0.00664 0.00694 0.00677 0.00903 0.00742 0.01042 C 0.00781 0.0118 0.00847 0.01296 0.00886 0.01435 C 0.00938 0.01574 0.00977 0.01736 0.01042 0.01898 C 0.01081 0.02037 0.01146 0.02129 0.01185 0.02268 C 0.0125 0.02454 0.01276 0.02662 0.01341 0.0287 C 0.01433 0.03171 0.01641 0.03819 0.01641 0.03842 C 0.01797 0.05393 0.01693 0.04792 0.01862 0.05602 C 0.01888 0.06042 0.01901 0.06504 0.0194 0.06944 C 0.01953 0.0706 0.01992 0.07176 0.02005 0.07292 C 0.02071 0.07592 0.02136 0.08079 0.02162 0.08379 C 0.02279 0.09491 0.02162 0.08889 0.02331 0.0956 C 0.02292 0.12616 0.02279 0.15648 0.0224 0.18704 C 0.02227 0.18935 0.02188 0.19167 0.02162 0.19421 C 0.0194 0.21713 0.02201 0.19398 0.02005 0.20602 C 0.01979 0.2081 0.01979 0.21018 0.0194 0.21204 C 0.01901 0.21389 0.01823 0.21528 0.01784 0.2169 C 0.01576 0.22592 0.01901 0.21782 0.01485 0.22662 C 0.01328 0.23657 0.01524 0.22662 0.01263 0.23495 C 0.01224 0.23611 0.01224 0.23727 0.01185 0.23866 C 0.01094 0.24167 0.01042 0.2456 0.00886 0.24815 C 0.00808 0.24954 0.00729 0.25046 0.00664 0.25162 C 0.00599 0.25324 0.00573 0.25509 0.00508 0.25648 C 0.00443 0.2581 0.00352 0.25972 0.00287 0.26134 C 0.00104 0.2662 0.00196 0.26597 -0.00013 0.26991 C -0.00247 0.2743 -0.00247 0.27292 -0.00534 0.27685 C -0.01094 0.28449 -0.00403 0.27685 -0.0108 0.28287 C -0.01159 0.28356 -0.01211 0.28495 -0.01302 0.28518 C -0.01497 0.28634 -0.01705 0.28611 -0.01901 0.28657 C -0.02552 0.28842 -0.01888 0.28704 -0.02422 0.28889 C -0.02578 0.28935 -0.02721 0.28958 -0.02877 0.29028 C -0.02982 0.29051 -0.03073 0.29097 -0.03177 0.2912 C -0.03646 0.29259 -0.03815 0.29236 -0.04232 0.29375 C -0.04765 0.2956 -0.04114 0.29444 -0.04765 0.29606 C -0.04961 0.29676 -0.05156 0.29699 -0.05364 0.29722 C -0.05455 0.29815 -0.0556 0.2993 -0.05664 0.29977 C -0.05898 0.30092 -0.06172 0.30069 -0.06406 0.30208 C -0.07304 0.30787 -0.06784 0.30417 -0.07252 0.31042 C -0.07317 0.31157 -0.07409 0.31204 -0.07474 0.31296 C -0.0763 0.31481 -0.07773 0.3169 -0.07929 0.31898 C -0.08151 0.32523 -0.08398 0.33148 -0.08594 0.33819 C -0.08724 0.34236 -0.08802 0.34699 -0.08893 0.35139 C -0.08984 0.35532 -0.09049 0.35949 -0.09127 0.36342 C -0.0914 0.36458 -0.09166 0.36574 -0.09192 0.3669 C -0.09219 0.37153 -0.09245 0.38055 -0.09349 0.38611 C -0.09388 0.38819 -0.09453 0.39004 -0.09492 0.39213 C -0.09609 0.39768 -0.0957 0.3993 -0.0957 0.40555 " pathEditMode="relative" rAng="0" ptsTypes="AAAAAAAAAAAAAAAAAAAAAAAAAAAAAAAAAAAAAAAAAAAAAAAAA">
                                      <p:cBhvr>
                                        <p:cTn id="79" dur="2000" fill="hold"/>
                                        <p:tgtEl>
                                          <p:spTgt spid="32"/>
                                        </p:tgtEl>
                                        <p:attrNameLst>
                                          <p:attrName>ppt_x</p:attrName>
                                          <p:attrName>ppt_y</p:attrName>
                                        </p:attrNameLst>
                                      </p:cBhvr>
                                      <p:rCtr x="-3620" y="20278"/>
                                    </p:animMotion>
                                  </p:childTnLst>
                                </p:cTn>
                              </p:par>
                              <p:par>
                                <p:cTn id="80" presetID="1"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9"/>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nodeType="after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childTnLst>
                                </p:cTn>
                              </p:par>
                            </p:childTnLst>
                          </p:cTn>
                        </p:par>
                        <p:par>
                          <p:cTn id="92" fill="hold">
                            <p:stCondLst>
                              <p:cond delay="0"/>
                            </p:stCondLst>
                            <p:childTnLst>
                              <p:par>
                                <p:cTn id="93" presetID="8" presetClass="emph" presetSubtype="0" fill="hold" nodeType="afterEffect">
                                  <p:stCondLst>
                                    <p:cond delay="0"/>
                                  </p:stCondLst>
                                  <p:childTnLst>
                                    <p:animRot by="21600000">
                                      <p:cBhvr>
                                        <p:cTn id="94" dur="2000" fill="hold"/>
                                        <p:tgtEl>
                                          <p:spTgt spid="34"/>
                                        </p:tgtEl>
                                        <p:attrNameLst>
                                          <p:attrName>r</p:attrName>
                                        </p:attrNameLst>
                                      </p:cBhvr>
                                    </p:animRot>
                                  </p:childTnLst>
                                </p:cTn>
                              </p:par>
                            </p:childTnLst>
                          </p:cTn>
                        </p:par>
                        <p:par>
                          <p:cTn id="95" fill="hold">
                            <p:stCondLst>
                              <p:cond delay="2000"/>
                            </p:stCondLst>
                            <p:childTnLst>
                              <p:par>
                                <p:cTn id="96" presetID="1" presetClass="exit" presetSubtype="0" fill="hold" nodeType="afterEffect">
                                  <p:stCondLst>
                                    <p:cond delay="0"/>
                                  </p:stCondLst>
                                  <p:childTnLst>
                                    <p:set>
                                      <p:cBhvr>
                                        <p:cTn id="97" dur="1" fill="hold">
                                          <p:stCondLst>
                                            <p:cond delay="0"/>
                                          </p:stCondLst>
                                        </p:cTn>
                                        <p:tgtEl>
                                          <p:spTgt spid="34"/>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1"/>
                                        </p:tgtEl>
                                        <p:attrNameLst>
                                          <p:attrName>style.visibility</p:attrName>
                                        </p:attrNameLst>
                                      </p:cBhvr>
                                      <p:to>
                                        <p:strVal val="hidden"/>
                                      </p:to>
                                    </p:set>
                                  </p:childTnLst>
                                </p:cTn>
                              </p:par>
                            </p:childTnLst>
                          </p:cTn>
                        </p:par>
                        <p:par>
                          <p:cTn id="104" fill="hold">
                            <p:stCondLst>
                              <p:cond delay="0"/>
                            </p:stCondLst>
                            <p:childTnLst>
                              <p:par>
                                <p:cTn id="105" presetID="1" presetClass="entr" presetSubtype="0" fill="hold" nodeType="after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4" grpId="0" animBg="1"/>
      <p:bldP spid="44" grpId="1" animBg="1"/>
      <p:bldP spid="83" grpId="0" animBg="1"/>
      <p:bldP spid="8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Straight Connector 40"/>
          <p:cNvCxnSpPr/>
          <p:nvPr/>
        </p:nvCxnSpPr>
        <p:spPr>
          <a:xfrm flipH="1">
            <a:off x="9297095" y="2532336"/>
            <a:ext cx="0" cy="599478"/>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10" name="Straight Connector 40"/>
          <p:cNvCxnSpPr/>
          <p:nvPr/>
        </p:nvCxnSpPr>
        <p:spPr>
          <a:xfrm flipH="1">
            <a:off x="10368554" y="1962779"/>
            <a:ext cx="0" cy="1086395"/>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40"/>
          <p:cNvCxnSpPr/>
          <p:nvPr/>
        </p:nvCxnSpPr>
        <p:spPr>
          <a:xfrm flipH="1">
            <a:off x="9851129" y="1268398"/>
            <a:ext cx="0" cy="1772575"/>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normAutofit/>
          </a:bodyPr>
          <a:lstStyle/>
          <a:p>
            <a:r>
              <a:rPr lang="fr-FR" dirty="0" smtClean="0"/>
              <a:t>Les grandes étapes du </a:t>
            </a:r>
            <a:r>
              <a:rPr lang="fr-FR" dirty="0" smtClean="0"/>
              <a:t>premier lot</a:t>
            </a:r>
            <a:endParaRPr lang="fr-FR" dirty="0"/>
          </a:p>
        </p:txBody>
      </p:sp>
      <p:sp>
        <p:nvSpPr>
          <p:cNvPr id="3" name="Espace réservé du pied de page 2"/>
          <p:cNvSpPr>
            <a:spLocks noGrp="1"/>
          </p:cNvSpPr>
          <p:nvPr>
            <p:ph type="ftr" sz="quarter" idx="11"/>
          </p:nvPr>
        </p:nvSpPr>
        <p:spPr/>
        <p:txBody>
          <a:bodyPr/>
          <a:lstStyle/>
          <a:p>
            <a:r>
              <a:rPr lang="fr-FR" dirty="0" smtClean="0"/>
              <a:t>Modèle standard présentation PPT pour E-I</a:t>
            </a:r>
            <a:endParaRPr lang="fr-FR" dirty="0"/>
          </a:p>
        </p:txBody>
      </p:sp>
      <p:sp>
        <p:nvSpPr>
          <p:cNvPr id="4" name="Espace réservé du numéro de diapositive 3"/>
          <p:cNvSpPr>
            <a:spLocks noGrp="1"/>
          </p:cNvSpPr>
          <p:nvPr>
            <p:ph type="sldNum" sz="quarter" idx="12"/>
          </p:nvPr>
        </p:nvSpPr>
        <p:spPr/>
        <p:txBody>
          <a:bodyPr/>
          <a:lstStyle/>
          <a:p>
            <a:fld id="{3EE1DE5A-27D4-4895-8E04-340D57AD09FB}" type="slidenum">
              <a:rPr lang="fr-FR" smtClean="0"/>
              <a:pPr/>
              <a:t>5</a:t>
            </a:fld>
            <a:endParaRPr lang="fr-FR"/>
          </a:p>
        </p:txBody>
      </p:sp>
      <p:grpSp>
        <p:nvGrpSpPr>
          <p:cNvPr id="259" name="Groupe 258"/>
          <p:cNvGrpSpPr/>
          <p:nvPr/>
        </p:nvGrpSpPr>
        <p:grpSpPr>
          <a:xfrm>
            <a:off x="110059" y="2997441"/>
            <a:ext cx="2035702" cy="895162"/>
            <a:chOff x="110059" y="3130791"/>
            <a:chExt cx="2179586" cy="895162"/>
          </a:xfrm>
        </p:grpSpPr>
        <p:sp>
          <p:nvSpPr>
            <p:cNvPr id="9" name="Rectangle 8"/>
            <p:cNvSpPr/>
            <p:nvPr/>
          </p:nvSpPr>
          <p:spPr bwMode="auto">
            <a:xfrm>
              <a:off x="110059" y="3843391"/>
              <a:ext cx="2179586" cy="18256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0" name="Rectangle 9"/>
            <p:cNvSpPr/>
            <p:nvPr/>
          </p:nvSpPr>
          <p:spPr bwMode="auto">
            <a:xfrm>
              <a:off x="110059" y="3130791"/>
              <a:ext cx="2179586" cy="182563"/>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3" name="TextBox 22"/>
            <p:cNvSpPr txBox="1"/>
            <p:nvPr/>
          </p:nvSpPr>
          <p:spPr>
            <a:xfrm>
              <a:off x="220935" y="3317242"/>
              <a:ext cx="2050841" cy="584775"/>
            </a:xfrm>
            <a:prstGeom prst="rect">
              <a:avLst/>
            </a:prstGeom>
            <a:noFill/>
          </p:spPr>
          <p:txBody>
            <a:bodyPr wrap="square">
              <a:spAutoFit/>
            </a:bodyPr>
            <a:lstStyle/>
            <a:p>
              <a:pPr algn="ctr">
                <a:defRPr/>
              </a:pPr>
              <a:r>
                <a:rPr lang="fr-FR" sz="1600" dirty="0" smtClean="0">
                  <a:solidFill>
                    <a:schemeClr val="bg1">
                      <a:lumMod val="50000"/>
                    </a:schemeClr>
                  </a:solidFill>
                  <a:latin typeface="Bebas Neue" panose="020B0606020202050201" pitchFamily="34" charset="0"/>
                </a:rPr>
                <a:t>DEFINITION DES EVENEMENTS</a:t>
              </a:r>
              <a:endParaRPr lang="id-ID" sz="1600" dirty="0">
                <a:solidFill>
                  <a:schemeClr val="bg1">
                    <a:lumMod val="50000"/>
                  </a:schemeClr>
                </a:solidFill>
                <a:latin typeface="Bebas Neue" panose="020B0606020202050201" pitchFamily="34" charset="0"/>
              </a:endParaRPr>
            </a:p>
          </p:txBody>
        </p:sp>
      </p:grpSp>
      <p:grpSp>
        <p:nvGrpSpPr>
          <p:cNvPr id="262" name="Groupe 261"/>
          <p:cNvGrpSpPr/>
          <p:nvPr/>
        </p:nvGrpSpPr>
        <p:grpSpPr>
          <a:xfrm>
            <a:off x="7103919" y="2997566"/>
            <a:ext cx="2263341" cy="894913"/>
            <a:chOff x="7103919" y="3130916"/>
            <a:chExt cx="2263341" cy="894913"/>
          </a:xfrm>
        </p:grpSpPr>
        <p:sp>
          <p:nvSpPr>
            <p:cNvPr id="18" name="Rectangle 17"/>
            <p:cNvSpPr/>
            <p:nvPr/>
          </p:nvSpPr>
          <p:spPr>
            <a:xfrm>
              <a:off x="7502241" y="3843516"/>
              <a:ext cx="1588271" cy="182313"/>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9" name="Rectangle 18"/>
            <p:cNvSpPr/>
            <p:nvPr/>
          </p:nvSpPr>
          <p:spPr>
            <a:xfrm>
              <a:off x="7502241" y="3130916"/>
              <a:ext cx="1588271" cy="182313"/>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7" name="TextBox 26"/>
            <p:cNvSpPr txBox="1"/>
            <p:nvPr/>
          </p:nvSpPr>
          <p:spPr>
            <a:xfrm>
              <a:off x="7103919" y="3268781"/>
              <a:ext cx="2263341" cy="584775"/>
            </a:xfrm>
            <a:prstGeom prst="rect">
              <a:avLst/>
            </a:prstGeom>
            <a:noFill/>
          </p:spPr>
          <p:txBody>
            <a:bodyPr wrap="square">
              <a:spAutoFit/>
            </a:bodyPr>
            <a:lstStyle/>
            <a:p>
              <a:pPr algn="ctr">
                <a:defRPr/>
              </a:pPr>
              <a:r>
                <a:rPr lang="fr-FR" sz="1600" dirty="0" smtClean="0">
                  <a:solidFill>
                    <a:schemeClr val="bg1">
                      <a:lumMod val="50000"/>
                    </a:schemeClr>
                  </a:solidFill>
                  <a:latin typeface="Bebas Neue" panose="020B0606020202050201" pitchFamily="34" charset="0"/>
                </a:rPr>
                <a:t>CREATION DES DASHBOARDS</a:t>
              </a:r>
              <a:endParaRPr lang="id-ID" sz="1600" dirty="0">
                <a:solidFill>
                  <a:schemeClr val="bg1">
                    <a:lumMod val="50000"/>
                  </a:schemeClr>
                </a:solidFill>
                <a:latin typeface="Bebas Neue" panose="020B0606020202050201" pitchFamily="34" charset="0"/>
              </a:endParaRPr>
            </a:p>
          </p:txBody>
        </p:sp>
      </p:grpSp>
      <p:sp>
        <p:nvSpPr>
          <p:cNvPr id="29" name="TextBox 33"/>
          <p:cNvSpPr txBox="1"/>
          <p:nvPr/>
        </p:nvSpPr>
        <p:spPr>
          <a:xfrm>
            <a:off x="402622" y="1419750"/>
            <a:ext cx="2606804" cy="246221"/>
          </a:xfrm>
          <a:prstGeom prst="rect">
            <a:avLst/>
          </a:prstGeom>
          <a:noFill/>
        </p:spPr>
        <p:txBody>
          <a:bodyPr wrap="none">
            <a:spAutoFit/>
          </a:bodyPr>
          <a:lstStyle/>
          <a:p>
            <a:pPr>
              <a:defRPr/>
            </a:pPr>
            <a:r>
              <a:rPr lang="fr-FR" sz="1000" dirty="0" smtClean="0">
                <a:solidFill>
                  <a:schemeClr val="bg1">
                    <a:lumMod val="50000"/>
                  </a:schemeClr>
                </a:solidFill>
                <a:latin typeface="Raleway" panose="020B0003030101060003" pitchFamily="34" charset="0"/>
              </a:rPr>
              <a:t>Définition des données et règles de calculs</a:t>
            </a:r>
            <a:endParaRPr lang="fr-FR" sz="1000" b="1" dirty="0">
              <a:solidFill>
                <a:schemeClr val="bg1">
                  <a:lumMod val="50000"/>
                </a:schemeClr>
              </a:solidFill>
              <a:latin typeface="Raleway" panose="020B0003030101060003" pitchFamily="34" charset="0"/>
            </a:endParaRPr>
          </a:p>
        </p:txBody>
      </p:sp>
      <p:cxnSp>
        <p:nvCxnSpPr>
          <p:cNvPr id="31" name="Straight Connector 31"/>
          <p:cNvCxnSpPr/>
          <p:nvPr/>
        </p:nvCxnSpPr>
        <p:spPr>
          <a:xfrm>
            <a:off x="760932" y="1726684"/>
            <a:ext cx="0" cy="1271587"/>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4" name="Straight Connector 40"/>
          <p:cNvCxnSpPr/>
          <p:nvPr/>
        </p:nvCxnSpPr>
        <p:spPr>
          <a:xfrm flipH="1">
            <a:off x="1555409" y="2224887"/>
            <a:ext cx="0" cy="773384"/>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6" name="Straight Connector 48"/>
          <p:cNvCxnSpPr/>
          <p:nvPr/>
        </p:nvCxnSpPr>
        <p:spPr>
          <a:xfrm flipV="1">
            <a:off x="589547" y="3923784"/>
            <a:ext cx="0" cy="1936342"/>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49"/>
          <p:cNvCxnSpPr/>
          <p:nvPr/>
        </p:nvCxnSpPr>
        <p:spPr>
          <a:xfrm flipH="1" flipV="1">
            <a:off x="1331889" y="3896797"/>
            <a:ext cx="0" cy="986795"/>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8" name="TextBox 55"/>
          <p:cNvSpPr txBox="1"/>
          <p:nvPr/>
        </p:nvSpPr>
        <p:spPr>
          <a:xfrm>
            <a:off x="611021" y="5726124"/>
            <a:ext cx="2354486" cy="246221"/>
          </a:xfrm>
          <a:prstGeom prst="rect">
            <a:avLst/>
          </a:prstGeom>
          <a:noFill/>
        </p:spPr>
        <p:txBody>
          <a:bodyPr wrap="square">
            <a:spAutoFit/>
          </a:bodyPr>
          <a:lstStyle/>
          <a:p>
            <a:pPr>
              <a:defRPr/>
            </a:pPr>
            <a:r>
              <a:rPr lang="fr-FR" sz="1000" dirty="0" smtClean="0">
                <a:solidFill>
                  <a:schemeClr val="bg1">
                    <a:lumMod val="50000"/>
                  </a:schemeClr>
                </a:solidFill>
                <a:latin typeface="Raleway" panose="020B0003030101060003" pitchFamily="34" charset="0"/>
              </a:rPr>
              <a:t>Définition des topics et événements</a:t>
            </a:r>
            <a:endParaRPr lang="id-ID" sz="1000" dirty="0">
              <a:solidFill>
                <a:schemeClr val="bg1">
                  <a:lumMod val="50000"/>
                </a:schemeClr>
              </a:solidFill>
              <a:latin typeface="Raleway" panose="020B0003030101060003" pitchFamily="34" charset="0"/>
            </a:endParaRPr>
          </a:p>
        </p:txBody>
      </p:sp>
      <p:sp>
        <p:nvSpPr>
          <p:cNvPr id="39" name="TextBox 57"/>
          <p:cNvSpPr txBox="1"/>
          <p:nvPr/>
        </p:nvSpPr>
        <p:spPr>
          <a:xfrm>
            <a:off x="592777" y="5036278"/>
            <a:ext cx="1431249" cy="400110"/>
          </a:xfrm>
          <a:prstGeom prst="rect">
            <a:avLst/>
          </a:prstGeom>
          <a:noFill/>
        </p:spPr>
        <p:txBody>
          <a:bodyPr wrap="square">
            <a:spAutoFit/>
          </a:bodyPr>
          <a:lstStyle/>
          <a:p>
            <a:pPr algn="ctr">
              <a:defRPr/>
            </a:pPr>
            <a:r>
              <a:rPr lang="fr-FR" sz="1000" dirty="0">
                <a:solidFill>
                  <a:schemeClr val="bg2">
                    <a:lumMod val="50000"/>
                  </a:schemeClr>
                </a:solidFill>
                <a:latin typeface="Raleway" panose="020B0003030101060003" pitchFamily="34" charset="0"/>
              </a:rPr>
              <a:t>Définition du </a:t>
            </a:r>
            <a:r>
              <a:rPr lang="fr-FR" sz="1000" dirty="0" smtClean="0">
                <a:solidFill>
                  <a:schemeClr val="bg2">
                    <a:lumMod val="50000"/>
                  </a:schemeClr>
                </a:solidFill>
                <a:latin typeface="Raleway" panose="020B0003030101060003" pitchFamily="34" charset="0"/>
              </a:rPr>
              <a:t>format d’un message</a:t>
            </a:r>
            <a:endParaRPr lang="id-ID" sz="1000" dirty="0">
              <a:solidFill>
                <a:schemeClr val="bg2">
                  <a:lumMod val="50000"/>
                </a:schemeClr>
              </a:solidFill>
              <a:latin typeface="Raleway" panose="020B0003030101060003" pitchFamily="34" charset="0"/>
            </a:endParaRPr>
          </a:p>
        </p:txBody>
      </p:sp>
      <p:cxnSp>
        <p:nvCxnSpPr>
          <p:cNvPr id="40" name="Straight Connector 62"/>
          <p:cNvCxnSpPr/>
          <p:nvPr/>
        </p:nvCxnSpPr>
        <p:spPr>
          <a:xfrm flipV="1">
            <a:off x="2147987" y="3899975"/>
            <a:ext cx="0" cy="560388"/>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42" name="TextBox 64"/>
          <p:cNvSpPr txBox="1">
            <a:spLocks noChangeArrowheads="1"/>
          </p:cNvSpPr>
          <p:nvPr/>
        </p:nvSpPr>
        <p:spPr bwMode="auto">
          <a:xfrm>
            <a:off x="1595348" y="4532235"/>
            <a:ext cx="961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fr-FR" altLang="fr-FR" sz="1000" b="1" dirty="0" smtClean="0">
                <a:solidFill>
                  <a:schemeClr val="accent6">
                    <a:lumMod val="75000"/>
                  </a:schemeClr>
                </a:solidFill>
                <a:latin typeface="Raleway"/>
              </a:rPr>
              <a:t>Validation avec S&amp;R</a:t>
            </a:r>
            <a:endParaRPr lang="id-ID" altLang="fr-FR" sz="1000" b="1" dirty="0">
              <a:solidFill>
                <a:schemeClr val="accent6">
                  <a:lumMod val="75000"/>
                </a:schemeClr>
              </a:solidFill>
              <a:latin typeface="Raleway"/>
            </a:endParaRPr>
          </a:p>
        </p:txBody>
      </p:sp>
      <p:grpSp>
        <p:nvGrpSpPr>
          <p:cNvPr id="264" name="Groupe 263"/>
          <p:cNvGrpSpPr/>
          <p:nvPr/>
        </p:nvGrpSpPr>
        <p:grpSpPr>
          <a:xfrm>
            <a:off x="10254115" y="2998945"/>
            <a:ext cx="1867641" cy="896201"/>
            <a:chOff x="10712075" y="3132295"/>
            <a:chExt cx="1664581" cy="896201"/>
          </a:xfrm>
        </p:grpSpPr>
        <p:sp>
          <p:nvSpPr>
            <p:cNvPr id="137" name="Rectangle 136"/>
            <p:cNvSpPr/>
            <p:nvPr/>
          </p:nvSpPr>
          <p:spPr>
            <a:xfrm>
              <a:off x="10888580" y="3844896"/>
              <a:ext cx="1463316" cy="183600"/>
            </a:xfrm>
            <a:prstGeom prst="rect">
              <a:avLst/>
            </a:prstGeom>
            <a:solidFill>
              <a:srgbClr val="1F95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38" name="Rectangle 137"/>
            <p:cNvSpPr/>
            <p:nvPr/>
          </p:nvSpPr>
          <p:spPr>
            <a:xfrm>
              <a:off x="10888580" y="3132295"/>
              <a:ext cx="1463316" cy="179979"/>
            </a:xfrm>
            <a:prstGeom prst="rect">
              <a:avLst/>
            </a:prstGeom>
            <a:solidFill>
              <a:srgbClr val="1F95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39" name="TextBox 26"/>
            <p:cNvSpPr txBox="1"/>
            <p:nvPr/>
          </p:nvSpPr>
          <p:spPr>
            <a:xfrm>
              <a:off x="10712075" y="3299135"/>
              <a:ext cx="1664581" cy="584775"/>
            </a:xfrm>
            <a:prstGeom prst="rect">
              <a:avLst/>
            </a:prstGeom>
            <a:noFill/>
          </p:spPr>
          <p:txBody>
            <a:bodyPr wrap="square">
              <a:spAutoFit/>
            </a:bodyPr>
            <a:lstStyle/>
            <a:p>
              <a:pPr algn="ctr">
                <a:defRPr/>
              </a:pPr>
              <a:r>
                <a:rPr lang="fr-FR" sz="1600" dirty="0" smtClean="0">
                  <a:solidFill>
                    <a:schemeClr val="bg1">
                      <a:lumMod val="50000"/>
                    </a:schemeClr>
                  </a:solidFill>
                  <a:latin typeface="Bebas Neue" panose="020B0606020202050201" pitchFamily="34" charset="0"/>
                </a:rPr>
                <a:t>DEPLOIEMENT ET RESTITUTION</a:t>
              </a:r>
              <a:endParaRPr lang="id-ID" sz="1600" dirty="0">
                <a:solidFill>
                  <a:schemeClr val="bg1">
                    <a:lumMod val="50000"/>
                  </a:schemeClr>
                </a:solidFill>
                <a:latin typeface="Bebas Neue" panose="020B0606020202050201" pitchFamily="34" charset="0"/>
              </a:endParaRPr>
            </a:p>
          </p:txBody>
        </p:sp>
      </p:grpSp>
      <p:grpSp>
        <p:nvGrpSpPr>
          <p:cNvPr id="263" name="Groupe 262"/>
          <p:cNvGrpSpPr/>
          <p:nvPr/>
        </p:nvGrpSpPr>
        <p:grpSpPr>
          <a:xfrm>
            <a:off x="9057803" y="2997566"/>
            <a:ext cx="1452709" cy="894913"/>
            <a:chOff x="9057804" y="3130916"/>
            <a:chExt cx="1830776" cy="894913"/>
          </a:xfrm>
        </p:grpSpPr>
        <p:sp>
          <p:nvSpPr>
            <p:cNvPr id="21" name="Rectangle 20"/>
            <p:cNvSpPr/>
            <p:nvPr/>
          </p:nvSpPr>
          <p:spPr>
            <a:xfrm>
              <a:off x="9057804" y="3843516"/>
              <a:ext cx="1830776" cy="1823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2" name="Rectangle 21"/>
            <p:cNvSpPr/>
            <p:nvPr/>
          </p:nvSpPr>
          <p:spPr>
            <a:xfrm>
              <a:off x="9057804" y="3130916"/>
              <a:ext cx="1830776" cy="1823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49" name="TextBox 24"/>
            <p:cNvSpPr txBox="1"/>
            <p:nvPr/>
          </p:nvSpPr>
          <p:spPr>
            <a:xfrm>
              <a:off x="9196096" y="3374585"/>
              <a:ext cx="1553134" cy="338554"/>
            </a:xfrm>
            <a:prstGeom prst="rect">
              <a:avLst/>
            </a:prstGeom>
            <a:noFill/>
          </p:spPr>
          <p:txBody>
            <a:bodyPr wrap="square">
              <a:spAutoFit/>
            </a:bodyPr>
            <a:lstStyle/>
            <a:p>
              <a:pPr algn="ctr">
                <a:defRPr/>
              </a:pPr>
              <a:r>
                <a:rPr lang="fr-FR" sz="1600" dirty="0" smtClean="0">
                  <a:solidFill>
                    <a:schemeClr val="bg1">
                      <a:lumMod val="50000"/>
                    </a:schemeClr>
                  </a:solidFill>
                  <a:latin typeface="Bebas Neue" panose="020B0606020202050201" pitchFamily="34" charset="0"/>
                </a:rPr>
                <a:t>RECETTE</a:t>
              </a:r>
              <a:endParaRPr lang="id-ID" sz="1600" dirty="0">
                <a:solidFill>
                  <a:schemeClr val="bg1">
                    <a:lumMod val="50000"/>
                  </a:schemeClr>
                </a:solidFill>
                <a:latin typeface="Bebas Neue" panose="020B0606020202050201" pitchFamily="34" charset="0"/>
              </a:endParaRPr>
            </a:p>
          </p:txBody>
        </p:sp>
      </p:grpSp>
      <p:sp>
        <p:nvSpPr>
          <p:cNvPr id="150" name="TextBox 36"/>
          <p:cNvSpPr txBox="1"/>
          <p:nvPr/>
        </p:nvSpPr>
        <p:spPr>
          <a:xfrm>
            <a:off x="865092" y="1933615"/>
            <a:ext cx="1717137" cy="246221"/>
          </a:xfrm>
          <a:prstGeom prst="rect">
            <a:avLst/>
          </a:prstGeom>
          <a:noFill/>
        </p:spPr>
        <p:txBody>
          <a:bodyPr wrap="none">
            <a:spAutoFit/>
          </a:bodyPr>
          <a:lstStyle/>
          <a:p>
            <a:pPr>
              <a:defRPr/>
            </a:pPr>
            <a:r>
              <a:rPr lang="fr-FR" sz="1000" dirty="0" smtClean="0">
                <a:solidFill>
                  <a:schemeClr val="bg2">
                    <a:lumMod val="50000"/>
                  </a:schemeClr>
                </a:solidFill>
                <a:latin typeface="Raleway" panose="020B0003030101060003" pitchFamily="34" charset="0"/>
              </a:rPr>
              <a:t>Estimation de la volumétrie</a:t>
            </a:r>
            <a:endParaRPr lang="id-ID" sz="1000" dirty="0">
              <a:solidFill>
                <a:schemeClr val="bg2">
                  <a:lumMod val="50000"/>
                </a:schemeClr>
              </a:solidFill>
              <a:latin typeface="Raleway" panose="020B0003030101060003" pitchFamily="34" charset="0"/>
            </a:endParaRPr>
          </a:p>
        </p:txBody>
      </p:sp>
      <p:cxnSp>
        <p:nvCxnSpPr>
          <p:cNvPr id="153" name="Straight Connector 40"/>
          <p:cNvCxnSpPr/>
          <p:nvPr/>
        </p:nvCxnSpPr>
        <p:spPr>
          <a:xfrm>
            <a:off x="2570596" y="2569646"/>
            <a:ext cx="0" cy="428625"/>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54" name="TextBox 36"/>
          <p:cNvSpPr txBox="1"/>
          <p:nvPr/>
        </p:nvSpPr>
        <p:spPr>
          <a:xfrm>
            <a:off x="1925947" y="2226359"/>
            <a:ext cx="1489510" cy="246221"/>
          </a:xfrm>
          <a:prstGeom prst="rect">
            <a:avLst/>
          </a:prstGeom>
          <a:noFill/>
        </p:spPr>
        <p:txBody>
          <a:bodyPr wrap="none">
            <a:spAutoFit/>
          </a:bodyPr>
          <a:lstStyle/>
          <a:p>
            <a:pPr>
              <a:defRPr/>
            </a:pPr>
            <a:r>
              <a:rPr lang="fr-FR" sz="1000" dirty="0" smtClean="0">
                <a:solidFill>
                  <a:schemeClr val="bg2">
                    <a:lumMod val="50000"/>
                  </a:schemeClr>
                </a:solidFill>
                <a:latin typeface="Raleway" panose="020B0003030101060003" pitchFamily="34" charset="0"/>
              </a:rPr>
              <a:t>Demande de certificats</a:t>
            </a:r>
            <a:endParaRPr lang="id-ID" sz="1000" dirty="0">
              <a:solidFill>
                <a:schemeClr val="bg2">
                  <a:lumMod val="50000"/>
                </a:schemeClr>
              </a:solidFill>
              <a:latin typeface="Raleway" panose="020B0003030101060003" pitchFamily="34" charset="0"/>
            </a:endParaRPr>
          </a:p>
        </p:txBody>
      </p:sp>
      <p:cxnSp>
        <p:nvCxnSpPr>
          <p:cNvPr id="159" name="Straight Connector 62"/>
          <p:cNvCxnSpPr/>
          <p:nvPr/>
        </p:nvCxnSpPr>
        <p:spPr>
          <a:xfrm flipH="1" flipV="1">
            <a:off x="2797749" y="3896796"/>
            <a:ext cx="3975" cy="1139507"/>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60" name="TextBox 36"/>
          <p:cNvSpPr txBox="1"/>
          <p:nvPr/>
        </p:nvSpPr>
        <p:spPr>
          <a:xfrm>
            <a:off x="2122587" y="5147106"/>
            <a:ext cx="1358274" cy="400110"/>
          </a:xfrm>
          <a:prstGeom prst="rect">
            <a:avLst/>
          </a:prstGeom>
          <a:noFill/>
        </p:spPr>
        <p:txBody>
          <a:bodyPr wrap="square">
            <a:spAutoFit/>
          </a:bodyPr>
          <a:lstStyle/>
          <a:p>
            <a:pPr algn="ctr">
              <a:defRPr/>
            </a:pPr>
            <a:r>
              <a:rPr lang="fr-FR" sz="1000" dirty="0">
                <a:solidFill>
                  <a:schemeClr val="bg2">
                    <a:lumMod val="50000"/>
                  </a:schemeClr>
                </a:solidFill>
                <a:latin typeface="Raleway" panose="020B0003030101060003" pitchFamily="34" charset="0"/>
              </a:rPr>
              <a:t>Demande d’</a:t>
            </a:r>
            <a:r>
              <a:rPr lang="fr-FR" sz="1000" dirty="0" err="1">
                <a:solidFill>
                  <a:schemeClr val="bg2">
                    <a:lumMod val="50000"/>
                  </a:schemeClr>
                </a:solidFill>
                <a:latin typeface="Raleway" panose="020B0003030101060003" pitchFamily="34" charset="0"/>
              </a:rPr>
              <a:t>ACLs</a:t>
            </a:r>
            <a:r>
              <a:rPr lang="fr-FR" sz="1000" dirty="0">
                <a:solidFill>
                  <a:schemeClr val="bg2">
                    <a:lumMod val="50000"/>
                  </a:schemeClr>
                </a:solidFill>
                <a:latin typeface="Raleway" panose="020B0003030101060003" pitchFamily="34" charset="0"/>
              </a:rPr>
              <a:t> et ouverture de flux</a:t>
            </a:r>
            <a:endParaRPr lang="id-ID" sz="1000" dirty="0">
              <a:solidFill>
                <a:schemeClr val="bg2">
                  <a:lumMod val="50000"/>
                </a:schemeClr>
              </a:solidFill>
              <a:latin typeface="Raleway" panose="020B0003030101060003" pitchFamily="34" charset="0"/>
            </a:endParaRPr>
          </a:p>
        </p:txBody>
      </p:sp>
      <p:cxnSp>
        <p:nvCxnSpPr>
          <p:cNvPr id="161" name="Straight Connector 40"/>
          <p:cNvCxnSpPr/>
          <p:nvPr/>
        </p:nvCxnSpPr>
        <p:spPr>
          <a:xfrm>
            <a:off x="3480861" y="1962779"/>
            <a:ext cx="0" cy="1035492"/>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62" name="TextBox 36"/>
          <p:cNvSpPr txBox="1"/>
          <p:nvPr/>
        </p:nvSpPr>
        <p:spPr>
          <a:xfrm>
            <a:off x="2829047" y="1691004"/>
            <a:ext cx="1792478" cy="246221"/>
          </a:xfrm>
          <a:prstGeom prst="rect">
            <a:avLst/>
          </a:prstGeom>
          <a:noFill/>
        </p:spPr>
        <p:txBody>
          <a:bodyPr wrap="none">
            <a:spAutoFit/>
          </a:bodyPr>
          <a:lstStyle/>
          <a:p>
            <a:pPr>
              <a:defRPr/>
            </a:pPr>
            <a:r>
              <a:rPr lang="fr-FR" sz="1000" dirty="0" smtClean="0">
                <a:solidFill>
                  <a:schemeClr val="bg2">
                    <a:lumMod val="50000"/>
                  </a:schemeClr>
                </a:solidFill>
                <a:latin typeface="Raleway" panose="020B0003030101060003" pitchFamily="34" charset="0"/>
              </a:rPr>
              <a:t>Demande d’accès à </a:t>
            </a:r>
            <a:r>
              <a:rPr lang="fr-FR" sz="1000" dirty="0" err="1" smtClean="0">
                <a:solidFill>
                  <a:schemeClr val="bg2">
                    <a:lumMod val="50000"/>
                  </a:schemeClr>
                </a:solidFill>
                <a:latin typeface="Raleway" panose="020B0003030101060003" pitchFamily="34" charset="0"/>
              </a:rPr>
              <a:t>Lenses</a:t>
            </a:r>
            <a:r>
              <a:rPr lang="fr-FR" sz="1000" dirty="0" smtClean="0">
                <a:solidFill>
                  <a:schemeClr val="bg2">
                    <a:lumMod val="50000"/>
                  </a:schemeClr>
                </a:solidFill>
                <a:latin typeface="Raleway" panose="020B0003030101060003" pitchFamily="34" charset="0"/>
              </a:rPr>
              <a:t> </a:t>
            </a:r>
            <a:endParaRPr lang="id-ID" sz="1000" dirty="0">
              <a:solidFill>
                <a:schemeClr val="bg2">
                  <a:lumMod val="50000"/>
                </a:schemeClr>
              </a:solidFill>
              <a:latin typeface="Raleway" panose="020B0003030101060003" pitchFamily="34" charset="0"/>
            </a:endParaRPr>
          </a:p>
        </p:txBody>
      </p:sp>
      <p:sp>
        <p:nvSpPr>
          <p:cNvPr id="163" name="TextBox 36"/>
          <p:cNvSpPr txBox="1"/>
          <p:nvPr/>
        </p:nvSpPr>
        <p:spPr>
          <a:xfrm>
            <a:off x="2846708" y="4261253"/>
            <a:ext cx="1545616" cy="246221"/>
          </a:xfrm>
          <a:prstGeom prst="rect">
            <a:avLst/>
          </a:prstGeom>
          <a:noFill/>
        </p:spPr>
        <p:txBody>
          <a:bodyPr wrap="none">
            <a:spAutoFit/>
          </a:bodyPr>
          <a:lstStyle/>
          <a:p>
            <a:pPr>
              <a:defRPr/>
            </a:pPr>
            <a:r>
              <a:rPr lang="fr-FR" sz="1000" dirty="0" smtClean="0">
                <a:solidFill>
                  <a:schemeClr val="bg2">
                    <a:lumMod val="50000"/>
                  </a:schemeClr>
                </a:solidFill>
                <a:latin typeface="Raleway" panose="020B0003030101060003" pitchFamily="34" charset="0"/>
              </a:rPr>
              <a:t>Demande d’accès cloud</a:t>
            </a:r>
            <a:endParaRPr lang="id-ID" sz="1000" dirty="0">
              <a:solidFill>
                <a:schemeClr val="bg2">
                  <a:lumMod val="50000"/>
                </a:schemeClr>
              </a:solidFill>
              <a:latin typeface="Raleway" panose="020B0003030101060003" pitchFamily="34" charset="0"/>
            </a:endParaRPr>
          </a:p>
        </p:txBody>
      </p:sp>
      <p:sp>
        <p:nvSpPr>
          <p:cNvPr id="164" name="TextBox 36"/>
          <p:cNvSpPr txBox="1"/>
          <p:nvPr/>
        </p:nvSpPr>
        <p:spPr>
          <a:xfrm>
            <a:off x="3549372" y="2001116"/>
            <a:ext cx="1544012" cy="246221"/>
          </a:xfrm>
          <a:prstGeom prst="rect">
            <a:avLst/>
          </a:prstGeom>
          <a:noFill/>
        </p:spPr>
        <p:txBody>
          <a:bodyPr wrap="none">
            <a:spAutoFit/>
          </a:bodyPr>
          <a:lstStyle/>
          <a:p>
            <a:pPr>
              <a:defRPr/>
            </a:pPr>
            <a:r>
              <a:rPr lang="fr-FR" sz="1000" dirty="0" smtClean="0">
                <a:solidFill>
                  <a:schemeClr val="bg2">
                    <a:lumMod val="50000"/>
                  </a:schemeClr>
                </a:solidFill>
                <a:latin typeface="Raleway" panose="020B0003030101060003" pitchFamily="34" charset="0"/>
              </a:rPr>
              <a:t>Création espace </a:t>
            </a:r>
            <a:r>
              <a:rPr lang="fr-FR" sz="1000" dirty="0" err="1" smtClean="0">
                <a:solidFill>
                  <a:schemeClr val="bg2">
                    <a:lumMod val="50000"/>
                  </a:schemeClr>
                </a:solidFill>
                <a:latin typeface="Raleway" panose="020B0003030101060003" pitchFamily="34" charset="0"/>
              </a:rPr>
              <a:t>Kibana</a:t>
            </a:r>
            <a:endParaRPr lang="id-ID" sz="1000" dirty="0">
              <a:solidFill>
                <a:schemeClr val="bg2">
                  <a:lumMod val="50000"/>
                </a:schemeClr>
              </a:solidFill>
              <a:latin typeface="Raleway" panose="020B0003030101060003" pitchFamily="34" charset="0"/>
            </a:endParaRPr>
          </a:p>
        </p:txBody>
      </p:sp>
      <p:sp>
        <p:nvSpPr>
          <p:cNvPr id="165" name="TextBox 36"/>
          <p:cNvSpPr txBox="1"/>
          <p:nvPr/>
        </p:nvSpPr>
        <p:spPr>
          <a:xfrm>
            <a:off x="4041931" y="4578176"/>
            <a:ext cx="963725" cy="246221"/>
          </a:xfrm>
          <a:prstGeom prst="rect">
            <a:avLst/>
          </a:prstGeom>
          <a:noFill/>
        </p:spPr>
        <p:txBody>
          <a:bodyPr wrap="none">
            <a:spAutoFit/>
          </a:bodyPr>
          <a:lstStyle/>
          <a:p>
            <a:pPr>
              <a:defRPr/>
            </a:pPr>
            <a:r>
              <a:rPr lang="fr-FR" sz="1000" dirty="0" smtClean="0">
                <a:solidFill>
                  <a:schemeClr val="bg2">
                    <a:lumMod val="50000"/>
                  </a:schemeClr>
                </a:solidFill>
                <a:latin typeface="Raleway" panose="020B0003030101060003" pitchFamily="34" charset="0"/>
              </a:rPr>
              <a:t>Accès </a:t>
            </a:r>
            <a:r>
              <a:rPr lang="fr-FR" sz="1000" dirty="0" err="1" smtClean="0">
                <a:solidFill>
                  <a:schemeClr val="bg2">
                    <a:lumMod val="50000"/>
                  </a:schemeClr>
                </a:solidFill>
                <a:latin typeface="Raleway" panose="020B0003030101060003" pitchFamily="34" charset="0"/>
              </a:rPr>
              <a:t>Kibana</a:t>
            </a:r>
            <a:endParaRPr lang="id-ID" sz="1000" dirty="0">
              <a:solidFill>
                <a:schemeClr val="bg2">
                  <a:lumMod val="50000"/>
                </a:schemeClr>
              </a:solidFill>
              <a:latin typeface="Raleway" panose="020B0003030101060003" pitchFamily="34" charset="0"/>
            </a:endParaRPr>
          </a:p>
        </p:txBody>
      </p:sp>
      <p:sp>
        <p:nvSpPr>
          <p:cNvPr id="166" name="TextBox 36"/>
          <p:cNvSpPr txBox="1"/>
          <p:nvPr/>
        </p:nvSpPr>
        <p:spPr>
          <a:xfrm>
            <a:off x="4392324" y="4952595"/>
            <a:ext cx="1655015" cy="400110"/>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Mise en place connecteur Kafka </a:t>
            </a:r>
            <a:r>
              <a:rPr lang="fr-FR" sz="1000" dirty="0" err="1" smtClean="0">
                <a:solidFill>
                  <a:schemeClr val="bg2">
                    <a:lumMod val="50000"/>
                  </a:schemeClr>
                </a:solidFill>
                <a:latin typeface="Raleway" panose="020B0003030101060003" pitchFamily="34" charset="0"/>
              </a:rPr>
              <a:t>Elastic</a:t>
            </a:r>
            <a:endParaRPr lang="id-ID" sz="1000" dirty="0">
              <a:solidFill>
                <a:schemeClr val="bg2">
                  <a:lumMod val="50000"/>
                </a:schemeClr>
              </a:solidFill>
              <a:latin typeface="Raleway" panose="020B0003030101060003" pitchFamily="34" charset="0"/>
            </a:endParaRPr>
          </a:p>
        </p:txBody>
      </p:sp>
      <p:sp>
        <p:nvSpPr>
          <p:cNvPr id="169" name="TextBox 36"/>
          <p:cNvSpPr txBox="1"/>
          <p:nvPr/>
        </p:nvSpPr>
        <p:spPr>
          <a:xfrm>
            <a:off x="4934581" y="2261997"/>
            <a:ext cx="1164867" cy="414009"/>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Développement DLL maison</a:t>
            </a:r>
            <a:endParaRPr lang="id-ID" sz="1000" dirty="0">
              <a:solidFill>
                <a:schemeClr val="bg2">
                  <a:lumMod val="50000"/>
                </a:schemeClr>
              </a:solidFill>
              <a:latin typeface="Raleway" panose="020B0003030101060003" pitchFamily="34" charset="0"/>
            </a:endParaRPr>
          </a:p>
        </p:txBody>
      </p:sp>
      <p:sp>
        <p:nvSpPr>
          <p:cNvPr id="173" name="TextBox 36"/>
          <p:cNvSpPr txBox="1"/>
          <p:nvPr/>
        </p:nvSpPr>
        <p:spPr>
          <a:xfrm>
            <a:off x="6423454" y="4836248"/>
            <a:ext cx="1201979" cy="400110"/>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Développement CLA</a:t>
            </a:r>
            <a:endParaRPr lang="id-ID" sz="1000" dirty="0">
              <a:solidFill>
                <a:schemeClr val="bg2">
                  <a:lumMod val="50000"/>
                </a:schemeClr>
              </a:solidFill>
              <a:latin typeface="Raleway" panose="020B0003030101060003" pitchFamily="34" charset="0"/>
            </a:endParaRPr>
          </a:p>
        </p:txBody>
      </p:sp>
      <p:sp>
        <p:nvSpPr>
          <p:cNvPr id="174" name="TextBox 36"/>
          <p:cNvSpPr txBox="1"/>
          <p:nvPr/>
        </p:nvSpPr>
        <p:spPr>
          <a:xfrm>
            <a:off x="6470461" y="1966295"/>
            <a:ext cx="1201979" cy="400110"/>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Développement ANN</a:t>
            </a:r>
            <a:endParaRPr lang="id-ID" sz="1000" dirty="0">
              <a:solidFill>
                <a:schemeClr val="bg2">
                  <a:lumMod val="50000"/>
                </a:schemeClr>
              </a:solidFill>
              <a:latin typeface="Raleway" panose="020B0003030101060003" pitchFamily="34" charset="0"/>
            </a:endParaRPr>
          </a:p>
        </p:txBody>
      </p:sp>
      <p:sp>
        <p:nvSpPr>
          <p:cNvPr id="175" name="TextBox 36"/>
          <p:cNvSpPr txBox="1"/>
          <p:nvPr/>
        </p:nvSpPr>
        <p:spPr>
          <a:xfrm>
            <a:off x="5510968" y="4509704"/>
            <a:ext cx="1201979" cy="246221"/>
          </a:xfrm>
          <a:prstGeom prst="rect">
            <a:avLst/>
          </a:prstGeom>
          <a:noFill/>
        </p:spPr>
        <p:txBody>
          <a:bodyPr wrap="square">
            <a:spAutoFit/>
          </a:bodyPr>
          <a:lstStyle/>
          <a:p>
            <a:pPr>
              <a:defRPr/>
            </a:pPr>
            <a:r>
              <a:rPr lang="fr-FR" sz="1000" dirty="0" err="1" smtClean="0">
                <a:solidFill>
                  <a:schemeClr val="bg2">
                    <a:lumMod val="50000"/>
                  </a:schemeClr>
                </a:solidFill>
                <a:latin typeface="Raleway" panose="020B0003030101060003" pitchFamily="34" charset="0"/>
              </a:rPr>
              <a:t>Schema</a:t>
            </a:r>
            <a:r>
              <a:rPr lang="fr-FR" sz="1000" dirty="0" smtClean="0">
                <a:solidFill>
                  <a:schemeClr val="bg2">
                    <a:lumMod val="50000"/>
                  </a:schemeClr>
                </a:solidFill>
                <a:latin typeface="Raleway" panose="020B0003030101060003" pitchFamily="34" charset="0"/>
              </a:rPr>
              <a:t> </a:t>
            </a:r>
            <a:r>
              <a:rPr lang="fr-FR" sz="1000" dirty="0" err="1" smtClean="0">
                <a:solidFill>
                  <a:schemeClr val="bg2">
                    <a:lumMod val="50000"/>
                  </a:schemeClr>
                </a:solidFill>
                <a:latin typeface="Raleway" panose="020B0003030101060003" pitchFamily="34" charset="0"/>
              </a:rPr>
              <a:t>registry</a:t>
            </a:r>
            <a:endParaRPr lang="id-ID" sz="1000" dirty="0">
              <a:solidFill>
                <a:schemeClr val="bg2">
                  <a:lumMod val="50000"/>
                </a:schemeClr>
              </a:solidFill>
              <a:latin typeface="Raleway" panose="020B0003030101060003" pitchFamily="34" charset="0"/>
            </a:endParaRPr>
          </a:p>
        </p:txBody>
      </p:sp>
      <p:sp>
        <p:nvSpPr>
          <p:cNvPr id="176" name="TextBox 36"/>
          <p:cNvSpPr txBox="1"/>
          <p:nvPr/>
        </p:nvSpPr>
        <p:spPr>
          <a:xfrm>
            <a:off x="5519113" y="1590354"/>
            <a:ext cx="1601864" cy="246221"/>
          </a:xfrm>
          <a:prstGeom prst="rect">
            <a:avLst/>
          </a:prstGeom>
          <a:noFill/>
        </p:spPr>
        <p:txBody>
          <a:bodyPr wrap="square">
            <a:spAutoFit/>
          </a:bodyPr>
          <a:lstStyle/>
          <a:p>
            <a:pPr>
              <a:defRPr/>
            </a:pPr>
            <a:r>
              <a:rPr lang="fr-FR" sz="1000" dirty="0" smtClean="0">
                <a:solidFill>
                  <a:schemeClr val="bg2">
                    <a:lumMod val="50000"/>
                  </a:schemeClr>
                </a:solidFill>
                <a:latin typeface="Raleway" panose="020B0003030101060003" pitchFamily="34" charset="0"/>
              </a:rPr>
              <a:t>Développement filtre</a:t>
            </a:r>
            <a:endParaRPr lang="id-ID" sz="1000" dirty="0">
              <a:solidFill>
                <a:schemeClr val="bg2">
                  <a:lumMod val="50000"/>
                </a:schemeClr>
              </a:solidFill>
              <a:latin typeface="Raleway" panose="020B0003030101060003" pitchFamily="34" charset="0"/>
            </a:endParaRPr>
          </a:p>
        </p:txBody>
      </p:sp>
      <p:sp>
        <p:nvSpPr>
          <p:cNvPr id="177" name="TextBox 36"/>
          <p:cNvSpPr txBox="1"/>
          <p:nvPr/>
        </p:nvSpPr>
        <p:spPr>
          <a:xfrm>
            <a:off x="8675792" y="2082680"/>
            <a:ext cx="1201979" cy="400110"/>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Recette technique PAC</a:t>
            </a:r>
            <a:endParaRPr lang="id-ID" sz="1000" dirty="0">
              <a:solidFill>
                <a:schemeClr val="bg2">
                  <a:lumMod val="50000"/>
                </a:schemeClr>
              </a:solidFill>
              <a:latin typeface="Raleway" panose="020B0003030101060003" pitchFamily="34" charset="0"/>
            </a:endParaRPr>
          </a:p>
        </p:txBody>
      </p:sp>
      <p:sp>
        <p:nvSpPr>
          <p:cNvPr id="178" name="TextBox 36"/>
          <p:cNvSpPr txBox="1"/>
          <p:nvPr/>
        </p:nvSpPr>
        <p:spPr>
          <a:xfrm>
            <a:off x="9612094" y="4457153"/>
            <a:ext cx="1201979" cy="553998"/>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Recette fonctionnelle PAC</a:t>
            </a:r>
            <a:endParaRPr lang="id-ID" sz="1000" dirty="0">
              <a:solidFill>
                <a:schemeClr val="bg2">
                  <a:lumMod val="50000"/>
                </a:schemeClr>
              </a:solidFill>
              <a:latin typeface="Raleway" panose="020B0003030101060003" pitchFamily="34" charset="0"/>
            </a:endParaRPr>
          </a:p>
        </p:txBody>
      </p:sp>
      <p:sp>
        <p:nvSpPr>
          <p:cNvPr id="179" name="TextBox 36"/>
          <p:cNvSpPr txBox="1"/>
          <p:nvPr/>
        </p:nvSpPr>
        <p:spPr>
          <a:xfrm>
            <a:off x="9989516" y="1342931"/>
            <a:ext cx="1058515" cy="553998"/>
          </a:xfrm>
          <a:prstGeom prst="rect">
            <a:avLst/>
          </a:prstGeom>
          <a:noFill/>
        </p:spPr>
        <p:txBody>
          <a:bodyPr wrap="square">
            <a:spAutoFit/>
          </a:bodyPr>
          <a:lstStyle/>
          <a:p>
            <a:pPr algn="ctr">
              <a:defRPr/>
            </a:pPr>
            <a:r>
              <a:rPr lang="fr-FR" sz="1000" dirty="0" smtClean="0">
                <a:solidFill>
                  <a:schemeClr val="bg2">
                    <a:lumMod val="50000"/>
                  </a:schemeClr>
                </a:solidFill>
                <a:latin typeface="Raleway" panose="020B0003030101060003" pitchFamily="34" charset="0"/>
              </a:rPr>
              <a:t>Recette fonctionnelle CLA/ANN</a:t>
            </a:r>
            <a:endParaRPr lang="id-ID" sz="1000" dirty="0">
              <a:solidFill>
                <a:schemeClr val="bg2">
                  <a:lumMod val="50000"/>
                </a:schemeClr>
              </a:solidFill>
              <a:latin typeface="Raleway" panose="020B0003030101060003" pitchFamily="34" charset="0"/>
            </a:endParaRPr>
          </a:p>
        </p:txBody>
      </p:sp>
      <p:sp>
        <p:nvSpPr>
          <p:cNvPr id="180" name="TextBox 36"/>
          <p:cNvSpPr txBox="1"/>
          <p:nvPr/>
        </p:nvSpPr>
        <p:spPr>
          <a:xfrm>
            <a:off x="10466517" y="2199250"/>
            <a:ext cx="913255" cy="400110"/>
          </a:xfrm>
          <a:prstGeom prst="rect">
            <a:avLst/>
          </a:prstGeom>
          <a:noFill/>
        </p:spPr>
        <p:txBody>
          <a:bodyPr wrap="square">
            <a:spAutoFit/>
          </a:bodyPr>
          <a:lstStyle/>
          <a:p>
            <a:pPr algn="ctr">
              <a:defRPr/>
            </a:pPr>
            <a:r>
              <a:rPr lang="fr-FR" sz="1000" b="1" dirty="0" smtClean="0">
                <a:solidFill>
                  <a:schemeClr val="accent6">
                    <a:lumMod val="75000"/>
                  </a:schemeClr>
                </a:solidFill>
                <a:latin typeface="Raleway" panose="020B0003030101060003" pitchFamily="34" charset="0"/>
              </a:rPr>
              <a:t>Mise en production</a:t>
            </a:r>
            <a:endParaRPr lang="id-ID" sz="1000" b="1" dirty="0">
              <a:solidFill>
                <a:schemeClr val="accent6">
                  <a:lumMod val="75000"/>
                </a:schemeClr>
              </a:solidFill>
              <a:latin typeface="Raleway" panose="020B0003030101060003" pitchFamily="34" charset="0"/>
            </a:endParaRPr>
          </a:p>
        </p:txBody>
      </p:sp>
      <p:sp>
        <p:nvSpPr>
          <p:cNvPr id="181" name="TextBox 36"/>
          <p:cNvSpPr txBox="1"/>
          <p:nvPr/>
        </p:nvSpPr>
        <p:spPr>
          <a:xfrm>
            <a:off x="11012045" y="4410987"/>
            <a:ext cx="913255" cy="246221"/>
          </a:xfrm>
          <a:prstGeom prst="rect">
            <a:avLst/>
          </a:prstGeom>
          <a:noFill/>
        </p:spPr>
        <p:txBody>
          <a:bodyPr wrap="square">
            <a:spAutoFit/>
          </a:bodyPr>
          <a:lstStyle/>
          <a:p>
            <a:pPr>
              <a:defRPr/>
            </a:pPr>
            <a:r>
              <a:rPr lang="fr-FR" sz="1000" dirty="0" smtClean="0">
                <a:solidFill>
                  <a:schemeClr val="bg2">
                    <a:lumMod val="50000"/>
                  </a:schemeClr>
                </a:solidFill>
                <a:latin typeface="Raleway" panose="020B0003030101060003" pitchFamily="34" charset="0"/>
              </a:rPr>
              <a:t>Restitution</a:t>
            </a:r>
            <a:endParaRPr lang="id-ID" sz="1000" dirty="0">
              <a:solidFill>
                <a:schemeClr val="bg2">
                  <a:lumMod val="50000"/>
                </a:schemeClr>
              </a:solidFill>
              <a:latin typeface="Raleway" panose="020B0003030101060003" pitchFamily="34" charset="0"/>
            </a:endParaRPr>
          </a:p>
        </p:txBody>
      </p:sp>
      <p:sp>
        <p:nvSpPr>
          <p:cNvPr id="182" name="TextBox 36"/>
          <p:cNvSpPr txBox="1"/>
          <p:nvPr/>
        </p:nvSpPr>
        <p:spPr>
          <a:xfrm>
            <a:off x="8585617" y="4199475"/>
            <a:ext cx="1201979" cy="246221"/>
          </a:xfrm>
          <a:prstGeom prst="rect">
            <a:avLst/>
          </a:prstGeom>
          <a:noFill/>
        </p:spPr>
        <p:txBody>
          <a:bodyPr wrap="square">
            <a:spAutoFit/>
          </a:bodyPr>
          <a:lstStyle/>
          <a:p>
            <a:pPr>
              <a:defRPr/>
            </a:pPr>
            <a:r>
              <a:rPr lang="fr-FR" sz="1000" b="1" dirty="0" smtClean="0">
                <a:solidFill>
                  <a:schemeClr val="accent6">
                    <a:lumMod val="75000"/>
                  </a:schemeClr>
                </a:solidFill>
                <a:latin typeface="Raleway" panose="020B0003030101060003" pitchFamily="34" charset="0"/>
              </a:rPr>
              <a:t>Mise en recette</a:t>
            </a:r>
            <a:endParaRPr lang="id-ID" sz="1000" b="1" dirty="0">
              <a:solidFill>
                <a:schemeClr val="accent6">
                  <a:lumMod val="75000"/>
                </a:schemeClr>
              </a:solidFill>
              <a:latin typeface="Raleway" panose="020B0003030101060003" pitchFamily="34" charset="0"/>
            </a:endParaRPr>
          </a:p>
        </p:txBody>
      </p:sp>
      <p:cxnSp>
        <p:nvCxnSpPr>
          <p:cNvPr id="184" name="Straight Connector 40"/>
          <p:cNvCxnSpPr/>
          <p:nvPr/>
        </p:nvCxnSpPr>
        <p:spPr>
          <a:xfrm>
            <a:off x="4184650" y="2339885"/>
            <a:ext cx="4447" cy="662811"/>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86" name="Straight Connector 62"/>
          <p:cNvCxnSpPr/>
          <p:nvPr/>
        </p:nvCxnSpPr>
        <p:spPr>
          <a:xfrm flipV="1">
            <a:off x="3546386" y="3920817"/>
            <a:ext cx="0" cy="256173"/>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88" name="Straight Connector 62"/>
          <p:cNvCxnSpPr>
            <a:stCxn id="165" idx="0"/>
          </p:cNvCxnSpPr>
          <p:nvPr/>
        </p:nvCxnSpPr>
        <p:spPr>
          <a:xfrm flipH="1" flipV="1">
            <a:off x="4523793" y="3895454"/>
            <a:ext cx="1" cy="682722"/>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90" name="Straight Connector 62"/>
          <p:cNvCxnSpPr/>
          <p:nvPr/>
        </p:nvCxnSpPr>
        <p:spPr>
          <a:xfrm flipV="1">
            <a:off x="5104435" y="3895454"/>
            <a:ext cx="1" cy="988138"/>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96" name="Straight Connector 62"/>
          <p:cNvCxnSpPr/>
          <p:nvPr/>
        </p:nvCxnSpPr>
        <p:spPr>
          <a:xfrm flipV="1">
            <a:off x="5971991" y="3917087"/>
            <a:ext cx="0" cy="493900"/>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98" name="Straight Connector 40"/>
          <p:cNvCxnSpPr/>
          <p:nvPr/>
        </p:nvCxnSpPr>
        <p:spPr>
          <a:xfrm>
            <a:off x="5511727" y="2703547"/>
            <a:ext cx="0" cy="344477"/>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01" name="Straight Connector 40"/>
          <p:cNvCxnSpPr/>
          <p:nvPr/>
        </p:nvCxnSpPr>
        <p:spPr>
          <a:xfrm flipH="1">
            <a:off x="6257212" y="1928042"/>
            <a:ext cx="0" cy="1086395"/>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04" name="Straight Connector 62"/>
          <p:cNvCxnSpPr/>
          <p:nvPr/>
        </p:nvCxnSpPr>
        <p:spPr>
          <a:xfrm flipV="1">
            <a:off x="6959087" y="3795625"/>
            <a:ext cx="1" cy="988138"/>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05" name="Straight Connector 40"/>
          <p:cNvCxnSpPr/>
          <p:nvPr/>
        </p:nvCxnSpPr>
        <p:spPr>
          <a:xfrm flipH="1">
            <a:off x="7075108" y="2427868"/>
            <a:ext cx="0" cy="599478"/>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07" name="Straight Connector 62"/>
          <p:cNvCxnSpPr/>
          <p:nvPr/>
        </p:nvCxnSpPr>
        <p:spPr>
          <a:xfrm flipV="1">
            <a:off x="9057581" y="3880991"/>
            <a:ext cx="0" cy="256173"/>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09" name="Straight Connector 62"/>
          <p:cNvCxnSpPr/>
          <p:nvPr/>
        </p:nvCxnSpPr>
        <p:spPr>
          <a:xfrm flipV="1">
            <a:off x="10125328" y="3908337"/>
            <a:ext cx="0" cy="493900"/>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11" name="Straight Connector 40"/>
          <p:cNvCxnSpPr/>
          <p:nvPr/>
        </p:nvCxnSpPr>
        <p:spPr>
          <a:xfrm>
            <a:off x="10906125" y="2671340"/>
            <a:ext cx="0" cy="344477"/>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12" name="Straight Connector 62"/>
          <p:cNvCxnSpPr/>
          <p:nvPr/>
        </p:nvCxnSpPr>
        <p:spPr>
          <a:xfrm flipV="1">
            <a:off x="11404166" y="3840789"/>
            <a:ext cx="0" cy="493900"/>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15" name="TextBox 36"/>
          <p:cNvSpPr txBox="1"/>
          <p:nvPr/>
        </p:nvSpPr>
        <p:spPr>
          <a:xfrm>
            <a:off x="7708634" y="1210608"/>
            <a:ext cx="1103544" cy="400110"/>
          </a:xfrm>
          <a:prstGeom prst="rect">
            <a:avLst/>
          </a:prstGeom>
          <a:noFill/>
        </p:spPr>
        <p:txBody>
          <a:bodyPr wrap="square">
            <a:spAutoFit/>
          </a:bodyPr>
          <a:lstStyle/>
          <a:p>
            <a:pPr>
              <a:defRPr/>
            </a:pPr>
            <a:r>
              <a:rPr lang="fr-FR" sz="1000" dirty="0" smtClean="0">
                <a:solidFill>
                  <a:schemeClr val="bg2">
                    <a:lumMod val="50000"/>
                  </a:schemeClr>
                </a:solidFill>
                <a:latin typeface="Raleway" panose="020B0003030101060003" pitchFamily="34" charset="0"/>
              </a:rPr>
              <a:t>Montée en compétence</a:t>
            </a:r>
            <a:endParaRPr lang="id-ID" sz="1000" dirty="0">
              <a:solidFill>
                <a:schemeClr val="bg2">
                  <a:lumMod val="50000"/>
                </a:schemeClr>
              </a:solidFill>
              <a:latin typeface="Raleway" panose="020B0003030101060003" pitchFamily="34" charset="0"/>
            </a:endParaRPr>
          </a:p>
        </p:txBody>
      </p:sp>
      <p:sp>
        <p:nvSpPr>
          <p:cNvPr id="216" name="TextBox 36"/>
          <p:cNvSpPr txBox="1"/>
          <p:nvPr/>
        </p:nvSpPr>
        <p:spPr>
          <a:xfrm>
            <a:off x="8020112" y="4758083"/>
            <a:ext cx="1103544" cy="400110"/>
          </a:xfrm>
          <a:prstGeom prst="rect">
            <a:avLst/>
          </a:prstGeom>
          <a:noFill/>
        </p:spPr>
        <p:txBody>
          <a:bodyPr wrap="square">
            <a:spAutoFit/>
          </a:bodyPr>
          <a:lstStyle/>
          <a:p>
            <a:pPr>
              <a:defRPr/>
            </a:pPr>
            <a:r>
              <a:rPr lang="fr-FR" sz="1000" dirty="0" smtClean="0">
                <a:solidFill>
                  <a:schemeClr val="bg2">
                    <a:lumMod val="50000"/>
                  </a:schemeClr>
                </a:solidFill>
                <a:latin typeface="Raleway" panose="020B0003030101060003" pitchFamily="34" charset="0"/>
              </a:rPr>
              <a:t>Création des Dashboard</a:t>
            </a:r>
            <a:endParaRPr lang="id-ID" sz="1000" dirty="0">
              <a:solidFill>
                <a:schemeClr val="bg2">
                  <a:lumMod val="50000"/>
                </a:schemeClr>
              </a:solidFill>
              <a:latin typeface="Raleway" panose="020B0003030101060003" pitchFamily="34" charset="0"/>
            </a:endParaRPr>
          </a:p>
        </p:txBody>
      </p:sp>
      <p:cxnSp>
        <p:nvCxnSpPr>
          <p:cNvPr id="217" name="Straight Connector 40"/>
          <p:cNvCxnSpPr/>
          <p:nvPr/>
        </p:nvCxnSpPr>
        <p:spPr>
          <a:xfrm>
            <a:off x="8053188" y="1713465"/>
            <a:ext cx="0" cy="1283146"/>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18" name="Straight Connector 62"/>
          <p:cNvCxnSpPr/>
          <p:nvPr/>
        </p:nvCxnSpPr>
        <p:spPr>
          <a:xfrm flipH="1" flipV="1">
            <a:off x="8464773" y="3896255"/>
            <a:ext cx="0" cy="736559"/>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261" name="Groupe 260"/>
          <p:cNvGrpSpPr/>
          <p:nvPr/>
        </p:nvGrpSpPr>
        <p:grpSpPr>
          <a:xfrm>
            <a:off x="5179711" y="2997272"/>
            <a:ext cx="2508995" cy="895500"/>
            <a:chOff x="5179711" y="3130622"/>
            <a:chExt cx="2508995" cy="895500"/>
          </a:xfrm>
        </p:grpSpPr>
        <p:sp>
          <p:nvSpPr>
            <p:cNvPr id="25" name="TextBox 24"/>
            <p:cNvSpPr txBox="1"/>
            <p:nvPr/>
          </p:nvSpPr>
          <p:spPr>
            <a:xfrm>
              <a:off x="5179711" y="3400354"/>
              <a:ext cx="2508995" cy="338554"/>
            </a:xfrm>
            <a:prstGeom prst="rect">
              <a:avLst/>
            </a:prstGeom>
            <a:noFill/>
          </p:spPr>
          <p:txBody>
            <a:bodyPr wrap="square">
              <a:spAutoFit/>
            </a:bodyPr>
            <a:lstStyle/>
            <a:p>
              <a:pPr algn="ctr">
                <a:defRPr/>
              </a:pPr>
              <a:r>
                <a:rPr lang="fr-FR" sz="1600" dirty="0" smtClean="0">
                  <a:solidFill>
                    <a:schemeClr val="bg1">
                      <a:lumMod val="50000"/>
                    </a:schemeClr>
                  </a:solidFill>
                  <a:latin typeface="Bebas Neue" panose="020B0606020202050201" pitchFamily="34" charset="0"/>
                </a:rPr>
                <a:t>DEVELOPPEMENTS</a:t>
              </a:r>
              <a:endParaRPr lang="id-ID" sz="1600" dirty="0">
                <a:solidFill>
                  <a:schemeClr val="bg1">
                    <a:lumMod val="50000"/>
                  </a:schemeClr>
                </a:solidFill>
                <a:latin typeface="Bebas Neue" panose="020B0606020202050201" pitchFamily="34" charset="0"/>
              </a:endParaRPr>
            </a:p>
          </p:txBody>
        </p:sp>
        <p:sp>
          <p:nvSpPr>
            <p:cNvPr id="15" name="Rectangle 14"/>
            <p:cNvSpPr/>
            <p:nvPr/>
          </p:nvSpPr>
          <p:spPr bwMode="auto">
            <a:xfrm>
              <a:off x="5243763" y="3843223"/>
              <a:ext cx="2262314" cy="1828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6" name="Rectangle 15"/>
            <p:cNvSpPr/>
            <p:nvPr/>
          </p:nvSpPr>
          <p:spPr bwMode="auto">
            <a:xfrm>
              <a:off x="5243763" y="3130622"/>
              <a:ext cx="2262314" cy="1829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grpSp>
      <p:grpSp>
        <p:nvGrpSpPr>
          <p:cNvPr id="260" name="Groupe 259"/>
          <p:cNvGrpSpPr/>
          <p:nvPr/>
        </p:nvGrpSpPr>
        <p:grpSpPr>
          <a:xfrm>
            <a:off x="2147988" y="2997441"/>
            <a:ext cx="3095776" cy="895162"/>
            <a:chOff x="2291282" y="3130791"/>
            <a:chExt cx="2952481" cy="895162"/>
          </a:xfrm>
        </p:grpSpPr>
        <p:sp>
          <p:nvSpPr>
            <p:cNvPr id="24" name="TextBox 23"/>
            <p:cNvSpPr txBox="1"/>
            <p:nvPr/>
          </p:nvSpPr>
          <p:spPr>
            <a:xfrm>
              <a:off x="2692872" y="3312274"/>
              <a:ext cx="2356875" cy="584775"/>
            </a:xfrm>
            <a:prstGeom prst="rect">
              <a:avLst/>
            </a:prstGeom>
            <a:noFill/>
          </p:spPr>
          <p:txBody>
            <a:bodyPr wrap="square">
              <a:spAutoFit/>
            </a:bodyPr>
            <a:lstStyle/>
            <a:p>
              <a:pPr algn="ctr">
                <a:defRPr/>
              </a:pPr>
              <a:r>
                <a:rPr lang="fr-FR" sz="1600" dirty="0" smtClean="0">
                  <a:solidFill>
                    <a:schemeClr val="bg1">
                      <a:lumMod val="50000"/>
                    </a:schemeClr>
                  </a:solidFill>
                  <a:latin typeface="Bebas Neue" panose="020B0606020202050201" pitchFamily="34" charset="0"/>
                </a:rPr>
                <a:t>MISE EN PLACE DE L’INFRASTRUCTURE</a:t>
              </a:r>
              <a:endParaRPr lang="id-ID" sz="1600" dirty="0">
                <a:solidFill>
                  <a:schemeClr val="bg1">
                    <a:lumMod val="50000"/>
                  </a:schemeClr>
                </a:solidFill>
                <a:latin typeface="Bebas Neue" panose="020B0606020202050201" pitchFamily="34" charset="0"/>
              </a:endParaRPr>
            </a:p>
          </p:txBody>
        </p:sp>
        <p:sp>
          <p:nvSpPr>
            <p:cNvPr id="12" name="Rectangle 11"/>
            <p:cNvSpPr/>
            <p:nvPr/>
          </p:nvSpPr>
          <p:spPr bwMode="auto">
            <a:xfrm>
              <a:off x="2291282" y="3843391"/>
              <a:ext cx="2952481" cy="1825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3" name="Rectangle 12"/>
            <p:cNvSpPr/>
            <p:nvPr/>
          </p:nvSpPr>
          <p:spPr bwMode="auto">
            <a:xfrm>
              <a:off x="2291282" y="3130791"/>
              <a:ext cx="2952481" cy="1825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grpSp>
      <p:sp>
        <p:nvSpPr>
          <p:cNvPr id="247" name="ZoneTexte 246"/>
          <p:cNvSpPr txBox="1"/>
          <p:nvPr/>
        </p:nvSpPr>
        <p:spPr>
          <a:xfrm>
            <a:off x="1741908" y="6150707"/>
            <a:ext cx="8686882" cy="276999"/>
          </a:xfrm>
          <a:prstGeom prst="rect">
            <a:avLst/>
          </a:prstGeom>
          <a:noFill/>
        </p:spPr>
        <p:txBody>
          <a:bodyPr wrap="square" rtlCol="0">
            <a:spAutoFit/>
          </a:bodyPr>
          <a:lstStyle/>
          <a:p>
            <a:r>
              <a:rPr lang="fr-FR" sz="1200" b="1" dirty="0" smtClean="0">
                <a:solidFill>
                  <a:srgbClr val="0C4392"/>
                </a:solidFill>
                <a:latin typeface="Segoe UI" panose="020B0502040204020203" pitchFamily="34" charset="0"/>
                <a:cs typeface="Segoe UI" panose="020B0502040204020203" pitchFamily="34" charset="0"/>
                <a:sym typeface="Wingdings" panose="05000000000000000000" pitchFamily="2" charset="2"/>
              </a:rPr>
              <a:t> Ce projet s’est déroulé sur </a:t>
            </a:r>
            <a:r>
              <a:rPr lang="fr-FR" sz="1200" b="1" dirty="0">
                <a:solidFill>
                  <a:srgbClr val="0C4392"/>
                </a:solidFill>
                <a:latin typeface="Segoe UI" panose="020B0502040204020203" pitchFamily="34" charset="0"/>
                <a:cs typeface="Segoe UI" panose="020B0502040204020203" pitchFamily="34" charset="0"/>
                <a:sym typeface="Wingdings" panose="05000000000000000000" pitchFamily="2" charset="2"/>
              </a:rPr>
              <a:t>7</a:t>
            </a:r>
            <a:r>
              <a:rPr lang="fr-FR" sz="1200" b="1" dirty="0" smtClean="0">
                <a:solidFill>
                  <a:srgbClr val="0C4392"/>
                </a:solidFill>
                <a:latin typeface="Segoe UI" panose="020B0502040204020203" pitchFamily="34" charset="0"/>
                <a:cs typeface="Segoe UI" panose="020B0502040204020203" pitchFamily="34" charset="0"/>
                <a:sym typeface="Wingdings" panose="05000000000000000000" pitchFamily="2" charset="2"/>
              </a:rPr>
              <a:t> mois</a:t>
            </a:r>
            <a:endParaRPr lang="fr-FR" sz="1200" b="1" dirty="0">
              <a:solidFill>
                <a:srgbClr val="0C4392"/>
              </a:solidFill>
              <a:latin typeface="Segoe UI" panose="020B0502040204020203" pitchFamily="34" charset="0"/>
              <a:cs typeface="Segoe UI" panose="020B0502040204020203" pitchFamily="34" charset="0"/>
            </a:endParaRPr>
          </a:p>
        </p:txBody>
      </p:sp>
      <p:sp>
        <p:nvSpPr>
          <p:cNvPr id="248" name="TextBox 36"/>
          <p:cNvSpPr txBox="1"/>
          <p:nvPr/>
        </p:nvSpPr>
        <p:spPr>
          <a:xfrm>
            <a:off x="9334810" y="946033"/>
            <a:ext cx="1195794" cy="246221"/>
          </a:xfrm>
          <a:prstGeom prst="rect">
            <a:avLst/>
          </a:prstGeom>
          <a:noFill/>
        </p:spPr>
        <p:txBody>
          <a:bodyPr wrap="square">
            <a:spAutoFit/>
          </a:bodyPr>
          <a:lstStyle/>
          <a:p>
            <a:pPr>
              <a:defRPr/>
            </a:pPr>
            <a:r>
              <a:rPr lang="fr-FR" sz="1000" dirty="0" smtClean="0">
                <a:solidFill>
                  <a:schemeClr val="bg2">
                    <a:lumMod val="50000"/>
                  </a:schemeClr>
                </a:solidFill>
                <a:latin typeface="Raleway" panose="020B0003030101060003" pitchFamily="34" charset="0"/>
              </a:rPr>
              <a:t>Tests de charge</a:t>
            </a:r>
            <a:endParaRPr lang="id-ID" sz="1000" dirty="0">
              <a:solidFill>
                <a:schemeClr val="bg2">
                  <a:lumMod val="50000"/>
                </a:schemeClr>
              </a:solidFill>
              <a:latin typeface="Raleway" panose="020B0003030101060003" pitchFamily="34" charset="0"/>
            </a:endParaRPr>
          </a:p>
        </p:txBody>
      </p:sp>
      <p:sp>
        <p:nvSpPr>
          <p:cNvPr id="252" name="TextBox 36"/>
          <p:cNvSpPr txBox="1"/>
          <p:nvPr/>
        </p:nvSpPr>
        <p:spPr>
          <a:xfrm>
            <a:off x="9042635" y="5269251"/>
            <a:ext cx="1591485" cy="246221"/>
          </a:xfrm>
          <a:prstGeom prst="rect">
            <a:avLst/>
          </a:prstGeom>
          <a:noFill/>
        </p:spPr>
        <p:txBody>
          <a:bodyPr wrap="square">
            <a:spAutoFit/>
          </a:bodyPr>
          <a:lstStyle/>
          <a:p>
            <a:pPr>
              <a:defRPr/>
            </a:pPr>
            <a:r>
              <a:rPr lang="fr-FR" sz="1000" dirty="0" smtClean="0">
                <a:solidFill>
                  <a:schemeClr val="bg2">
                    <a:lumMod val="50000"/>
                  </a:schemeClr>
                </a:solidFill>
                <a:latin typeface="Raleway" panose="020B0003030101060003" pitchFamily="34" charset="0"/>
              </a:rPr>
              <a:t>Tests de performance</a:t>
            </a:r>
            <a:endParaRPr lang="id-ID" sz="1000" dirty="0">
              <a:solidFill>
                <a:schemeClr val="bg2">
                  <a:lumMod val="50000"/>
                </a:schemeClr>
              </a:solidFill>
              <a:latin typeface="Raleway" panose="020B0003030101060003" pitchFamily="34" charset="0"/>
            </a:endParaRPr>
          </a:p>
        </p:txBody>
      </p:sp>
      <p:cxnSp>
        <p:nvCxnSpPr>
          <p:cNvPr id="253" name="Straight Connector 62"/>
          <p:cNvCxnSpPr/>
          <p:nvPr/>
        </p:nvCxnSpPr>
        <p:spPr>
          <a:xfrm flipH="1" flipV="1">
            <a:off x="9701129" y="3887796"/>
            <a:ext cx="0" cy="1341798"/>
          </a:xfrm>
          <a:prstGeom prst="line">
            <a:avLst/>
          </a:prstGeom>
          <a:ln w="12700">
            <a:solidFill>
              <a:srgbClr val="358FCB"/>
            </a:solidFill>
            <a:prstDash val="sysDash"/>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500"/>
                                        <p:tgtEl>
                                          <p:spTgt spid="25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500"/>
                                        <p:tgtEl>
                                          <p:spTgt spid="34"/>
                                        </p:tgtEl>
                                      </p:cBhvr>
                                    </p:animEffec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0"/>
                                          </p:stCondLst>
                                        </p:cTn>
                                        <p:tgtEl>
                                          <p:spTgt spid="150"/>
                                        </p:tgtEl>
                                        <p:attrNameLst>
                                          <p:attrName>style.visibility</p:attrName>
                                        </p:attrNameLst>
                                      </p:cBhvr>
                                      <p:to>
                                        <p:strVal val="visible"/>
                                      </p:to>
                                    </p:se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wipe(down)">
                                      <p:cBhvr>
                                        <p:cTn id="55" dur="500"/>
                                        <p:tgtEl>
                                          <p:spTgt spid="153"/>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54"/>
                                        </p:tgtEl>
                                        <p:attrNameLst>
                                          <p:attrName>style.visibility</p:attrName>
                                        </p:attrNameLst>
                                      </p:cBhvr>
                                      <p:to>
                                        <p:strVal val="visible"/>
                                      </p:to>
                                    </p:set>
                                    <p:animEffect transition="in" filter="fade">
                                      <p:cBhvr>
                                        <p:cTn id="59" dur="500"/>
                                        <p:tgtEl>
                                          <p:spTgt spid="154"/>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159"/>
                                        </p:tgtEl>
                                        <p:attrNameLst>
                                          <p:attrName>style.visibility</p:attrName>
                                        </p:attrNameLst>
                                      </p:cBhvr>
                                      <p:to>
                                        <p:strVal val="visible"/>
                                      </p:to>
                                    </p:set>
                                    <p:animEffect transition="in" filter="wipe(up)">
                                      <p:cBhvr>
                                        <p:cTn id="63" dur="500"/>
                                        <p:tgtEl>
                                          <p:spTgt spid="159"/>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160"/>
                                        </p:tgtEl>
                                        <p:attrNameLst>
                                          <p:attrName>style.visibility</p:attrName>
                                        </p:attrNameLst>
                                      </p:cBhvr>
                                      <p:to>
                                        <p:strVal val="visible"/>
                                      </p:to>
                                    </p:set>
                                    <p:animEffect transition="in" filter="fade">
                                      <p:cBhvr>
                                        <p:cTn id="67" dur="500"/>
                                        <p:tgtEl>
                                          <p:spTgt spid="160"/>
                                        </p:tgtEl>
                                      </p:cBhvr>
                                    </p:animEffect>
                                  </p:childTnLst>
                                </p:cTn>
                              </p:par>
                            </p:childTnLst>
                          </p:cTn>
                        </p:par>
                        <p:par>
                          <p:cTn id="68" fill="hold">
                            <p:stCondLst>
                              <p:cond delay="2500"/>
                            </p:stCondLst>
                            <p:childTnLst>
                              <p:par>
                                <p:cTn id="69" presetID="22" presetClass="entr" presetSubtype="4" fill="hold" nodeType="afterEffect">
                                  <p:stCondLst>
                                    <p:cond delay="0"/>
                                  </p:stCondLst>
                                  <p:childTnLst>
                                    <p:set>
                                      <p:cBhvr>
                                        <p:cTn id="70" dur="1" fill="hold">
                                          <p:stCondLst>
                                            <p:cond delay="0"/>
                                          </p:stCondLst>
                                        </p:cTn>
                                        <p:tgtEl>
                                          <p:spTgt spid="161"/>
                                        </p:tgtEl>
                                        <p:attrNameLst>
                                          <p:attrName>style.visibility</p:attrName>
                                        </p:attrNameLst>
                                      </p:cBhvr>
                                      <p:to>
                                        <p:strVal val="visible"/>
                                      </p:to>
                                    </p:set>
                                    <p:animEffect transition="in" filter="wipe(down)">
                                      <p:cBhvr>
                                        <p:cTn id="71" dur="500"/>
                                        <p:tgtEl>
                                          <p:spTgt spid="161"/>
                                        </p:tgtEl>
                                      </p:cBhvr>
                                    </p:animEffect>
                                  </p:childTnLst>
                                </p:cTn>
                              </p:par>
                            </p:childTnLst>
                          </p:cTn>
                        </p:par>
                        <p:par>
                          <p:cTn id="72" fill="hold">
                            <p:stCondLst>
                              <p:cond delay="3000"/>
                            </p:stCondLst>
                            <p:childTnLst>
                              <p:par>
                                <p:cTn id="73" presetID="10" presetClass="entr" presetSubtype="0" fill="hold" grpId="0" nodeType="afterEffect">
                                  <p:stCondLst>
                                    <p:cond delay="0"/>
                                  </p:stCondLst>
                                  <p:childTnLst>
                                    <p:set>
                                      <p:cBhvr>
                                        <p:cTn id="74" dur="1" fill="hold">
                                          <p:stCondLst>
                                            <p:cond delay="0"/>
                                          </p:stCondLst>
                                        </p:cTn>
                                        <p:tgtEl>
                                          <p:spTgt spid="162"/>
                                        </p:tgtEl>
                                        <p:attrNameLst>
                                          <p:attrName>style.visibility</p:attrName>
                                        </p:attrNameLst>
                                      </p:cBhvr>
                                      <p:to>
                                        <p:strVal val="visible"/>
                                      </p:to>
                                    </p:set>
                                    <p:animEffect transition="in" filter="fade">
                                      <p:cBhvr>
                                        <p:cTn id="75" dur="500"/>
                                        <p:tgtEl>
                                          <p:spTgt spid="162"/>
                                        </p:tgtEl>
                                      </p:cBhvr>
                                    </p:animEffect>
                                  </p:childTnLst>
                                </p:cTn>
                              </p:par>
                            </p:childTnLst>
                          </p:cTn>
                        </p:par>
                        <p:par>
                          <p:cTn id="76" fill="hold">
                            <p:stCondLst>
                              <p:cond delay="3500"/>
                            </p:stCondLst>
                            <p:childTnLst>
                              <p:par>
                                <p:cTn id="77" presetID="22" presetClass="entr" presetSubtype="1" fill="hold" nodeType="afterEffect">
                                  <p:stCondLst>
                                    <p:cond delay="0"/>
                                  </p:stCondLst>
                                  <p:childTnLst>
                                    <p:set>
                                      <p:cBhvr>
                                        <p:cTn id="78" dur="1" fill="hold">
                                          <p:stCondLst>
                                            <p:cond delay="0"/>
                                          </p:stCondLst>
                                        </p:cTn>
                                        <p:tgtEl>
                                          <p:spTgt spid="186"/>
                                        </p:tgtEl>
                                        <p:attrNameLst>
                                          <p:attrName>style.visibility</p:attrName>
                                        </p:attrNameLst>
                                      </p:cBhvr>
                                      <p:to>
                                        <p:strVal val="visible"/>
                                      </p:to>
                                    </p:set>
                                    <p:animEffect transition="in" filter="wipe(up)">
                                      <p:cBhvr>
                                        <p:cTn id="79" dur="500"/>
                                        <p:tgtEl>
                                          <p:spTgt spid="186"/>
                                        </p:tgtEl>
                                      </p:cBhvr>
                                    </p:animEffect>
                                  </p:childTnLst>
                                </p:cTn>
                              </p:par>
                            </p:childTnLst>
                          </p:cTn>
                        </p:par>
                        <p:par>
                          <p:cTn id="80" fill="hold">
                            <p:stCondLst>
                              <p:cond delay="4000"/>
                            </p:stCondLst>
                            <p:childTnLst>
                              <p:par>
                                <p:cTn id="81" presetID="10" presetClass="entr" presetSubtype="0" fill="hold" grpId="0" nodeType="afterEffect">
                                  <p:stCondLst>
                                    <p:cond delay="0"/>
                                  </p:stCondLst>
                                  <p:childTnLst>
                                    <p:set>
                                      <p:cBhvr>
                                        <p:cTn id="82" dur="1" fill="hold">
                                          <p:stCondLst>
                                            <p:cond delay="0"/>
                                          </p:stCondLst>
                                        </p:cTn>
                                        <p:tgtEl>
                                          <p:spTgt spid="163"/>
                                        </p:tgtEl>
                                        <p:attrNameLst>
                                          <p:attrName>style.visibility</p:attrName>
                                        </p:attrNameLst>
                                      </p:cBhvr>
                                      <p:to>
                                        <p:strVal val="visible"/>
                                      </p:to>
                                    </p:set>
                                    <p:animEffect transition="in" filter="fade">
                                      <p:cBhvr>
                                        <p:cTn id="83" dur="500"/>
                                        <p:tgtEl>
                                          <p:spTgt spid="163"/>
                                        </p:tgtEl>
                                      </p:cBhvr>
                                    </p:animEffect>
                                  </p:childTnLst>
                                </p:cTn>
                              </p:par>
                            </p:childTnLst>
                          </p:cTn>
                        </p:par>
                        <p:par>
                          <p:cTn id="84" fill="hold">
                            <p:stCondLst>
                              <p:cond delay="4500"/>
                            </p:stCondLst>
                            <p:childTnLst>
                              <p:par>
                                <p:cTn id="85" presetID="22" presetClass="entr" presetSubtype="4" fill="hold" nodeType="afterEffect">
                                  <p:stCondLst>
                                    <p:cond delay="0"/>
                                  </p:stCondLst>
                                  <p:childTnLst>
                                    <p:set>
                                      <p:cBhvr>
                                        <p:cTn id="86" dur="1" fill="hold">
                                          <p:stCondLst>
                                            <p:cond delay="0"/>
                                          </p:stCondLst>
                                        </p:cTn>
                                        <p:tgtEl>
                                          <p:spTgt spid="184"/>
                                        </p:tgtEl>
                                        <p:attrNameLst>
                                          <p:attrName>style.visibility</p:attrName>
                                        </p:attrNameLst>
                                      </p:cBhvr>
                                      <p:to>
                                        <p:strVal val="visible"/>
                                      </p:to>
                                    </p:set>
                                    <p:animEffect transition="in" filter="wipe(down)">
                                      <p:cBhvr>
                                        <p:cTn id="87" dur="500"/>
                                        <p:tgtEl>
                                          <p:spTgt spid="184"/>
                                        </p:tgtEl>
                                      </p:cBhvr>
                                    </p:animEffect>
                                  </p:childTnLst>
                                </p:cTn>
                              </p:par>
                            </p:childTnLst>
                          </p:cTn>
                        </p:par>
                        <p:par>
                          <p:cTn id="88" fill="hold">
                            <p:stCondLst>
                              <p:cond delay="5000"/>
                            </p:stCondLst>
                            <p:childTnLst>
                              <p:par>
                                <p:cTn id="89" presetID="10" presetClass="entr" presetSubtype="0" fill="hold" grpId="0"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500"/>
                                        <p:tgtEl>
                                          <p:spTgt spid="164"/>
                                        </p:tgtEl>
                                      </p:cBhvr>
                                    </p:animEffect>
                                  </p:childTnLst>
                                </p:cTn>
                              </p:par>
                            </p:childTnLst>
                          </p:cTn>
                        </p:par>
                        <p:par>
                          <p:cTn id="92" fill="hold">
                            <p:stCondLst>
                              <p:cond delay="5500"/>
                            </p:stCondLst>
                            <p:childTnLst>
                              <p:par>
                                <p:cTn id="93" presetID="22" presetClass="entr" presetSubtype="1" fill="hold" nodeType="afterEffect">
                                  <p:stCondLst>
                                    <p:cond delay="0"/>
                                  </p:stCondLst>
                                  <p:childTnLst>
                                    <p:set>
                                      <p:cBhvr>
                                        <p:cTn id="94" dur="1" fill="hold">
                                          <p:stCondLst>
                                            <p:cond delay="0"/>
                                          </p:stCondLst>
                                        </p:cTn>
                                        <p:tgtEl>
                                          <p:spTgt spid="188"/>
                                        </p:tgtEl>
                                        <p:attrNameLst>
                                          <p:attrName>style.visibility</p:attrName>
                                        </p:attrNameLst>
                                      </p:cBhvr>
                                      <p:to>
                                        <p:strVal val="visible"/>
                                      </p:to>
                                    </p:set>
                                    <p:animEffect transition="in" filter="wipe(up)">
                                      <p:cBhvr>
                                        <p:cTn id="95" dur="500"/>
                                        <p:tgtEl>
                                          <p:spTgt spid="188"/>
                                        </p:tgtEl>
                                      </p:cBhvr>
                                    </p:animEffec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165"/>
                                        </p:tgtEl>
                                        <p:attrNameLst>
                                          <p:attrName>style.visibility</p:attrName>
                                        </p:attrNameLst>
                                      </p:cBhvr>
                                      <p:to>
                                        <p:strVal val="visible"/>
                                      </p:to>
                                    </p:set>
                                    <p:animEffect transition="in" filter="fade">
                                      <p:cBhvr>
                                        <p:cTn id="99" dur="500"/>
                                        <p:tgtEl>
                                          <p:spTgt spid="165"/>
                                        </p:tgtEl>
                                      </p:cBhvr>
                                    </p:animEffect>
                                  </p:childTnLst>
                                </p:cTn>
                              </p:par>
                            </p:childTnLst>
                          </p:cTn>
                        </p:par>
                        <p:par>
                          <p:cTn id="100" fill="hold">
                            <p:stCondLst>
                              <p:cond delay="6500"/>
                            </p:stCondLst>
                            <p:childTnLst>
                              <p:par>
                                <p:cTn id="101" presetID="22" presetClass="entr" presetSubtype="1" fill="hold" nodeType="afterEffect">
                                  <p:stCondLst>
                                    <p:cond delay="0"/>
                                  </p:stCondLst>
                                  <p:childTnLst>
                                    <p:set>
                                      <p:cBhvr>
                                        <p:cTn id="102" dur="1" fill="hold">
                                          <p:stCondLst>
                                            <p:cond delay="0"/>
                                          </p:stCondLst>
                                        </p:cTn>
                                        <p:tgtEl>
                                          <p:spTgt spid="190"/>
                                        </p:tgtEl>
                                        <p:attrNameLst>
                                          <p:attrName>style.visibility</p:attrName>
                                        </p:attrNameLst>
                                      </p:cBhvr>
                                      <p:to>
                                        <p:strVal val="visible"/>
                                      </p:to>
                                    </p:set>
                                    <p:animEffect transition="in" filter="wipe(up)">
                                      <p:cBhvr>
                                        <p:cTn id="103" dur="500"/>
                                        <p:tgtEl>
                                          <p:spTgt spid="190"/>
                                        </p:tgtEl>
                                      </p:cBhvr>
                                    </p:animEffect>
                                  </p:childTnLst>
                                </p:cTn>
                              </p:par>
                            </p:childTnLst>
                          </p:cTn>
                        </p:par>
                        <p:par>
                          <p:cTn id="104" fill="hold">
                            <p:stCondLst>
                              <p:cond delay="7000"/>
                            </p:stCondLst>
                            <p:childTnLst>
                              <p:par>
                                <p:cTn id="105" presetID="10" presetClass="entr" presetSubtype="0" fill="hold" grpId="0" nodeType="afterEffect">
                                  <p:stCondLst>
                                    <p:cond delay="0"/>
                                  </p:stCondLst>
                                  <p:childTnLst>
                                    <p:set>
                                      <p:cBhvr>
                                        <p:cTn id="106" dur="1" fill="hold">
                                          <p:stCondLst>
                                            <p:cond delay="0"/>
                                          </p:stCondLst>
                                        </p:cTn>
                                        <p:tgtEl>
                                          <p:spTgt spid="166"/>
                                        </p:tgtEl>
                                        <p:attrNameLst>
                                          <p:attrName>style.visibility</p:attrName>
                                        </p:attrNameLst>
                                      </p:cBhvr>
                                      <p:to>
                                        <p:strVal val="visible"/>
                                      </p:to>
                                    </p:set>
                                    <p:animEffect transition="in" filter="fade">
                                      <p:cBhvr>
                                        <p:cTn id="107" dur="500"/>
                                        <p:tgtEl>
                                          <p:spTgt spid="16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61"/>
                                        </p:tgtEl>
                                        <p:attrNameLst>
                                          <p:attrName>style.visibility</p:attrName>
                                        </p:attrNameLst>
                                      </p:cBhvr>
                                      <p:to>
                                        <p:strVal val="visible"/>
                                      </p:to>
                                    </p:set>
                                    <p:animEffect transition="in" filter="fade">
                                      <p:cBhvr>
                                        <p:cTn id="112" dur="500"/>
                                        <p:tgtEl>
                                          <p:spTgt spid="261"/>
                                        </p:tgtEl>
                                      </p:cBhvr>
                                    </p:animEffect>
                                  </p:childTnLst>
                                </p:cTn>
                              </p:par>
                            </p:childTnLst>
                          </p:cTn>
                        </p:par>
                        <p:par>
                          <p:cTn id="113" fill="hold">
                            <p:stCondLst>
                              <p:cond delay="500"/>
                            </p:stCondLst>
                            <p:childTnLst>
                              <p:par>
                                <p:cTn id="114" presetID="22" presetClass="entr" presetSubtype="4" fill="hold" nodeType="afterEffect">
                                  <p:stCondLst>
                                    <p:cond delay="0"/>
                                  </p:stCondLst>
                                  <p:childTnLst>
                                    <p:set>
                                      <p:cBhvr>
                                        <p:cTn id="115" dur="1" fill="hold">
                                          <p:stCondLst>
                                            <p:cond delay="0"/>
                                          </p:stCondLst>
                                        </p:cTn>
                                        <p:tgtEl>
                                          <p:spTgt spid="198"/>
                                        </p:tgtEl>
                                        <p:attrNameLst>
                                          <p:attrName>style.visibility</p:attrName>
                                        </p:attrNameLst>
                                      </p:cBhvr>
                                      <p:to>
                                        <p:strVal val="visible"/>
                                      </p:to>
                                    </p:set>
                                    <p:animEffect transition="in" filter="wipe(down)">
                                      <p:cBhvr>
                                        <p:cTn id="116" dur="500"/>
                                        <p:tgtEl>
                                          <p:spTgt spid="198"/>
                                        </p:tgtEl>
                                      </p:cBhvr>
                                    </p:animEffect>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169"/>
                                        </p:tgtEl>
                                        <p:attrNameLst>
                                          <p:attrName>style.visibility</p:attrName>
                                        </p:attrNameLst>
                                      </p:cBhvr>
                                      <p:to>
                                        <p:strVal val="visible"/>
                                      </p:to>
                                    </p:set>
                                    <p:animEffect transition="in" filter="fade">
                                      <p:cBhvr>
                                        <p:cTn id="120" dur="500"/>
                                        <p:tgtEl>
                                          <p:spTgt spid="169"/>
                                        </p:tgtEl>
                                      </p:cBhvr>
                                    </p:animEffect>
                                  </p:childTnLst>
                                </p:cTn>
                              </p:par>
                            </p:childTnLst>
                          </p:cTn>
                        </p:par>
                        <p:par>
                          <p:cTn id="121" fill="hold">
                            <p:stCondLst>
                              <p:cond delay="1500"/>
                            </p:stCondLst>
                            <p:childTnLst>
                              <p:par>
                                <p:cTn id="122" presetID="22" presetClass="entr" presetSubtype="1" fill="hold" nodeType="afterEffect">
                                  <p:stCondLst>
                                    <p:cond delay="0"/>
                                  </p:stCondLst>
                                  <p:childTnLst>
                                    <p:set>
                                      <p:cBhvr>
                                        <p:cTn id="123" dur="1" fill="hold">
                                          <p:stCondLst>
                                            <p:cond delay="0"/>
                                          </p:stCondLst>
                                        </p:cTn>
                                        <p:tgtEl>
                                          <p:spTgt spid="196"/>
                                        </p:tgtEl>
                                        <p:attrNameLst>
                                          <p:attrName>style.visibility</p:attrName>
                                        </p:attrNameLst>
                                      </p:cBhvr>
                                      <p:to>
                                        <p:strVal val="visible"/>
                                      </p:to>
                                    </p:set>
                                    <p:animEffect transition="in" filter="wipe(up)">
                                      <p:cBhvr>
                                        <p:cTn id="124" dur="500"/>
                                        <p:tgtEl>
                                          <p:spTgt spid="196"/>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fade">
                                      <p:cBhvr>
                                        <p:cTn id="128" dur="500"/>
                                        <p:tgtEl>
                                          <p:spTgt spid="175"/>
                                        </p:tgtEl>
                                      </p:cBhvr>
                                    </p:animEffect>
                                  </p:childTnLst>
                                </p:cTn>
                              </p:par>
                            </p:childTnLst>
                          </p:cTn>
                        </p:par>
                        <p:par>
                          <p:cTn id="129" fill="hold">
                            <p:stCondLst>
                              <p:cond delay="2500"/>
                            </p:stCondLst>
                            <p:childTnLst>
                              <p:par>
                                <p:cTn id="130" presetID="22" presetClass="entr" presetSubtype="4" fill="hold" nodeType="afterEffect">
                                  <p:stCondLst>
                                    <p:cond delay="0"/>
                                  </p:stCondLst>
                                  <p:childTnLst>
                                    <p:set>
                                      <p:cBhvr>
                                        <p:cTn id="131" dur="1" fill="hold">
                                          <p:stCondLst>
                                            <p:cond delay="0"/>
                                          </p:stCondLst>
                                        </p:cTn>
                                        <p:tgtEl>
                                          <p:spTgt spid="201"/>
                                        </p:tgtEl>
                                        <p:attrNameLst>
                                          <p:attrName>style.visibility</p:attrName>
                                        </p:attrNameLst>
                                      </p:cBhvr>
                                      <p:to>
                                        <p:strVal val="visible"/>
                                      </p:to>
                                    </p:set>
                                    <p:animEffect transition="in" filter="wipe(down)">
                                      <p:cBhvr>
                                        <p:cTn id="132" dur="500"/>
                                        <p:tgtEl>
                                          <p:spTgt spid="201"/>
                                        </p:tgtEl>
                                      </p:cBhvr>
                                    </p:animEffect>
                                  </p:childTnLst>
                                </p:cTn>
                              </p:par>
                            </p:childTnLst>
                          </p:cTn>
                        </p:par>
                        <p:par>
                          <p:cTn id="133" fill="hold">
                            <p:stCondLst>
                              <p:cond delay="3000"/>
                            </p:stCondLst>
                            <p:childTnLst>
                              <p:par>
                                <p:cTn id="134" presetID="10" presetClass="entr" presetSubtype="0" fill="hold" grpId="0" nodeType="afterEffect">
                                  <p:stCondLst>
                                    <p:cond delay="0"/>
                                  </p:stCondLst>
                                  <p:childTnLst>
                                    <p:set>
                                      <p:cBhvr>
                                        <p:cTn id="135" dur="1" fill="hold">
                                          <p:stCondLst>
                                            <p:cond delay="0"/>
                                          </p:stCondLst>
                                        </p:cTn>
                                        <p:tgtEl>
                                          <p:spTgt spid="176"/>
                                        </p:tgtEl>
                                        <p:attrNameLst>
                                          <p:attrName>style.visibility</p:attrName>
                                        </p:attrNameLst>
                                      </p:cBhvr>
                                      <p:to>
                                        <p:strVal val="visible"/>
                                      </p:to>
                                    </p:set>
                                    <p:animEffect transition="in" filter="fade">
                                      <p:cBhvr>
                                        <p:cTn id="136" dur="500"/>
                                        <p:tgtEl>
                                          <p:spTgt spid="176"/>
                                        </p:tgtEl>
                                      </p:cBhvr>
                                    </p:animEffect>
                                  </p:childTnLst>
                                </p:cTn>
                              </p:par>
                            </p:childTnLst>
                          </p:cTn>
                        </p:par>
                        <p:par>
                          <p:cTn id="137" fill="hold">
                            <p:stCondLst>
                              <p:cond delay="3500"/>
                            </p:stCondLst>
                            <p:childTnLst>
                              <p:par>
                                <p:cTn id="138" presetID="22" presetClass="entr" presetSubtype="1" fill="hold" nodeType="afterEffect">
                                  <p:stCondLst>
                                    <p:cond delay="0"/>
                                  </p:stCondLst>
                                  <p:childTnLst>
                                    <p:set>
                                      <p:cBhvr>
                                        <p:cTn id="139" dur="1" fill="hold">
                                          <p:stCondLst>
                                            <p:cond delay="0"/>
                                          </p:stCondLst>
                                        </p:cTn>
                                        <p:tgtEl>
                                          <p:spTgt spid="204"/>
                                        </p:tgtEl>
                                        <p:attrNameLst>
                                          <p:attrName>style.visibility</p:attrName>
                                        </p:attrNameLst>
                                      </p:cBhvr>
                                      <p:to>
                                        <p:strVal val="visible"/>
                                      </p:to>
                                    </p:set>
                                    <p:animEffect transition="in" filter="wipe(up)">
                                      <p:cBhvr>
                                        <p:cTn id="140" dur="500"/>
                                        <p:tgtEl>
                                          <p:spTgt spid="204"/>
                                        </p:tgtEl>
                                      </p:cBhvr>
                                    </p:animEffect>
                                  </p:childTnLst>
                                </p:cTn>
                              </p:par>
                            </p:childTnLst>
                          </p:cTn>
                        </p:par>
                        <p:par>
                          <p:cTn id="141" fill="hold">
                            <p:stCondLst>
                              <p:cond delay="4000"/>
                            </p:stCondLst>
                            <p:childTnLst>
                              <p:par>
                                <p:cTn id="142" presetID="10" presetClass="entr" presetSubtype="0" fill="hold" grpId="0" nodeType="afterEffect">
                                  <p:stCondLst>
                                    <p:cond delay="0"/>
                                  </p:stCondLst>
                                  <p:childTnLst>
                                    <p:set>
                                      <p:cBhvr>
                                        <p:cTn id="143" dur="1" fill="hold">
                                          <p:stCondLst>
                                            <p:cond delay="0"/>
                                          </p:stCondLst>
                                        </p:cTn>
                                        <p:tgtEl>
                                          <p:spTgt spid="173"/>
                                        </p:tgtEl>
                                        <p:attrNameLst>
                                          <p:attrName>style.visibility</p:attrName>
                                        </p:attrNameLst>
                                      </p:cBhvr>
                                      <p:to>
                                        <p:strVal val="visible"/>
                                      </p:to>
                                    </p:set>
                                    <p:animEffect transition="in" filter="fade">
                                      <p:cBhvr>
                                        <p:cTn id="144" dur="500"/>
                                        <p:tgtEl>
                                          <p:spTgt spid="173"/>
                                        </p:tgtEl>
                                      </p:cBhvr>
                                    </p:animEffect>
                                  </p:childTnLst>
                                </p:cTn>
                              </p:par>
                            </p:childTnLst>
                          </p:cTn>
                        </p:par>
                        <p:par>
                          <p:cTn id="145" fill="hold">
                            <p:stCondLst>
                              <p:cond delay="4500"/>
                            </p:stCondLst>
                            <p:childTnLst>
                              <p:par>
                                <p:cTn id="146" presetID="22" presetClass="entr" presetSubtype="4" fill="hold" nodeType="afterEffect">
                                  <p:stCondLst>
                                    <p:cond delay="0"/>
                                  </p:stCondLst>
                                  <p:childTnLst>
                                    <p:set>
                                      <p:cBhvr>
                                        <p:cTn id="147" dur="1" fill="hold">
                                          <p:stCondLst>
                                            <p:cond delay="0"/>
                                          </p:stCondLst>
                                        </p:cTn>
                                        <p:tgtEl>
                                          <p:spTgt spid="205"/>
                                        </p:tgtEl>
                                        <p:attrNameLst>
                                          <p:attrName>style.visibility</p:attrName>
                                        </p:attrNameLst>
                                      </p:cBhvr>
                                      <p:to>
                                        <p:strVal val="visible"/>
                                      </p:to>
                                    </p:set>
                                    <p:animEffect transition="in" filter="wipe(down)">
                                      <p:cBhvr>
                                        <p:cTn id="148" dur="500"/>
                                        <p:tgtEl>
                                          <p:spTgt spid="205"/>
                                        </p:tgtEl>
                                      </p:cBhvr>
                                    </p:animEffect>
                                  </p:childTnLst>
                                </p:cTn>
                              </p:par>
                            </p:childTnLst>
                          </p:cTn>
                        </p:par>
                        <p:par>
                          <p:cTn id="149" fill="hold">
                            <p:stCondLst>
                              <p:cond delay="5000"/>
                            </p:stCondLst>
                            <p:childTnLst>
                              <p:par>
                                <p:cTn id="150" presetID="10" presetClass="entr" presetSubtype="0" fill="hold" grpId="0" nodeType="afterEffect">
                                  <p:stCondLst>
                                    <p:cond delay="0"/>
                                  </p:stCondLst>
                                  <p:childTnLst>
                                    <p:set>
                                      <p:cBhvr>
                                        <p:cTn id="151" dur="1" fill="hold">
                                          <p:stCondLst>
                                            <p:cond delay="0"/>
                                          </p:stCondLst>
                                        </p:cTn>
                                        <p:tgtEl>
                                          <p:spTgt spid="174"/>
                                        </p:tgtEl>
                                        <p:attrNameLst>
                                          <p:attrName>style.visibility</p:attrName>
                                        </p:attrNameLst>
                                      </p:cBhvr>
                                      <p:to>
                                        <p:strVal val="visible"/>
                                      </p:to>
                                    </p:set>
                                    <p:animEffect transition="in" filter="fade">
                                      <p:cBhvr>
                                        <p:cTn id="152" dur="500"/>
                                        <p:tgtEl>
                                          <p:spTgt spid="17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262"/>
                                        </p:tgtEl>
                                        <p:attrNameLst>
                                          <p:attrName>style.visibility</p:attrName>
                                        </p:attrNameLst>
                                      </p:cBhvr>
                                      <p:to>
                                        <p:strVal val="visible"/>
                                      </p:to>
                                    </p:set>
                                    <p:animEffect transition="in" filter="fade">
                                      <p:cBhvr>
                                        <p:cTn id="157" dur="500"/>
                                        <p:tgtEl>
                                          <p:spTgt spid="262"/>
                                        </p:tgtEl>
                                      </p:cBhvr>
                                    </p:animEffect>
                                  </p:childTnLst>
                                </p:cTn>
                              </p:par>
                            </p:childTnLst>
                          </p:cTn>
                        </p:par>
                        <p:par>
                          <p:cTn id="158" fill="hold">
                            <p:stCondLst>
                              <p:cond delay="500"/>
                            </p:stCondLst>
                            <p:childTnLst>
                              <p:par>
                                <p:cTn id="159" presetID="22" presetClass="entr" presetSubtype="4" fill="hold" nodeType="afterEffect">
                                  <p:stCondLst>
                                    <p:cond delay="0"/>
                                  </p:stCondLst>
                                  <p:childTnLst>
                                    <p:set>
                                      <p:cBhvr>
                                        <p:cTn id="160" dur="1" fill="hold">
                                          <p:stCondLst>
                                            <p:cond delay="0"/>
                                          </p:stCondLst>
                                        </p:cTn>
                                        <p:tgtEl>
                                          <p:spTgt spid="217"/>
                                        </p:tgtEl>
                                        <p:attrNameLst>
                                          <p:attrName>style.visibility</p:attrName>
                                        </p:attrNameLst>
                                      </p:cBhvr>
                                      <p:to>
                                        <p:strVal val="visible"/>
                                      </p:to>
                                    </p:set>
                                    <p:animEffect transition="in" filter="wipe(down)">
                                      <p:cBhvr>
                                        <p:cTn id="161" dur="500"/>
                                        <p:tgtEl>
                                          <p:spTgt spid="217"/>
                                        </p:tgtEl>
                                      </p:cBhvr>
                                    </p:animEffect>
                                  </p:childTnLst>
                                </p:cTn>
                              </p:par>
                            </p:childTnLst>
                          </p:cTn>
                        </p:par>
                        <p:par>
                          <p:cTn id="162" fill="hold">
                            <p:stCondLst>
                              <p:cond delay="1000"/>
                            </p:stCondLst>
                            <p:childTnLst>
                              <p:par>
                                <p:cTn id="163" presetID="10" presetClass="entr" presetSubtype="0" fill="hold" grpId="0" nodeType="afterEffect">
                                  <p:stCondLst>
                                    <p:cond delay="0"/>
                                  </p:stCondLst>
                                  <p:childTnLst>
                                    <p:set>
                                      <p:cBhvr>
                                        <p:cTn id="164" dur="1" fill="hold">
                                          <p:stCondLst>
                                            <p:cond delay="0"/>
                                          </p:stCondLst>
                                        </p:cTn>
                                        <p:tgtEl>
                                          <p:spTgt spid="215"/>
                                        </p:tgtEl>
                                        <p:attrNameLst>
                                          <p:attrName>style.visibility</p:attrName>
                                        </p:attrNameLst>
                                      </p:cBhvr>
                                      <p:to>
                                        <p:strVal val="visible"/>
                                      </p:to>
                                    </p:set>
                                    <p:animEffect transition="in" filter="fade">
                                      <p:cBhvr>
                                        <p:cTn id="165" dur="500"/>
                                        <p:tgtEl>
                                          <p:spTgt spid="215"/>
                                        </p:tgtEl>
                                      </p:cBhvr>
                                    </p:animEffect>
                                  </p:childTnLst>
                                </p:cTn>
                              </p:par>
                            </p:childTnLst>
                          </p:cTn>
                        </p:par>
                        <p:par>
                          <p:cTn id="166" fill="hold">
                            <p:stCondLst>
                              <p:cond delay="1500"/>
                            </p:stCondLst>
                            <p:childTnLst>
                              <p:par>
                                <p:cTn id="167" presetID="22" presetClass="entr" presetSubtype="1" fill="hold" nodeType="afterEffect">
                                  <p:stCondLst>
                                    <p:cond delay="0"/>
                                  </p:stCondLst>
                                  <p:childTnLst>
                                    <p:set>
                                      <p:cBhvr>
                                        <p:cTn id="168" dur="1" fill="hold">
                                          <p:stCondLst>
                                            <p:cond delay="0"/>
                                          </p:stCondLst>
                                        </p:cTn>
                                        <p:tgtEl>
                                          <p:spTgt spid="218"/>
                                        </p:tgtEl>
                                        <p:attrNameLst>
                                          <p:attrName>style.visibility</p:attrName>
                                        </p:attrNameLst>
                                      </p:cBhvr>
                                      <p:to>
                                        <p:strVal val="visible"/>
                                      </p:to>
                                    </p:set>
                                    <p:animEffect transition="in" filter="wipe(up)">
                                      <p:cBhvr>
                                        <p:cTn id="169" dur="500"/>
                                        <p:tgtEl>
                                          <p:spTgt spid="218"/>
                                        </p:tgtEl>
                                      </p:cBhvr>
                                    </p:animEffect>
                                  </p:childTnLst>
                                </p:cTn>
                              </p:par>
                            </p:childTnLst>
                          </p:cTn>
                        </p:par>
                        <p:par>
                          <p:cTn id="170" fill="hold">
                            <p:stCondLst>
                              <p:cond delay="2000"/>
                            </p:stCondLst>
                            <p:childTnLst>
                              <p:par>
                                <p:cTn id="171" presetID="10" presetClass="entr" presetSubtype="0" fill="hold" grpId="0" nodeType="afterEffect">
                                  <p:stCondLst>
                                    <p:cond delay="0"/>
                                  </p:stCondLst>
                                  <p:childTnLst>
                                    <p:set>
                                      <p:cBhvr>
                                        <p:cTn id="172" dur="1" fill="hold">
                                          <p:stCondLst>
                                            <p:cond delay="0"/>
                                          </p:stCondLst>
                                        </p:cTn>
                                        <p:tgtEl>
                                          <p:spTgt spid="216"/>
                                        </p:tgtEl>
                                        <p:attrNameLst>
                                          <p:attrName>style.visibility</p:attrName>
                                        </p:attrNameLst>
                                      </p:cBhvr>
                                      <p:to>
                                        <p:strVal val="visible"/>
                                      </p:to>
                                    </p:set>
                                    <p:animEffect transition="in" filter="fade">
                                      <p:cBhvr>
                                        <p:cTn id="173" dur="500"/>
                                        <p:tgtEl>
                                          <p:spTgt spid="216"/>
                                        </p:tgtEl>
                                      </p:cBhvr>
                                    </p:animEffect>
                                  </p:childTnLst>
                                </p:cTn>
                              </p:par>
                            </p:childTnLst>
                          </p:cTn>
                        </p:par>
                        <p:par>
                          <p:cTn id="174" fill="hold">
                            <p:stCondLst>
                              <p:cond delay="2500"/>
                            </p:stCondLst>
                            <p:childTnLst>
                              <p:par>
                                <p:cTn id="175" presetID="22" presetClass="entr" presetSubtype="1" fill="hold" nodeType="afterEffect">
                                  <p:stCondLst>
                                    <p:cond delay="0"/>
                                  </p:stCondLst>
                                  <p:childTnLst>
                                    <p:set>
                                      <p:cBhvr>
                                        <p:cTn id="176" dur="1" fill="hold">
                                          <p:stCondLst>
                                            <p:cond delay="0"/>
                                          </p:stCondLst>
                                        </p:cTn>
                                        <p:tgtEl>
                                          <p:spTgt spid="207"/>
                                        </p:tgtEl>
                                        <p:attrNameLst>
                                          <p:attrName>style.visibility</p:attrName>
                                        </p:attrNameLst>
                                      </p:cBhvr>
                                      <p:to>
                                        <p:strVal val="visible"/>
                                      </p:to>
                                    </p:set>
                                    <p:animEffect transition="in" filter="wipe(up)">
                                      <p:cBhvr>
                                        <p:cTn id="177" dur="500"/>
                                        <p:tgtEl>
                                          <p:spTgt spid="207"/>
                                        </p:tgtEl>
                                      </p:cBhvr>
                                    </p:animEffect>
                                  </p:childTnLst>
                                </p:cTn>
                              </p:par>
                            </p:childTnLst>
                          </p:cTn>
                        </p:par>
                        <p:par>
                          <p:cTn id="178" fill="hold">
                            <p:stCondLst>
                              <p:cond delay="3000"/>
                            </p:stCondLst>
                            <p:childTnLst>
                              <p:par>
                                <p:cTn id="179" presetID="10" presetClass="entr" presetSubtype="0" fill="hold" grpId="0" nodeType="afterEffect">
                                  <p:stCondLst>
                                    <p:cond delay="0"/>
                                  </p:stCondLst>
                                  <p:childTnLst>
                                    <p:set>
                                      <p:cBhvr>
                                        <p:cTn id="180" dur="1" fill="hold">
                                          <p:stCondLst>
                                            <p:cond delay="0"/>
                                          </p:stCondLst>
                                        </p:cTn>
                                        <p:tgtEl>
                                          <p:spTgt spid="182"/>
                                        </p:tgtEl>
                                        <p:attrNameLst>
                                          <p:attrName>style.visibility</p:attrName>
                                        </p:attrNameLst>
                                      </p:cBhvr>
                                      <p:to>
                                        <p:strVal val="visible"/>
                                      </p:to>
                                    </p:set>
                                    <p:animEffect transition="in" filter="fade">
                                      <p:cBhvr>
                                        <p:cTn id="181" dur="500"/>
                                        <p:tgtEl>
                                          <p:spTgt spid="182"/>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263"/>
                                        </p:tgtEl>
                                        <p:attrNameLst>
                                          <p:attrName>style.visibility</p:attrName>
                                        </p:attrNameLst>
                                      </p:cBhvr>
                                      <p:to>
                                        <p:strVal val="visible"/>
                                      </p:to>
                                    </p:set>
                                    <p:animEffect transition="in" filter="fade">
                                      <p:cBhvr>
                                        <p:cTn id="186" dur="500"/>
                                        <p:tgtEl>
                                          <p:spTgt spid="263"/>
                                        </p:tgtEl>
                                      </p:cBhvr>
                                    </p:animEffect>
                                  </p:childTnLst>
                                </p:cTn>
                              </p:par>
                            </p:childTnLst>
                          </p:cTn>
                        </p:par>
                        <p:par>
                          <p:cTn id="187" fill="hold">
                            <p:stCondLst>
                              <p:cond delay="500"/>
                            </p:stCondLst>
                            <p:childTnLst>
                              <p:par>
                                <p:cTn id="188" presetID="22" presetClass="entr" presetSubtype="4" fill="hold" nodeType="afterEffect">
                                  <p:stCondLst>
                                    <p:cond delay="0"/>
                                  </p:stCondLst>
                                  <p:childTnLst>
                                    <p:set>
                                      <p:cBhvr>
                                        <p:cTn id="189" dur="1" fill="hold">
                                          <p:stCondLst>
                                            <p:cond delay="0"/>
                                          </p:stCondLst>
                                        </p:cTn>
                                        <p:tgtEl>
                                          <p:spTgt spid="208"/>
                                        </p:tgtEl>
                                        <p:attrNameLst>
                                          <p:attrName>style.visibility</p:attrName>
                                        </p:attrNameLst>
                                      </p:cBhvr>
                                      <p:to>
                                        <p:strVal val="visible"/>
                                      </p:to>
                                    </p:set>
                                    <p:animEffect transition="in" filter="wipe(down)">
                                      <p:cBhvr>
                                        <p:cTn id="190" dur="500"/>
                                        <p:tgtEl>
                                          <p:spTgt spid="208"/>
                                        </p:tgtEl>
                                      </p:cBhvr>
                                    </p:animEffect>
                                  </p:childTnLst>
                                </p:cTn>
                              </p:par>
                            </p:childTnLst>
                          </p:cTn>
                        </p:par>
                        <p:par>
                          <p:cTn id="191" fill="hold">
                            <p:stCondLst>
                              <p:cond delay="1000"/>
                            </p:stCondLst>
                            <p:childTnLst>
                              <p:par>
                                <p:cTn id="192" presetID="10" presetClass="entr" presetSubtype="0" fill="hold" grpId="0" nodeType="afterEffect">
                                  <p:stCondLst>
                                    <p:cond delay="0"/>
                                  </p:stCondLst>
                                  <p:childTnLst>
                                    <p:set>
                                      <p:cBhvr>
                                        <p:cTn id="193" dur="1" fill="hold">
                                          <p:stCondLst>
                                            <p:cond delay="0"/>
                                          </p:stCondLst>
                                        </p:cTn>
                                        <p:tgtEl>
                                          <p:spTgt spid="177"/>
                                        </p:tgtEl>
                                        <p:attrNameLst>
                                          <p:attrName>style.visibility</p:attrName>
                                        </p:attrNameLst>
                                      </p:cBhvr>
                                      <p:to>
                                        <p:strVal val="visible"/>
                                      </p:to>
                                    </p:set>
                                    <p:animEffect transition="in" filter="fade">
                                      <p:cBhvr>
                                        <p:cTn id="194" dur="500"/>
                                        <p:tgtEl>
                                          <p:spTgt spid="177"/>
                                        </p:tgtEl>
                                      </p:cBhvr>
                                    </p:animEffect>
                                  </p:childTnLst>
                                </p:cTn>
                              </p:par>
                            </p:childTnLst>
                          </p:cTn>
                        </p:par>
                        <p:par>
                          <p:cTn id="195" fill="hold">
                            <p:stCondLst>
                              <p:cond delay="1500"/>
                            </p:stCondLst>
                            <p:childTnLst>
                              <p:par>
                                <p:cTn id="196" presetID="22" presetClass="entr" presetSubtype="1" fill="hold" nodeType="afterEffect">
                                  <p:stCondLst>
                                    <p:cond delay="0"/>
                                  </p:stCondLst>
                                  <p:childTnLst>
                                    <p:set>
                                      <p:cBhvr>
                                        <p:cTn id="197" dur="1" fill="hold">
                                          <p:stCondLst>
                                            <p:cond delay="0"/>
                                          </p:stCondLst>
                                        </p:cTn>
                                        <p:tgtEl>
                                          <p:spTgt spid="253"/>
                                        </p:tgtEl>
                                        <p:attrNameLst>
                                          <p:attrName>style.visibility</p:attrName>
                                        </p:attrNameLst>
                                      </p:cBhvr>
                                      <p:to>
                                        <p:strVal val="visible"/>
                                      </p:to>
                                    </p:set>
                                    <p:animEffect transition="in" filter="wipe(up)">
                                      <p:cBhvr>
                                        <p:cTn id="198" dur="500"/>
                                        <p:tgtEl>
                                          <p:spTgt spid="253"/>
                                        </p:tgtEl>
                                      </p:cBhvr>
                                    </p:animEffect>
                                  </p:childTnLst>
                                </p:cTn>
                              </p:par>
                            </p:childTnLst>
                          </p:cTn>
                        </p:par>
                        <p:par>
                          <p:cTn id="199" fill="hold">
                            <p:stCondLst>
                              <p:cond delay="2000"/>
                            </p:stCondLst>
                            <p:childTnLst>
                              <p:par>
                                <p:cTn id="200" presetID="10" presetClass="entr" presetSubtype="0" fill="hold" grpId="0" nodeType="afterEffect">
                                  <p:stCondLst>
                                    <p:cond delay="0"/>
                                  </p:stCondLst>
                                  <p:childTnLst>
                                    <p:set>
                                      <p:cBhvr>
                                        <p:cTn id="201" dur="1" fill="hold">
                                          <p:stCondLst>
                                            <p:cond delay="0"/>
                                          </p:stCondLst>
                                        </p:cTn>
                                        <p:tgtEl>
                                          <p:spTgt spid="252"/>
                                        </p:tgtEl>
                                        <p:attrNameLst>
                                          <p:attrName>style.visibility</p:attrName>
                                        </p:attrNameLst>
                                      </p:cBhvr>
                                      <p:to>
                                        <p:strVal val="visible"/>
                                      </p:to>
                                    </p:set>
                                    <p:animEffect transition="in" filter="fade">
                                      <p:cBhvr>
                                        <p:cTn id="202" dur="500"/>
                                        <p:tgtEl>
                                          <p:spTgt spid="252"/>
                                        </p:tgtEl>
                                      </p:cBhvr>
                                    </p:animEffect>
                                  </p:childTnLst>
                                </p:cTn>
                              </p:par>
                            </p:childTnLst>
                          </p:cTn>
                        </p:par>
                        <p:par>
                          <p:cTn id="203" fill="hold">
                            <p:stCondLst>
                              <p:cond delay="2500"/>
                            </p:stCondLst>
                            <p:childTnLst>
                              <p:par>
                                <p:cTn id="204" presetID="22" presetClass="entr" presetSubtype="4" fill="hold" nodeType="afterEffect">
                                  <p:stCondLst>
                                    <p:cond delay="0"/>
                                  </p:stCondLst>
                                  <p:childTnLst>
                                    <p:set>
                                      <p:cBhvr>
                                        <p:cTn id="205" dur="1" fill="hold">
                                          <p:stCondLst>
                                            <p:cond delay="0"/>
                                          </p:stCondLst>
                                        </p:cTn>
                                        <p:tgtEl>
                                          <p:spTgt spid="249"/>
                                        </p:tgtEl>
                                        <p:attrNameLst>
                                          <p:attrName>style.visibility</p:attrName>
                                        </p:attrNameLst>
                                      </p:cBhvr>
                                      <p:to>
                                        <p:strVal val="visible"/>
                                      </p:to>
                                    </p:set>
                                    <p:animEffect transition="in" filter="wipe(down)">
                                      <p:cBhvr>
                                        <p:cTn id="206" dur="500"/>
                                        <p:tgtEl>
                                          <p:spTgt spid="249"/>
                                        </p:tgtEl>
                                      </p:cBhvr>
                                    </p:animEffect>
                                  </p:childTnLst>
                                </p:cTn>
                              </p:par>
                            </p:childTnLst>
                          </p:cTn>
                        </p:par>
                        <p:par>
                          <p:cTn id="207" fill="hold">
                            <p:stCondLst>
                              <p:cond delay="3000"/>
                            </p:stCondLst>
                            <p:childTnLst>
                              <p:par>
                                <p:cTn id="208" presetID="10" presetClass="entr" presetSubtype="0" fill="hold" grpId="0" nodeType="afterEffect">
                                  <p:stCondLst>
                                    <p:cond delay="0"/>
                                  </p:stCondLst>
                                  <p:childTnLst>
                                    <p:set>
                                      <p:cBhvr>
                                        <p:cTn id="209" dur="1" fill="hold">
                                          <p:stCondLst>
                                            <p:cond delay="0"/>
                                          </p:stCondLst>
                                        </p:cTn>
                                        <p:tgtEl>
                                          <p:spTgt spid="248"/>
                                        </p:tgtEl>
                                        <p:attrNameLst>
                                          <p:attrName>style.visibility</p:attrName>
                                        </p:attrNameLst>
                                      </p:cBhvr>
                                      <p:to>
                                        <p:strVal val="visible"/>
                                      </p:to>
                                    </p:set>
                                    <p:animEffect transition="in" filter="fade">
                                      <p:cBhvr>
                                        <p:cTn id="210" dur="500"/>
                                        <p:tgtEl>
                                          <p:spTgt spid="248"/>
                                        </p:tgtEl>
                                      </p:cBhvr>
                                    </p:animEffect>
                                  </p:childTnLst>
                                </p:cTn>
                              </p:par>
                            </p:childTnLst>
                          </p:cTn>
                        </p:par>
                        <p:par>
                          <p:cTn id="211" fill="hold">
                            <p:stCondLst>
                              <p:cond delay="3500"/>
                            </p:stCondLst>
                            <p:childTnLst>
                              <p:par>
                                <p:cTn id="212" presetID="22" presetClass="entr" presetSubtype="1" fill="hold" nodeType="afterEffect">
                                  <p:stCondLst>
                                    <p:cond delay="0"/>
                                  </p:stCondLst>
                                  <p:childTnLst>
                                    <p:set>
                                      <p:cBhvr>
                                        <p:cTn id="213" dur="1" fill="hold">
                                          <p:stCondLst>
                                            <p:cond delay="0"/>
                                          </p:stCondLst>
                                        </p:cTn>
                                        <p:tgtEl>
                                          <p:spTgt spid="209"/>
                                        </p:tgtEl>
                                        <p:attrNameLst>
                                          <p:attrName>style.visibility</p:attrName>
                                        </p:attrNameLst>
                                      </p:cBhvr>
                                      <p:to>
                                        <p:strVal val="visible"/>
                                      </p:to>
                                    </p:set>
                                    <p:animEffect transition="in" filter="wipe(up)">
                                      <p:cBhvr>
                                        <p:cTn id="214" dur="500"/>
                                        <p:tgtEl>
                                          <p:spTgt spid="209"/>
                                        </p:tgtEl>
                                      </p:cBhvr>
                                    </p:animEffect>
                                  </p:childTnLst>
                                </p:cTn>
                              </p:par>
                            </p:childTnLst>
                          </p:cTn>
                        </p:par>
                        <p:par>
                          <p:cTn id="215" fill="hold">
                            <p:stCondLst>
                              <p:cond delay="4000"/>
                            </p:stCondLst>
                            <p:childTnLst>
                              <p:par>
                                <p:cTn id="216" presetID="10" presetClass="entr" presetSubtype="0" fill="hold" grpId="0" nodeType="afterEffect">
                                  <p:stCondLst>
                                    <p:cond delay="0"/>
                                  </p:stCondLst>
                                  <p:childTnLst>
                                    <p:set>
                                      <p:cBhvr>
                                        <p:cTn id="217" dur="1" fill="hold">
                                          <p:stCondLst>
                                            <p:cond delay="0"/>
                                          </p:stCondLst>
                                        </p:cTn>
                                        <p:tgtEl>
                                          <p:spTgt spid="178"/>
                                        </p:tgtEl>
                                        <p:attrNameLst>
                                          <p:attrName>style.visibility</p:attrName>
                                        </p:attrNameLst>
                                      </p:cBhvr>
                                      <p:to>
                                        <p:strVal val="visible"/>
                                      </p:to>
                                    </p:set>
                                    <p:animEffect transition="in" filter="fade">
                                      <p:cBhvr>
                                        <p:cTn id="218" dur="500"/>
                                        <p:tgtEl>
                                          <p:spTgt spid="178"/>
                                        </p:tgtEl>
                                      </p:cBhvr>
                                    </p:animEffect>
                                  </p:childTnLst>
                                </p:cTn>
                              </p:par>
                            </p:childTnLst>
                          </p:cTn>
                        </p:par>
                        <p:par>
                          <p:cTn id="219" fill="hold">
                            <p:stCondLst>
                              <p:cond delay="4500"/>
                            </p:stCondLst>
                            <p:childTnLst>
                              <p:par>
                                <p:cTn id="220" presetID="22" presetClass="entr" presetSubtype="4" fill="hold" nodeType="afterEffect">
                                  <p:stCondLst>
                                    <p:cond delay="0"/>
                                  </p:stCondLst>
                                  <p:childTnLst>
                                    <p:set>
                                      <p:cBhvr>
                                        <p:cTn id="221" dur="1" fill="hold">
                                          <p:stCondLst>
                                            <p:cond delay="0"/>
                                          </p:stCondLst>
                                        </p:cTn>
                                        <p:tgtEl>
                                          <p:spTgt spid="210"/>
                                        </p:tgtEl>
                                        <p:attrNameLst>
                                          <p:attrName>style.visibility</p:attrName>
                                        </p:attrNameLst>
                                      </p:cBhvr>
                                      <p:to>
                                        <p:strVal val="visible"/>
                                      </p:to>
                                    </p:set>
                                    <p:animEffect transition="in" filter="wipe(down)">
                                      <p:cBhvr>
                                        <p:cTn id="222" dur="500"/>
                                        <p:tgtEl>
                                          <p:spTgt spid="210"/>
                                        </p:tgtEl>
                                      </p:cBhvr>
                                    </p:animEffect>
                                  </p:childTnLst>
                                </p:cTn>
                              </p:par>
                            </p:childTnLst>
                          </p:cTn>
                        </p:par>
                        <p:par>
                          <p:cTn id="223" fill="hold">
                            <p:stCondLst>
                              <p:cond delay="5000"/>
                            </p:stCondLst>
                            <p:childTnLst>
                              <p:par>
                                <p:cTn id="224" presetID="10" presetClass="entr" presetSubtype="0" fill="hold" grpId="0" nodeType="afterEffect">
                                  <p:stCondLst>
                                    <p:cond delay="0"/>
                                  </p:stCondLst>
                                  <p:childTnLst>
                                    <p:set>
                                      <p:cBhvr>
                                        <p:cTn id="225" dur="1" fill="hold">
                                          <p:stCondLst>
                                            <p:cond delay="0"/>
                                          </p:stCondLst>
                                        </p:cTn>
                                        <p:tgtEl>
                                          <p:spTgt spid="179"/>
                                        </p:tgtEl>
                                        <p:attrNameLst>
                                          <p:attrName>style.visibility</p:attrName>
                                        </p:attrNameLst>
                                      </p:cBhvr>
                                      <p:to>
                                        <p:strVal val="visible"/>
                                      </p:to>
                                    </p:set>
                                    <p:animEffect transition="in" filter="fade">
                                      <p:cBhvr>
                                        <p:cTn id="226" dur="500"/>
                                        <p:tgtEl>
                                          <p:spTgt spid="179"/>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264"/>
                                        </p:tgtEl>
                                        <p:attrNameLst>
                                          <p:attrName>style.visibility</p:attrName>
                                        </p:attrNameLst>
                                      </p:cBhvr>
                                      <p:to>
                                        <p:strVal val="visible"/>
                                      </p:to>
                                    </p:set>
                                    <p:animEffect transition="in" filter="fade">
                                      <p:cBhvr>
                                        <p:cTn id="231" dur="500"/>
                                        <p:tgtEl>
                                          <p:spTgt spid="264"/>
                                        </p:tgtEl>
                                      </p:cBhvr>
                                    </p:animEffect>
                                  </p:childTnLst>
                                </p:cTn>
                              </p:par>
                            </p:childTnLst>
                          </p:cTn>
                        </p:par>
                        <p:par>
                          <p:cTn id="232" fill="hold">
                            <p:stCondLst>
                              <p:cond delay="500"/>
                            </p:stCondLst>
                            <p:childTnLst>
                              <p:par>
                                <p:cTn id="233" presetID="22" presetClass="entr" presetSubtype="4" fill="hold" nodeType="afterEffect">
                                  <p:stCondLst>
                                    <p:cond delay="0"/>
                                  </p:stCondLst>
                                  <p:childTnLst>
                                    <p:set>
                                      <p:cBhvr>
                                        <p:cTn id="234" dur="1" fill="hold">
                                          <p:stCondLst>
                                            <p:cond delay="0"/>
                                          </p:stCondLst>
                                        </p:cTn>
                                        <p:tgtEl>
                                          <p:spTgt spid="211"/>
                                        </p:tgtEl>
                                        <p:attrNameLst>
                                          <p:attrName>style.visibility</p:attrName>
                                        </p:attrNameLst>
                                      </p:cBhvr>
                                      <p:to>
                                        <p:strVal val="visible"/>
                                      </p:to>
                                    </p:set>
                                    <p:animEffect transition="in" filter="wipe(down)">
                                      <p:cBhvr>
                                        <p:cTn id="235" dur="500"/>
                                        <p:tgtEl>
                                          <p:spTgt spid="211"/>
                                        </p:tgtEl>
                                      </p:cBhvr>
                                    </p:animEffect>
                                  </p:childTnLst>
                                </p:cTn>
                              </p:par>
                            </p:childTnLst>
                          </p:cTn>
                        </p:par>
                        <p:par>
                          <p:cTn id="236" fill="hold">
                            <p:stCondLst>
                              <p:cond delay="1000"/>
                            </p:stCondLst>
                            <p:childTnLst>
                              <p:par>
                                <p:cTn id="237" presetID="10" presetClass="entr" presetSubtype="0" fill="hold" grpId="0" nodeType="afterEffect">
                                  <p:stCondLst>
                                    <p:cond delay="0"/>
                                  </p:stCondLst>
                                  <p:childTnLst>
                                    <p:set>
                                      <p:cBhvr>
                                        <p:cTn id="238" dur="1" fill="hold">
                                          <p:stCondLst>
                                            <p:cond delay="0"/>
                                          </p:stCondLst>
                                        </p:cTn>
                                        <p:tgtEl>
                                          <p:spTgt spid="180"/>
                                        </p:tgtEl>
                                        <p:attrNameLst>
                                          <p:attrName>style.visibility</p:attrName>
                                        </p:attrNameLst>
                                      </p:cBhvr>
                                      <p:to>
                                        <p:strVal val="visible"/>
                                      </p:to>
                                    </p:set>
                                    <p:animEffect transition="in" filter="fade">
                                      <p:cBhvr>
                                        <p:cTn id="239" dur="500"/>
                                        <p:tgtEl>
                                          <p:spTgt spid="180"/>
                                        </p:tgtEl>
                                      </p:cBhvr>
                                    </p:animEffect>
                                  </p:childTnLst>
                                </p:cTn>
                              </p:par>
                            </p:childTnLst>
                          </p:cTn>
                        </p:par>
                        <p:par>
                          <p:cTn id="240" fill="hold">
                            <p:stCondLst>
                              <p:cond delay="1500"/>
                            </p:stCondLst>
                            <p:childTnLst>
                              <p:par>
                                <p:cTn id="241" presetID="22" presetClass="entr" presetSubtype="1" fill="hold" nodeType="afterEffect">
                                  <p:stCondLst>
                                    <p:cond delay="0"/>
                                  </p:stCondLst>
                                  <p:childTnLst>
                                    <p:set>
                                      <p:cBhvr>
                                        <p:cTn id="242" dur="1" fill="hold">
                                          <p:stCondLst>
                                            <p:cond delay="0"/>
                                          </p:stCondLst>
                                        </p:cTn>
                                        <p:tgtEl>
                                          <p:spTgt spid="212"/>
                                        </p:tgtEl>
                                        <p:attrNameLst>
                                          <p:attrName>style.visibility</p:attrName>
                                        </p:attrNameLst>
                                      </p:cBhvr>
                                      <p:to>
                                        <p:strVal val="visible"/>
                                      </p:to>
                                    </p:set>
                                    <p:animEffect transition="in" filter="wipe(up)">
                                      <p:cBhvr>
                                        <p:cTn id="243" dur="500"/>
                                        <p:tgtEl>
                                          <p:spTgt spid="212"/>
                                        </p:tgtEl>
                                      </p:cBhvr>
                                    </p:animEffect>
                                  </p:childTnLst>
                                </p:cTn>
                              </p:par>
                            </p:childTnLst>
                          </p:cTn>
                        </p:par>
                        <p:par>
                          <p:cTn id="244" fill="hold">
                            <p:stCondLst>
                              <p:cond delay="2000"/>
                            </p:stCondLst>
                            <p:childTnLst>
                              <p:par>
                                <p:cTn id="245" presetID="10" presetClass="entr" presetSubtype="0" fill="hold" grpId="0" nodeType="afterEffect">
                                  <p:stCondLst>
                                    <p:cond delay="0"/>
                                  </p:stCondLst>
                                  <p:childTnLst>
                                    <p:set>
                                      <p:cBhvr>
                                        <p:cTn id="246" dur="1" fill="hold">
                                          <p:stCondLst>
                                            <p:cond delay="0"/>
                                          </p:stCondLst>
                                        </p:cTn>
                                        <p:tgtEl>
                                          <p:spTgt spid="181"/>
                                        </p:tgtEl>
                                        <p:attrNameLst>
                                          <p:attrName>style.visibility</p:attrName>
                                        </p:attrNameLst>
                                      </p:cBhvr>
                                      <p:to>
                                        <p:strVal val="visible"/>
                                      </p:to>
                                    </p:set>
                                    <p:animEffect transition="in" filter="fade">
                                      <p:cBhvr>
                                        <p:cTn id="247" dur="500"/>
                                        <p:tgtEl>
                                          <p:spTgt spid="181"/>
                                        </p:tgtEl>
                                      </p:cBhvr>
                                    </p:animEffec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39" grpId="0"/>
      <p:bldP spid="42" grpId="0"/>
      <p:bldP spid="150" grpId="0"/>
      <p:bldP spid="154" grpId="0"/>
      <p:bldP spid="160" grpId="0"/>
      <p:bldP spid="162" grpId="0"/>
      <p:bldP spid="163" grpId="0"/>
      <p:bldP spid="164" grpId="0"/>
      <p:bldP spid="165" grpId="0"/>
      <p:bldP spid="166" grpId="0"/>
      <p:bldP spid="169" grpId="0"/>
      <p:bldP spid="173" grpId="0"/>
      <p:bldP spid="174" grpId="0"/>
      <p:bldP spid="175" grpId="0"/>
      <p:bldP spid="176" grpId="0"/>
      <p:bldP spid="177" grpId="0"/>
      <p:bldP spid="178" grpId="0"/>
      <p:bldP spid="179" grpId="0"/>
      <p:bldP spid="180" grpId="0"/>
      <p:bldP spid="181" grpId="0"/>
      <p:bldP spid="182" grpId="0"/>
      <p:bldP spid="215" grpId="0"/>
      <p:bldP spid="216" grpId="0"/>
      <p:bldP spid="247" grpId="0"/>
      <p:bldP spid="248" grpId="0"/>
      <p:bldP spid="252" grpId="0"/>
    </p:bldLst>
  </p:timing>
</p:sld>
</file>

<file path=ppt/theme/theme1.xml><?xml version="1.0" encoding="utf-8"?>
<a:theme xmlns:a="http://schemas.openxmlformats.org/drawingml/2006/main" name="2_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3A8D"/>
        </a:solidFill>
        <a:ln>
          <a:noFill/>
        </a:ln>
      </a:spPr>
      <a:bodyPr rtlCol="0" anchor="ctr"/>
      <a:lstStyle>
        <a:defPPr algn="ctr">
          <a:defRPr sz="2000" dirty="0">
            <a:solidFill>
              <a:schemeClr val="bg1"/>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800" dirty="0">
            <a:solidFill>
              <a:srgbClr val="0C4392"/>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Modèle charte E-I 2021.pptx" id="{AC6363E7-1B14-4AF7-B18B-A8E8D3C8477B}" vid="{05BCB15A-B0E9-49CD-8C50-7F154370508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da6f561-6c40-462f-af3e-6833fe74929f">
      <Terms xmlns="http://schemas.microsoft.com/office/infopath/2007/PartnerControls"/>
    </TaxKeywordTaxHTField>
    <e190d8c788134483bddf2fb4f7159d4b xmlns="8ff6ca53-9990-4cf6-aa9b-81190a5c5371">
      <Terms xmlns="http://schemas.microsoft.com/office/infopath/2007/PartnerControls">
        <TermInfo xmlns="http://schemas.microsoft.com/office/infopath/2007/PartnerControls">
          <TermName xmlns="http://schemas.microsoft.com/office/infopath/2007/PartnerControls">Document</TermName>
          <TermId xmlns="http://schemas.microsoft.com/office/infopath/2007/PartnerControls">f926a2be-6740-4577-ba49-e4b230c74a1c</TermId>
        </TermInfo>
      </Terms>
    </e190d8c788134483bddf2fb4f7159d4b>
    <l1bda498d0704770a9af2e7a0565edaa xmlns="8ff6ca53-9990-4cf6-aa9b-81190a5c5371">
      <Terms xmlns="http://schemas.microsoft.com/office/infopath/2007/PartnerControls">
        <TermInfo xmlns="http://schemas.microsoft.com/office/infopath/2007/PartnerControls">
          <TermName xmlns="http://schemas.microsoft.com/office/infopath/2007/PartnerControls">10 - Interne</TermName>
          <TermId xmlns="http://schemas.microsoft.com/office/infopath/2007/PartnerControls">88571201-3d77-41d7-bf2a-abb247897d97</TermId>
        </TermInfo>
      </Terms>
    </l1bda498d0704770a9af2e7a0565edaa>
    <a9e56aaece9b46e58482a8eb4a8cc6ab xmlns="8ff6ca53-9990-4cf6-aa9b-81190a5c5371">
      <Terms xmlns="http://schemas.microsoft.com/office/infopath/2007/PartnerControls"/>
    </a9e56aaece9b46e58482a8eb4a8cc6ab>
    <PublishingExpirationDate xmlns="http://schemas.microsoft.com/sharepoint/v3" xsi:nil="true"/>
    <PublishingStartDate xmlns="http://schemas.microsoft.com/sharepoint/v3" xsi:nil="true"/>
    <TaxCatchAll xmlns="9da6f561-6c40-462f-af3e-6833fe74929f">
      <Value>2</Value>
      <Value>1</Value>
    </TaxCatchAll>
    <_dlc_DocId xmlns="9da6f561-6c40-462f-af3e-6833fe74929f">PJQFUVHKSAJQ-1373287592-134085</_dlc_DocId>
    <_dlc_DocIdUrl xmlns="9da6f561-6c40-462f-af3e-6833fe74929f">
      <Url>https://moss-si.cm-cic.fr/Sites/D00116/Documentation/_layouts/15/DocIdRedir.aspx?ID=PJQFUVHKSAJQ-1373287592-134085</Url>
      <Description>PJQFUVHKSAJQ-1373287592-134085</Description>
    </_dlc_DocIdUrl>
    <IconOverlay xmlns="http://schemas.microsoft.com/sharepoint/v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BE2B8597FEB5E34494D505DA208C5F79" ma:contentTypeVersion="12" ma:contentTypeDescription="Crée un document." ma:contentTypeScope="" ma:versionID="933bfb9297466ed34e5d4c9e6d5c9629">
  <xsd:schema xmlns:xsd="http://www.w3.org/2001/XMLSchema" xmlns:xs="http://www.w3.org/2001/XMLSchema" xmlns:p="http://schemas.microsoft.com/office/2006/metadata/properties" xmlns:ns1="http://schemas.microsoft.com/sharepoint/v3" xmlns:ns2="9da6f561-6c40-462f-af3e-6833fe74929f" xmlns:ns3="8ff6ca53-9990-4cf6-aa9b-81190a5c5371" xmlns:ns4="99cee9d7-070e-44dd-ab97-3503062ab504" xmlns:ns5="http://schemas.microsoft.com/sharepoint/v4" targetNamespace="http://schemas.microsoft.com/office/2006/metadata/properties" ma:root="true" ma:fieldsID="af6442dd80cdde83e7b1df3a4e7d14dd" ns1:_="" ns2:_="" ns3:_="" ns4:_="" ns5:_="">
    <xsd:import namespace="http://schemas.microsoft.com/sharepoint/v3"/>
    <xsd:import namespace="9da6f561-6c40-462f-af3e-6833fe74929f"/>
    <xsd:import namespace="8ff6ca53-9990-4cf6-aa9b-81190a5c5371"/>
    <xsd:import namespace="99cee9d7-070e-44dd-ab97-3503062ab504"/>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2:TaxKeywordTaxHTField" minOccurs="0"/>
                <xsd:element ref="ns2:TaxCatchAll" minOccurs="0"/>
                <xsd:element ref="ns3:a9e56aaece9b46e58482a8eb4a8cc6ab" minOccurs="0"/>
                <xsd:element ref="ns3:e190d8c788134483bddf2fb4f7159d4b" minOccurs="0"/>
                <xsd:element ref="ns3:l1bda498d0704770a9af2e7a0565edaa" minOccurs="0"/>
                <xsd:element ref="ns1:PublishingStartDate" minOccurs="0"/>
                <xsd:element ref="ns1:PublishingExpirationDate" minOccurs="0"/>
                <xsd:element ref="ns4:SharedWithUser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0"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21"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a6f561-6c40-462f-af3e-6833fe74929f"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2" nillable="true" ma:taxonomy="true" ma:internalName="TaxKeywordTaxHTField" ma:taxonomyFieldName="TaxKeyword" ma:displayName="Mots clés d’entreprise" ma:fieldId="{23f27201-bee3-471e-b2e7-b64fd8b7ca38}" ma:taxonomyMulti="true" ma:sspId="f6b5f850-50cb-46d6-8dd8-bdb5aeee437c"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hidden="true" ma:list="{f6065c2a-1385-449e-acd3-90fec65b6338}" ma:internalName="TaxCatchAll" ma:showField="CatchAllData" ma:web="9da6f561-6c40-462f-af3e-6833fe74929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ff6ca53-9990-4cf6-aa9b-81190a5c5371" elementFormDefault="qualified">
    <xsd:import namespace="http://schemas.microsoft.com/office/2006/documentManagement/types"/>
    <xsd:import namespace="http://schemas.microsoft.com/office/infopath/2007/PartnerControls"/>
    <xsd:element name="a9e56aaece9b46e58482a8eb4a8cc6ab" ma:index="15" nillable="true" ma:taxonomy="true" ma:internalName="a9e56aaece9b46e58482a8eb4a8cc6ab" ma:taxonomyFieldName="ROBIN" ma:displayName="ROBIN" ma:indexed="true" ma:fieldId="{a9e56aae-ce9b-46e5-8482-a8eb4a8cc6ab}" ma:sspId="f6b5f850-50cb-46d6-8dd8-bdb5aeee437c" ma:termSetId="8519d0aa-f887-4b22-82ec-06f9900e4831" ma:anchorId="00000000-0000-0000-0000-000000000000" ma:open="false" ma:isKeyword="false">
      <xsd:complexType>
        <xsd:sequence>
          <xsd:element ref="pc:Terms" minOccurs="0" maxOccurs="1"/>
        </xsd:sequence>
      </xsd:complexType>
    </xsd:element>
    <xsd:element name="e190d8c788134483bddf2fb4f7159d4b" ma:index="17" ma:taxonomy="true" ma:internalName="e190d8c788134483bddf2fb4f7159d4b" ma:taxonomyFieldName="Nature_x0020_du_x0020_document" ma:displayName="Nature du document" ma:indexed="true" ma:fieldId="{e190d8c7-8813-4483-bddf-2fb4f7159d4b}" ma:sspId="f6b5f850-50cb-46d6-8dd8-bdb5aeee437c" ma:termSetId="8dbe4afc-678c-4167-a296-bde03c53c5ce" ma:anchorId="00000000-0000-0000-0000-000000000000" ma:open="false" ma:isKeyword="false">
      <xsd:complexType>
        <xsd:sequence>
          <xsd:element ref="pc:Terms" minOccurs="0" maxOccurs="1"/>
        </xsd:sequence>
      </xsd:complexType>
    </xsd:element>
    <xsd:element name="l1bda498d0704770a9af2e7a0565edaa" ma:index="19" ma:taxonomy="true" ma:internalName="l1bda498d0704770a9af2e7a0565edaa" ma:taxonomyFieldName="Classification" ma:displayName="Classification" ma:indexed="true" ma:fieldId="{51bda498-d070-4770-a9af-2e7a0565edaa}" ma:sspId="f6b5f850-50cb-46d6-8dd8-bdb5aeee437c" ma:termSetId="79a668a4-8950-49d8-972b-fe62befceb6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cee9d7-070e-44dd-ab97-3503062ab504" elementFormDefault="qualified">
    <xsd:import namespace="http://schemas.microsoft.com/office/2006/documentManagement/types"/>
    <xsd:import namespace="http://schemas.microsoft.com/office/infopath/2007/PartnerControls"/>
    <xsd:element name="SharedWithUsers" ma:index="2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B158FD-950D-4C71-A03B-EDFA11765DBB}">
  <ds:schemaRefs>
    <ds:schemaRef ds:uri="http://schemas.microsoft.com/sharepoint/v3"/>
    <ds:schemaRef ds:uri="http://purl.org/dc/elements/1.1/"/>
    <ds:schemaRef ds:uri="http://schemas.microsoft.com/office/2006/documentManagement/types"/>
    <ds:schemaRef ds:uri="http://purl.org/dc/dcmitype/"/>
    <ds:schemaRef ds:uri="http://schemas.microsoft.com/office/infopath/2007/PartnerControls"/>
    <ds:schemaRef ds:uri="9da6f561-6c40-462f-af3e-6833fe74929f"/>
    <ds:schemaRef ds:uri="8ff6ca53-9990-4cf6-aa9b-81190a5c5371"/>
    <ds:schemaRef ds:uri="http://schemas.openxmlformats.org/package/2006/metadata/core-properties"/>
    <ds:schemaRef ds:uri="http://schemas.microsoft.com/office/2006/metadata/properties"/>
    <ds:schemaRef ds:uri="http://www.w3.org/XML/1998/namespace"/>
    <ds:schemaRef ds:uri="http://schemas.microsoft.com/sharepoint/v4"/>
    <ds:schemaRef ds:uri="99cee9d7-070e-44dd-ab97-3503062ab504"/>
    <ds:schemaRef ds:uri="http://purl.org/dc/terms/"/>
  </ds:schemaRefs>
</ds:datastoreItem>
</file>

<file path=customXml/itemProps2.xml><?xml version="1.0" encoding="utf-8"?>
<ds:datastoreItem xmlns:ds="http://schemas.openxmlformats.org/officeDocument/2006/customXml" ds:itemID="{C49C7D7F-7401-4C1B-A29A-C2F961A8D2F8}">
  <ds:schemaRefs>
    <ds:schemaRef ds:uri="http://schemas.microsoft.com/sharepoint/v3/contenttype/forms"/>
  </ds:schemaRefs>
</ds:datastoreItem>
</file>

<file path=customXml/itemProps3.xml><?xml version="1.0" encoding="utf-8"?>
<ds:datastoreItem xmlns:ds="http://schemas.openxmlformats.org/officeDocument/2006/customXml" ds:itemID="{BDD1152C-A364-4215-82F9-A531DF2209EC}">
  <ds:schemaRefs>
    <ds:schemaRef ds:uri="http://schemas.microsoft.com/sharepoint/events"/>
  </ds:schemaRefs>
</ds:datastoreItem>
</file>

<file path=customXml/itemProps4.xml><?xml version="1.0" encoding="utf-8"?>
<ds:datastoreItem xmlns:ds="http://schemas.openxmlformats.org/officeDocument/2006/customXml" ds:itemID="{A7334686-FD11-4F4E-99B4-E27C18F59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da6f561-6c40-462f-af3e-6833fe74929f"/>
    <ds:schemaRef ds:uri="8ff6ca53-9990-4cf6-aa9b-81190a5c5371"/>
    <ds:schemaRef ds:uri="99cee9d7-070e-44dd-ab97-3503062ab50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25279</TotalTime>
  <Words>716</Words>
  <Application>Microsoft Office PowerPoint</Application>
  <PresentationFormat>Grand écran</PresentationFormat>
  <Paragraphs>151</Paragraphs>
  <Slides>5</Slides>
  <Notes>4</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Arial</vt:lpstr>
      <vt:lpstr>Bebas Neue</vt:lpstr>
      <vt:lpstr>Calibri</vt:lpstr>
      <vt:lpstr>Raleway</vt:lpstr>
      <vt:lpstr>Segoe UI</vt:lpstr>
      <vt:lpstr>Segoe UI Black</vt:lpstr>
      <vt:lpstr>Segoe UI Light</vt:lpstr>
      <vt:lpstr>Segoe UI Semilight</vt:lpstr>
      <vt:lpstr>Swis721 BT</vt:lpstr>
      <vt:lpstr>Swis721 BT Roman</vt:lpstr>
      <vt:lpstr>Swis721 Lt BT</vt:lpstr>
      <vt:lpstr>Wingdings</vt:lpstr>
      <vt:lpstr>Wingdings 3</vt:lpstr>
      <vt:lpstr>ヒラギノ角ゴ Pro W3</vt:lpstr>
      <vt:lpstr>2_Thème Office</vt:lpstr>
      <vt:lpstr>OCR FACTORY PROGRAMME ALEXANDRIE– Pilotage et Amélioration Continue  Collecteur d’événements  </vt:lpstr>
      <vt:lpstr>Collecteur d’événements lot 2 Les principes d’architecture</vt:lpstr>
      <vt:lpstr>MVP Collecteur d’événements Gouvernance</vt:lpstr>
      <vt:lpstr>Présentation de l’infrastructure   </vt:lpstr>
      <vt:lpstr>Les grandes étapes du premier 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FACTORY PROGRAMME ALEXANDRIE– Pilotage et Amélioration Continue  Cadrage MVP P00 Collecteur d’événement</dc:title>
  <dc:creator>BAUDRU Alexia (PRESTA EXT)</dc:creator>
  <cp:lastModifiedBy>OCHFY Soukaina (PRESTA EXT)</cp:lastModifiedBy>
  <cp:revision>487</cp:revision>
  <dcterms:created xsi:type="dcterms:W3CDTF">2022-03-21T15:47:05Z</dcterms:created>
  <dcterms:modified xsi:type="dcterms:W3CDTF">2022-11-13T20:23:45Z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0x010100BE2B8597FEB5E34494D505DA208C5F79</vt:lpwstr>
  </property>
  <property fmtid="{D5CDD505-2E9C-101B-9397-08002B2CF9AE}" pid="3" name="TaxKeyword">
    <vt:lpwstr/>
  </property>
  <property fmtid="{D5CDD505-2E9C-101B-9397-08002B2CF9AE}" pid="4" name="ROBIN">
    <vt:lpwstr/>
  </property>
  <property fmtid="{D5CDD505-2E9C-101B-9397-08002B2CF9AE}" pid="5" name="Nature du document">
    <vt:lpwstr>1;#Document|f926a2be-6740-4577-ba49-e4b230c74a1c</vt:lpwstr>
  </property>
  <property fmtid="{D5CDD505-2E9C-101B-9397-08002B2CF9AE}" pid="6" name="Classification">
    <vt:lpwstr>2;#10 - Interne|88571201-3d77-41d7-bf2a-abb247897d97</vt:lpwstr>
  </property>
  <property fmtid="{D5CDD505-2E9C-101B-9397-08002B2CF9AE}" pid="7" name="_dlc_DocIdItemGuid">
    <vt:lpwstr>57ec37e1-0a37-4529-b47a-0dcb30711903</vt:lpwstr>
  </property>
</Properties>
</file>