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2" d="100"/>
          <a:sy n="82" d="100"/>
        </p:scale>
        <p:origin x="55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12/8/2021</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11116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12/8/2021</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0812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12/8/2021</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60855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12/8/2021</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83465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12/8/2021</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07337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12/8/2021</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47099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12/8/2021</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3828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12/8/2021</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6495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12/8/2021</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45326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12/8/2021</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28244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12/8/2021</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17891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12/8/2021</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2851455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mozilla.org/en-US/docs/Glossary/HTTP" TargetMode="External"/><Relationship Id="rId2" Type="http://schemas.openxmlformats.org/officeDocument/2006/relationships/hyperlink" Target="https://developer.mozilla.org/en-US/docs/Glossary/UR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7A93B028-F8F4-4F84-98D7-2779E4D8B9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 name="Freeform: Shape 13">
              <a:extLst>
                <a:ext uri="{FF2B5EF4-FFF2-40B4-BE49-F238E27FC236}">
                  <a16:creationId xmlns:a16="http://schemas.microsoft.com/office/drawing/2014/main" id="{0C254636-BEEC-4E48-BF0C-D2C6BF583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83AF5681-1B96-4C35-AB17-AB7793A4EF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16" name="Freeform: Shape 15">
              <a:extLst>
                <a:ext uri="{FF2B5EF4-FFF2-40B4-BE49-F238E27FC236}">
                  <a16:creationId xmlns:a16="http://schemas.microsoft.com/office/drawing/2014/main" id="{F1C65047-892E-46D5-9E82-93FB2E432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17" name="Freeform: Shape 16">
              <a:extLst>
                <a:ext uri="{FF2B5EF4-FFF2-40B4-BE49-F238E27FC236}">
                  <a16:creationId xmlns:a16="http://schemas.microsoft.com/office/drawing/2014/main" id="{4AD2952C-9885-4337-B770-851BDEB88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18" name="Freeform: Shape 17">
              <a:extLst>
                <a:ext uri="{FF2B5EF4-FFF2-40B4-BE49-F238E27FC236}">
                  <a16:creationId xmlns:a16="http://schemas.microsoft.com/office/drawing/2014/main" id="{2B07DD51-ACE9-4B98-AB77-D23DBEF484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19" name="Freeform: Shape 18">
              <a:extLst>
                <a:ext uri="{FF2B5EF4-FFF2-40B4-BE49-F238E27FC236}">
                  <a16:creationId xmlns:a16="http://schemas.microsoft.com/office/drawing/2014/main" id="{0F483983-8B4E-40F0-BF70-192D840B79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20" name="Freeform: Shape 19">
              <a:extLst>
                <a:ext uri="{FF2B5EF4-FFF2-40B4-BE49-F238E27FC236}">
                  <a16:creationId xmlns:a16="http://schemas.microsoft.com/office/drawing/2014/main" id="{F8853237-6306-4734-906A-E334FDEAA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dirty="0"/>
            </a:p>
          </p:txBody>
        </p:sp>
        <p:sp>
          <p:nvSpPr>
            <p:cNvPr id="21" name="Freeform: Shape 20">
              <a:extLst>
                <a:ext uri="{FF2B5EF4-FFF2-40B4-BE49-F238E27FC236}">
                  <a16:creationId xmlns:a16="http://schemas.microsoft.com/office/drawing/2014/main" id="{0848C5D2-21E8-4E56-B25E-809869A75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95FFDF65-18D5-476F-9E57-0DF42F109B31}"/>
              </a:ext>
            </a:extLst>
          </p:cNvPr>
          <p:cNvSpPr>
            <a:spLocks noGrp="1"/>
          </p:cNvSpPr>
          <p:nvPr>
            <p:ph type="ctrTitle"/>
          </p:nvPr>
        </p:nvSpPr>
        <p:spPr>
          <a:xfrm>
            <a:off x="407780" y="2660153"/>
            <a:ext cx="5890857" cy="1214818"/>
          </a:xfrm>
        </p:spPr>
        <p:txBody>
          <a:bodyPr anchor="b">
            <a:normAutofit/>
          </a:bodyPr>
          <a:lstStyle/>
          <a:p>
            <a:pPr algn="l"/>
            <a:r>
              <a:rPr lang="en-IN" sz="540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Web server</a:t>
            </a:r>
          </a:p>
        </p:txBody>
      </p:sp>
      <p:sp>
        <p:nvSpPr>
          <p:cNvPr id="3" name="Subtitle 2">
            <a:extLst>
              <a:ext uri="{FF2B5EF4-FFF2-40B4-BE49-F238E27FC236}">
                <a16:creationId xmlns:a16="http://schemas.microsoft.com/office/drawing/2014/main" id="{29A7C6E2-A798-4BBF-9BE5-FBF08E0ED41C}"/>
              </a:ext>
            </a:extLst>
          </p:cNvPr>
          <p:cNvSpPr>
            <a:spLocks noGrp="1"/>
          </p:cNvSpPr>
          <p:nvPr>
            <p:ph type="subTitle" idx="1"/>
          </p:nvPr>
        </p:nvSpPr>
        <p:spPr>
          <a:xfrm>
            <a:off x="5200649" y="4498520"/>
            <a:ext cx="1610017" cy="1630569"/>
          </a:xfrm>
        </p:spPr>
        <p:txBody>
          <a:bodyPr anchor="t">
            <a:normAutofit/>
          </a:bodyPr>
          <a:lstStyle/>
          <a:p>
            <a:pPr algn="just"/>
            <a:r>
              <a:rPr lang="en-US" sz="2000" dirty="0">
                <a:latin typeface="Times New Roman" panose="02020603050405020304" pitchFamily="18" charset="0"/>
                <a:cs typeface="Times New Roman" panose="02020603050405020304" pitchFamily="18" charset="0"/>
              </a:rPr>
              <a:t>AMAL S</a:t>
            </a:r>
          </a:p>
          <a:p>
            <a:pPr algn="just"/>
            <a:r>
              <a:rPr lang="en-US" sz="2000" dirty="0">
                <a:latin typeface="Times New Roman" panose="02020603050405020304" pitchFamily="18" charset="0"/>
                <a:cs typeface="Times New Roman" panose="02020603050405020304" pitchFamily="18" charset="0"/>
              </a:rPr>
              <a:t>MCA 205</a:t>
            </a:r>
          </a:p>
          <a:p>
            <a:pPr algn="just"/>
            <a:r>
              <a:rPr lang="en-US" sz="2000" dirty="0">
                <a:latin typeface="Times New Roman" panose="02020603050405020304" pitchFamily="18" charset="0"/>
                <a:cs typeface="Times New Roman" panose="02020603050405020304" pitchFamily="18" charset="0"/>
              </a:rPr>
              <a:t>TKMCE</a:t>
            </a:r>
          </a:p>
        </p:txBody>
      </p:sp>
      <p:pic>
        <p:nvPicPr>
          <p:cNvPr id="4" name="Picture 3" descr="An abstract cyber space concept">
            <a:extLst>
              <a:ext uri="{FF2B5EF4-FFF2-40B4-BE49-F238E27FC236}">
                <a16:creationId xmlns:a16="http://schemas.microsoft.com/office/drawing/2014/main" id="{53534CC2-03AD-4AEB-8803-15632638108C}"/>
              </a:ext>
            </a:extLst>
          </p:cNvPr>
          <p:cNvPicPr>
            <a:picLocks noChangeAspect="1"/>
          </p:cNvPicPr>
          <p:nvPr/>
        </p:nvPicPr>
        <p:blipFill rotWithShape="1">
          <a:blip r:embed="rId2"/>
          <a:srcRect l="58961"/>
          <a:stretch/>
        </p:blipFill>
        <p:spPr>
          <a:xfrm>
            <a:off x="7129158" y="80215"/>
            <a:ext cx="4954742" cy="6844147"/>
          </a:xfrm>
          <a:prstGeom prst="rect">
            <a:avLst/>
          </a:prstGeom>
        </p:spPr>
      </p:pic>
      <p:grpSp>
        <p:nvGrpSpPr>
          <p:cNvPr id="23" name="Cross">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29158" y="3369564"/>
            <a:ext cx="118872" cy="118872"/>
            <a:chOff x="1175347" y="3733800"/>
            <a:chExt cx="118872" cy="118872"/>
          </a:xfrm>
        </p:grpSpPr>
        <p:cxnSp>
          <p:nvCxnSpPr>
            <p:cNvPr id="24" name="Straight Connector 23">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5" name="Straight Connector 24">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27" name="Bottom Right">
            <a:extLst>
              <a:ext uri="{FF2B5EF4-FFF2-40B4-BE49-F238E27FC236}">
                <a16:creationId xmlns:a16="http://schemas.microsoft.com/office/drawing/2014/main" id="{F7513226-C6E6-4885-A42A-D6411FF018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8" name="Graphic 157">
              <a:extLst>
                <a:ext uri="{FF2B5EF4-FFF2-40B4-BE49-F238E27FC236}">
                  <a16:creationId xmlns:a16="http://schemas.microsoft.com/office/drawing/2014/main" id="{9BC07C6F-FF27-4C7D-BF5D-4B4B8880B80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0" name="Freeform: Shape 29">
                <a:extLst>
                  <a:ext uri="{FF2B5EF4-FFF2-40B4-BE49-F238E27FC236}">
                    <a16:creationId xmlns:a16="http://schemas.microsoft.com/office/drawing/2014/main" id="{3B062B0F-BCEB-436F-AB59-970CC5EEE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A2CDB5C4-8E76-40DC-A3EA-AF3D5066EA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5188252B-68F7-4FD1-98ED-39451A985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43015DC-C4C8-408D-91FE-CB52233190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9E420DB7-0D88-4E37-B948-6FB4A8AD8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08BA96C9-4B69-43D0-A129-4C2DF6571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AB9C0CB4-8BF5-4813-A26B-7B3C36368E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9" name="Freeform: Shape 28">
              <a:extLst>
                <a:ext uri="{FF2B5EF4-FFF2-40B4-BE49-F238E27FC236}">
                  <a16:creationId xmlns:a16="http://schemas.microsoft.com/office/drawing/2014/main" id="{A1A6261E-C71C-43D5-8164-2B8BB8DFA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422893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2D002-769F-45CD-AAFB-70671A307F3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Communicating through HTTP</a:t>
            </a:r>
          </a:p>
        </p:txBody>
      </p:sp>
      <p:sp>
        <p:nvSpPr>
          <p:cNvPr id="3" name="Content Placeholder 2">
            <a:extLst>
              <a:ext uri="{FF2B5EF4-FFF2-40B4-BE49-F238E27FC236}">
                <a16:creationId xmlns:a16="http://schemas.microsoft.com/office/drawing/2014/main" id="{85CF2E9A-94C2-4EEC-82E2-FB489C346455}"/>
              </a:ext>
            </a:extLst>
          </p:cNvPr>
          <p:cNvSpPr>
            <a:spLocks noGrp="1"/>
          </p:cNvSpPr>
          <p:nvPr>
            <p:ph idx="1"/>
          </p:nvPr>
        </p:nvSpPr>
        <p:spPr>
          <a:xfrm>
            <a:off x="487136" y="1939925"/>
            <a:ext cx="10515600" cy="4351338"/>
          </a:xfrm>
        </p:spPr>
        <p:txBody>
          <a:bodyPr>
            <a:noAutofit/>
          </a:bodyPr>
          <a:lstStyle/>
          <a:p>
            <a:pPr algn="just"/>
            <a:r>
              <a:rPr lang="en-US" dirty="0">
                <a:latin typeface="Times New Roman" panose="02020603050405020304" pitchFamily="18" charset="0"/>
                <a:cs typeface="Times New Roman" panose="02020603050405020304" pitchFamily="18" charset="0"/>
              </a:rPr>
              <a:t>Second, a web server provides support for HTTP (Hypertext Transfer Protocol). As its name implies, HTTP specifies how to transfer hypertext (linked web documents) between two computers.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 Protocol is a set of rules for communication between two computers. </a:t>
            </a:r>
            <a:r>
              <a:rPr lang="en-US" b="1" dirty="0">
                <a:latin typeface="Times New Roman" panose="02020603050405020304" pitchFamily="18" charset="0"/>
                <a:cs typeface="Times New Roman" panose="02020603050405020304" pitchFamily="18" charset="0"/>
              </a:rPr>
              <a:t>HTTP is a textual, stateless protocol</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0026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DD463E-1DF6-4F47-B540-7F6FB9C875B2}"/>
              </a:ext>
            </a:extLst>
          </p:cNvPr>
          <p:cNvSpPr txBox="1"/>
          <p:nvPr/>
        </p:nvSpPr>
        <p:spPr>
          <a:xfrm>
            <a:off x="1436914" y="1595790"/>
            <a:ext cx="10066564" cy="3970318"/>
          </a:xfrm>
          <a:prstGeom prst="rect">
            <a:avLst/>
          </a:prstGeom>
          <a:noFill/>
        </p:spPr>
        <p:txBody>
          <a:bodyPr wrap="square">
            <a:spAutoFit/>
          </a:bodyPr>
          <a:lstStyle/>
          <a:p>
            <a:pPr marL="457200" indent="-457200">
              <a:buFont typeface="Wingdings" panose="05000000000000000000" pitchFamily="2" charset="2"/>
              <a:buChar char="q"/>
            </a:pPr>
            <a:r>
              <a:rPr lang="en-US" sz="2800" b="1" dirty="0">
                <a:latin typeface="Times New Roman" panose="02020603050405020304" pitchFamily="18" charset="0"/>
                <a:cs typeface="Times New Roman" panose="02020603050405020304" pitchFamily="18" charset="0"/>
              </a:rPr>
              <a:t>Textual</a:t>
            </a:r>
          </a:p>
          <a:p>
            <a:r>
              <a:rPr lang="en-US" sz="2800" dirty="0">
                <a:latin typeface="Times New Roman" panose="02020603050405020304" pitchFamily="18" charset="0"/>
                <a:cs typeface="Times New Roman" panose="02020603050405020304" pitchFamily="18" charset="0"/>
              </a:rPr>
              <a:t>     All commands are plain-text and human-readable.</a:t>
            </a:r>
          </a:p>
          <a:p>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US" sz="2800" b="1" dirty="0">
                <a:latin typeface="Times New Roman" panose="02020603050405020304" pitchFamily="18" charset="0"/>
                <a:cs typeface="Times New Roman" panose="02020603050405020304" pitchFamily="18" charset="0"/>
              </a:rPr>
              <a:t>Stateless</a:t>
            </a:r>
          </a:p>
          <a:p>
            <a:pPr algn="just"/>
            <a:r>
              <a:rPr lang="en-US" sz="2800" dirty="0">
                <a:latin typeface="Times New Roman" panose="02020603050405020304" pitchFamily="18" charset="0"/>
                <a:cs typeface="Times New Roman" panose="02020603050405020304" pitchFamily="18" charset="0"/>
              </a:rPr>
              <a:t>    Neither the server nor the client remember previous communications. For example, relying on HTTP alone, a server can't remember a password you typed or remember your progress on an incomplete transaction. You need an application server for tasks like that.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1097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709659-3403-418C-99BF-04099AA7881F}"/>
              </a:ext>
            </a:extLst>
          </p:cNvPr>
          <p:cNvSpPr txBox="1"/>
          <p:nvPr/>
        </p:nvSpPr>
        <p:spPr>
          <a:xfrm>
            <a:off x="1085851" y="514350"/>
            <a:ext cx="9952264" cy="4401205"/>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HTTP provides clear rules for how a client and server communicate.</a:t>
            </a:r>
          </a:p>
          <a:p>
            <a:pPr algn="just"/>
            <a:r>
              <a:rPr lang="en-US" sz="2800" dirty="0">
                <a:latin typeface="Times New Roman" panose="02020603050405020304" pitchFamily="18" charset="0"/>
                <a:cs typeface="Times New Roman" panose="02020603050405020304" pitchFamily="18" charset="0"/>
              </a:rPr>
              <a:t> </a:t>
            </a:r>
          </a:p>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Usually only clients make HTTP requests, and only to servers. Servers respond to a client's HTTP request. A server can also populate data into a client cache, in advance of it being requested, through a mechanism called a </a:t>
            </a:r>
            <a:r>
              <a:rPr lang="en-US" sz="2800" b="1" dirty="0">
                <a:latin typeface="Times New Roman" panose="02020603050405020304" pitchFamily="18" charset="0"/>
                <a:cs typeface="Times New Roman" panose="02020603050405020304" pitchFamily="18" charset="0"/>
              </a:rPr>
              <a:t>server push</a:t>
            </a:r>
            <a:r>
              <a:rPr lang="en-US" sz="2800" dirty="0">
                <a:latin typeface="Times New Roman" panose="02020603050405020304" pitchFamily="18" charset="0"/>
                <a:cs typeface="Times New Roman" panose="02020603050405020304" pitchFamily="18" charset="0"/>
              </a:rPr>
              <a:t>.</a:t>
            </a:r>
          </a:p>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When requesting a file via HTTP, clients must provide the file's URL.</a:t>
            </a:r>
          </a:p>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The web server must answer every HTTP request, at least with an error message.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8185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48C1CB-30AE-4F06-A356-4110B52B6956}"/>
              </a:ext>
            </a:extLst>
          </p:cNvPr>
          <p:cNvSpPr txBox="1"/>
          <p:nvPr/>
        </p:nvSpPr>
        <p:spPr>
          <a:xfrm>
            <a:off x="1495425" y="1289959"/>
            <a:ext cx="9201150" cy="5693866"/>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On a web server, the HTTP server is responsible for processing and answering incoming requests.</a:t>
            </a:r>
          </a:p>
          <a:p>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Upon receiving a request, an HTTP server first checks if the requested URL matches an existing file.</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If so, the web server sends the file content back to the browser. If not, an application server builds the necessary file.</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If neither process is possible, the web server returns an error message to the browser, most commonly 404 Not Found. The 404 error is so common that some web designers devote considerable time and effort to designing 404 error pages.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1364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CB793E-0044-4022-BB88-38246A5280C2}"/>
              </a:ext>
            </a:extLst>
          </p:cNvPr>
          <p:cNvSpPr txBox="1"/>
          <p:nvPr/>
        </p:nvSpPr>
        <p:spPr>
          <a:xfrm>
            <a:off x="2090057" y="1408921"/>
            <a:ext cx="8658808" cy="4124206"/>
          </a:xfrm>
          <a:prstGeom prst="rect">
            <a:avLst/>
          </a:prstGeom>
          <a:noFill/>
        </p:spPr>
        <p:txBody>
          <a:bodyPr wrap="square">
            <a:spAutoFit/>
          </a:bodyPr>
          <a:lstStyle/>
          <a:p>
            <a:r>
              <a:rPr lang="en-US" sz="4800" b="1" dirty="0">
                <a:latin typeface="Times New Roman" panose="02020603050405020304" pitchFamily="18" charset="0"/>
                <a:cs typeface="Times New Roman" panose="02020603050405020304" pitchFamily="18" charset="0"/>
              </a:rPr>
              <a:t>Subnet</a:t>
            </a:r>
          </a:p>
          <a:p>
            <a:endParaRPr lang="en-US" dirty="0"/>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subnet, or subnetwork, is a segmented piece of a larger network.</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More specifically, subnets are a logical partition of an IP network into multiple, smaller network segments. ... One goal of a subnet is to split a large network into a grouping of smaller, interconnected networks to help minimize traffic.</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6588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347CF0-7B31-42E9-A152-D7F3DE0AEB12}"/>
              </a:ext>
            </a:extLst>
          </p:cNvPr>
          <p:cNvSpPr txBox="1"/>
          <p:nvPr/>
        </p:nvSpPr>
        <p:spPr>
          <a:xfrm>
            <a:off x="2453951" y="363894"/>
            <a:ext cx="6795017" cy="5416868"/>
          </a:xfrm>
          <a:prstGeom prst="rect">
            <a:avLst/>
          </a:prstGeom>
          <a:noFill/>
        </p:spPr>
        <p:txBody>
          <a:bodyPr wrap="square">
            <a:spAutoFit/>
          </a:bodyPr>
          <a:lstStyle/>
          <a:p>
            <a:r>
              <a:rPr lang="en-US" sz="4800" dirty="0">
                <a:latin typeface="Times New Roman" panose="02020603050405020304" pitchFamily="18" charset="0"/>
                <a:cs typeface="Times New Roman" panose="02020603050405020304" pitchFamily="18" charset="0"/>
              </a:rPr>
              <a:t>Why Use Subnetting?</a:t>
            </a:r>
          </a:p>
          <a:p>
            <a:endParaRPr lang="en-US" dirty="0"/>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helps you to maximize IP addressing efficiency.</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Extend the life of IPV4</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IPV4 Subnetting reduces network traffic by eliminating collision and broadcast traffic and thus improves overall performance.</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This method allows you to apply network security policies at the interconnection between subnets.</a:t>
            </a:r>
          </a:p>
        </p:txBody>
      </p:sp>
    </p:spTree>
    <p:extLst>
      <p:ext uri="{BB962C8B-B14F-4D97-AF65-F5344CB8AC3E}">
        <p14:creationId xmlns:p14="http://schemas.microsoft.com/office/powerpoint/2010/main" val="2434796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AC9A575-8692-40EE-9571-B3B268BDF41C}"/>
              </a:ext>
            </a:extLst>
          </p:cNvPr>
          <p:cNvSpPr txBox="1"/>
          <p:nvPr/>
        </p:nvSpPr>
        <p:spPr>
          <a:xfrm>
            <a:off x="2481943" y="615821"/>
            <a:ext cx="6664389" cy="830997"/>
          </a:xfrm>
          <a:prstGeom prst="rect">
            <a:avLst/>
          </a:prstGeom>
          <a:noFill/>
        </p:spPr>
        <p:txBody>
          <a:bodyPr wrap="square">
            <a:spAutoFit/>
          </a:bodyPr>
          <a:lstStyle/>
          <a:p>
            <a:r>
              <a:rPr lang="en-IN" dirty="0"/>
              <a:t> </a:t>
            </a:r>
            <a:r>
              <a:rPr lang="en-IN" sz="4800" dirty="0">
                <a:latin typeface="Times New Roman" panose="02020603050405020304" pitchFamily="18" charset="0"/>
                <a:cs typeface="Times New Roman" panose="02020603050405020304" pitchFamily="18" charset="0"/>
              </a:rPr>
              <a:t>Cookies</a:t>
            </a:r>
          </a:p>
        </p:txBody>
      </p:sp>
      <p:sp>
        <p:nvSpPr>
          <p:cNvPr id="7" name="TextBox 6">
            <a:extLst>
              <a:ext uri="{FF2B5EF4-FFF2-40B4-BE49-F238E27FC236}">
                <a16:creationId xmlns:a16="http://schemas.microsoft.com/office/drawing/2014/main" id="{A7B8BFB6-505E-42D0-ADC4-84FA0643AE1E}"/>
              </a:ext>
            </a:extLst>
          </p:cNvPr>
          <p:cNvSpPr txBox="1"/>
          <p:nvPr/>
        </p:nvSpPr>
        <p:spPr>
          <a:xfrm>
            <a:off x="1530220" y="1670180"/>
            <a:ext cx="7616112" cy="3539430"/>
          </a:xfrm>
          <a:prstGeom prst="rect">
            <a:avLst/>
          </a:prstGeom>
          <a:noFill/>
        </p:spPr>
        <p:txBody>
          <a:bodyPr wrap="square">
            <a:spAutoFit/>
          </a:body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Cookies are files, generally from the visited webpages, which are stored on a user's computer. </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They hold a small amount of data, specific to a particular client and website, and can be accessed either by the web server or the client computer which can be usernames, password, session token, etc</a:t>
            </a:r>
            <a:r>
              <a:rPr lang="en-US" dirty="0"/>
              <a:t>.</a:t>
            </a:r>
            <a:endParaRPr lang="en-IN" dirty="0"/>
          </a:p>
        </p:txBody>
      </p:sp>
    </p:spTree>
    <p:extLst>
      <p:ext uri="{BB962C8B-B14F-4D97-AF65-F5344CB8AC3E}">
        <p14:creationId xmlns:p14="http://schemas.microsoft.com/office/powerpoint/2010/main" val="4284100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03019A-E752-477E-904A-E20ADD645A78}"/>
              </a:ext>
            </a:extLst>
          </p:cNvPr>
          <p:cNvSpPr txBox="1"/>
          <p:nvPr/>
        </p:nvSpPr>
        <p:spPr>
          <a:xfrm>
            <a:off x="2192694" y="755780"/>
            <a:ext cx="6953638" cy="3847207"/>
          </a:xfrm>
          <a:prstGeom prst="rect">
            <a:avLst/>
          </a:prstGeom>
          <a:noFill/>
        </p:spPr>
        <p:txBody>
          <a:bodyPr wrap="square">
            <a:spAutoFit/>
          </a:bodyPr>
          <a:lstStyle/>
          <a:p>
            <a:r>
              <a:rPr lang="en-US" sz="4800" dirty="0">
                <a:latin typeface="Times New Roman" panose="02020603050405020304" pitchFamily="18" charset="0"/>
                <a:cs typeface="Times New Roman" panose="02020603050405020304" pitchFamily="18" charset="0"/>
              </a:rPr>
              <a:t>Types of Cookies</a:t>
            </a:r>
          </a:p>
          <a:p>
            <a:r>
              <a:rPr lang="en-US" sz="2800" dirty="0">
                <a:latin typeface="Times New Roman" panose="02020603050405020304" pitchFamily="18" charset="0"/>
                <a:cs typeface="Times New Roman" panose="02020603050405020304" pitchFamily="18" charset="0"/>
              </a:rPr>
              <a:t>There are three different types of cookies −</a:t>
            </a:r>
          </a:p>
          <a:p>
            <a:endParaRPr lang="en-US" sz="2800"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Session Cookies </a:t>
            </a:r>
            <a:r>
              <a:rPr lang="en-US" sz="2800" dirty="0">
                <a:latin typeface="Times New Roman" panose="02020603050405020304" pitchFamily="18" charset="0"/>
                <a:cs typeface="Times New Roman" panose="02020603050405020304" pitchFamily="18" charset="0"/>
              </a:rPr>
              <a:t> allows you to keep items in your basket when shopping online. These cookies expire after a specific time or when the browser is closed.</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5577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8567BD-9BF5-4173-8255-D30DC3671E46}"/>
              </a:ext>
            </a:extLst>
          </p:cNvPr>
          <p:cNvSpPr txBox="1"/>
          <p:nvPr/>
        </p:nvSpPr>
        <p:spPr>
          <a:xfrm>
            <a:off x="2267339" y="1156996"/>
            <a:ext cx="6878993" cy="4832092"/>
          </a:xfrm>
          <a:prstGeom prst="rect">
            <a:avLst/>
          </a:prstGeom>
          <a:noFill/>
        </p:spPr>
        <p:txBody>
          <a:bodyPr wrap="square">
            <a:spAutoFit/>
          </a:bodyPr>
          <a:lstStyle/>
          <a:p>
            <a:pPr algn="just"/>
            <a:r>
              <a:rPr lang="en-US" sz="2800" b="1" dirty="0">
                <a:latin typeface="Times New Roman" panose="02020603050405020304" pitchFamily="18" charset="0"/>
                <a:cs typeface="Times New Roman" panose="02020603050405020304" pitchFamily="18" charset="0"/>
              </a:rPr>
              <a:t>Permanent Cookies </a:t>
            </a:r>
            <a:r>
              <a:rPr lang="en-US" sz="2800" dirty="0">
                <a:latin typeface="Times New Roman" panose="02020603050405020304" pitchFamily="18" charset="0"/>
                <a:cs typeface="Times New Roman" panose="02020603050405020304" pitchFamily="18" charset="0"/>
              </a:rPr>
              <a:t>− These remain in operation, even when you have closed the browser. They remember your login details and password so you don’t have to type them in every time you use the site. It is recommended that you delete these type of cookies after a specific time.</a:t>
            </a:r>
          </a:p>
          <a:p>
            <a:pPr algn="just"/>
            <a:endParaRPr lang="en-US" sz="2800"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Third-Party Cookies </a:t>
            </a:r>
            <a:r>
              <a:rPr lang="en-US" sz="2800" dirty="0">
                <a:latin typeface="Times New Roman" panose="02020603050405020304" pitchFamily="18" charset="0"/>
                <a:cs typeface="Times New Roman" panose="02020603050405020304" pitchFamily="18" charset="0"/>
              </a:rPr>
              <a:t>− These are installed by third parties for collecting certain information. For example: Google Maps</a:t>
            </a:r>
            <a:r>
              <a:rPr lang="en-US" dirty="0"/>
              <a:t>.</a:t>
            </a:r>
          </a:p>
        </p:txBody>
      </p:sp>
    </p:spTree>
    <p:extLst>
      <p:ext uri="{BB962C8B-B14F-4D97-AF65-F5344CB8AC3E}">
        <p14:creationId xmlns:p14="http://schemas.microsoft.com/office/powerpoint/2010/main" val="3376721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139C9-C850-433D-9CD5-C06E101E1F8A}"/>
              </a:ext>
            </a:extLst>
          </p:cNvPr>
          <p:cNvSpPr>
            <a:spLocks noGrp="1"/>
          </p:cNvSpPr>
          <p:nvPr>
            <p:ph type="title"/>
          </p:nvPr>
        </p:nvSpPr>
        <p:spPr>
          <a:xfrm>
            <a:off x="838200" y="1143000"/>
            <a:ext cx="10515600" cy="547688"/>
          </a:xfrm>
        </p:spPr>
        <p:txBody>
          <a:bodyPr>
            <a:normAutofit fontScale="90000"/>
          </a:bodyPr>
          <a:lstStyle/>
          <a:p>
            <a:r>
              <a:rPr lang="en-US" b="1" i="0" dirty="0">
                <a:solidFill>
                  <a:srgbClr val="1B1B1B"/>
                </a:solidFill>
                <a:effectLst/>
                <a:latin typeface="Times New Roman" panose="02020603050405020304" pitchFamily="18" charset="0"/>
                <a:cs typeface="Times New Roman" panose="02020603050405020304" pitchFamily="18" charset="0"/>
              </a:rPr>
              <a:t>What is a web server?</a:t>
            </a:r>
            <a:br>
              <a:rPr lang="en-US" b="1" i="0" dirty="0">
                <a:solidFill>
                  <a:srgbClr val="1B1B1B"/>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7A018E-E07E-4F92-97D5-5794BC214B5A}"/>
              </a:ext>
            </a:extLst>
          </p:cNvPr>
          <p:cNvSpPr>
            <a:spLocks noGrp="1"/>
          </p:cNvSpPr>
          <p:nvPr>
            <p:ph idx="1"/>
          </p:nvPr>
        </p:nvSpPr>
        <p:spPr/>
        <p:txBody>
          <a:bodyPr>
            <a:normAutofit/>
          </a:bodyPr>
          <a:lstStyle/>
          <a:p>
            <a:pPr algn="just">
              <a:buFont typeface="Wingdings" panose="05000000000000000000" pitchFamily="2" charset="2"/>
              <a:buChar char="q"/>
            </a:pPr>
            <a:r>
              <a:rPr lang="en-US" b="0" i="0" dirty="0">
                <a:solidFill>
                  <a:srgbClr val="1B1B1B"/>
                </a:solidFill>
                <a:effectLst/>
                <a:latin typeface="Times New Roman" panose="02020603050405020304" pitchFamily="18" charset="0"/>
                <a:cs typeface="Times New Roman" panose="02020603050405020304" pitchFamily="18" charset="0"/>
              </a:rPr>
              <a:t>The term </a:t>
            </a:r>
            <a:r>
              <a:rPr lang="en-US" b="0" i="1" dirty="0">
                <a:solidFill>
                  <a:srgbClr val="1B1B1B"/>
                </a:solidFill>
                <a:effectLst/>
                <a:latin typeface="Times New Roman" panose="02020603050405020304" pitchFamily="18" charset="0"/>
                <a:cs typeface="Times New Roman" panose="02020603050405020304" pitchFamily="18" charset="0"/>
              </a:rPr>
              <a:t>web server</a:t>
            </a:r>
            <a:r>
              <a:rPr lang="en-US" b="0" i="0" dirty="0">
                <a:solidFill>
                  <a:srgbClr val="1B1B1B"/>
                </a:solidFill>
                <a:effectLst/>
                <a:latin typeface="Times New Roman" panose="02020603050405020304" pitchFamily="18" charset="0"/>
                <a:cs typeface="Times New Roman" panose="02020603050405020304" pitchFamily="18" charset="0"/>
              </a:rPr>
              <a:t> can refer to hardware or software, or both of them working together</a:t>
            </a:r>
            <a:r>
              <a:rPr lang="en-US" b="0" i="0" dirty="0">
                <a:solidFill>
                  <a:srgbClr val="1B1B1B"/>
                </a:solidFill>
                <a:effectLst/>
                <a:latin typeface="arial" panose="020B0604020202020204" pitchFamily="34" charset="0"/>
              </a:rPr>
              <a:t>.</a:t>
            </a:r>
          </a:p>
          <a:p>
            <a:pPr marL="0" indent="0" algn="just">
              <a:buNone/>
            </a:pPr>
            <a:r>
              <a:rPr lang="en-US" b="0" i="0" dirty="0">
                <a:solidFill>
                  <a:srgbClr val="1B1B1B"/>
                </a:solidFill>
                <a:effectLst/>
                <a:latin typeface="Times New Roman" panose="02020603050405020304" pitchFamily="18" charset="0"/>
                <a:cs typeface="Times New Roman" panose="02020603050405020304" pitchFamily="18" charset="0"/>
              </a:rPr>
              <a:t>1.On the hardware side, a web server is a computer that stores web server software and a website's component files. (for example, HTML documents, images, CSS stylesheets, and JavaScript files) A web server connects to the Internet and supports physical data interchange with other devices connected to the web.</a:t>
            </a:r>
          </a:p>
          <a:p>
            <a:pPr marL="0" indent="0" algn="l">
              <a:buNone/>
            </a:pPr>
            <a:endParaRPr lang="en-US" b="0" i="0" dirty="0">
              <a:solidFill>
                <a:srgbClr val="1B1B1B"/>
              </a:solidFill>
              <a:effectLst/>
              <a:latin typeface="arial" panose="020B0604020202020204" pitchFamily="34" charset="0"/>
            </a:endParaRPr>
          </a:p>
        </p:txBody>
      </p:sp>
    </p:spTree>
    <p:extLst>
      <p:ext uri="{BB962C8B-B14F-4D97-AF65-F5344CB8AC3E}">
        <p14:creationId xmlns:p14="http://schemas.microsoft.com/office/powerpoint/2010/main" val="2414063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3D507-4AEF-4A46-A8FD-F860CA456A13}"/>
              </a:ext>
            </a:extLst>
          </p:cNvPr>
          <p:cNvSpPr>
            <a:spLocks noGrp="1"/>
          </p:cNvSpPr>
          <p:nvPr>
            <p:ph type="title"/>
          </p:nvPr>
        </p:nvSpPr>
        <p:spPr>
          <a:xfrm>
            <a:off x="838200" y="1085851"/>
            <a:ext cx="10515600" cy="938892"/>
          </a:xfrm>
        </p:spPr>
        <p:txBody>
          <a:bodyPr>
            <a:normAutofit fontScale="90000"/>
          </a:bodyPr>
          <a:lstStyle/>
          <a:p>
            <a:r>
              <a:rPr lang="en-US" b="1" i="0" dirty="0">
                <a:solidFill>
                  <a:srgbClr val="1B1B1B"/>
                </a:solidFill>
                <a:effectLst/>
                <a:latin typeface="Times New Roman" panose="02020603050405020304" pitchFamily="18" charset="0"/>
                <a:cs typeface="Times New Roman" panose="02020603050405020304" pitchFamily="18" charset="0"/>
              </a:rPr>
              <a:t>What is a web server?</a:t>
            </a:r>
            <a:br>
              <a:rPr lang="en-US" b="1" i="0" dirty="0">
                <a:solidFill>
                  <a:srgbClr val="1B1B1B"/>
                </a:solidFill>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62C11F1-5729-4CE0-9EAF-21A19DA58608}"/>
              </a:ext>
            </a:extLst>
          </p:cNvPr>
          <p:cNvSpPr>
            <a:spLocks noGrp="1"/>
          </p:cNvSpPr>
          <p:nvPr>
            <p:ph idx="1"/>
          </p:nvPr>
        </p:nvSpPr>
        <p:spPr>
          <a:xfrm>
            <a:off x="838200" y="1412421"/>
            <a:ext cx="10515600" cy="4073979"/>
          </a:xfrm>
        </p:spPr>
        <p:txBody>
          <a:bodyPr>
            <a:normAutofit/>
          </a:bodyPr>
          <a:lstStyle/>
          <a:p>
            <a:pPr marL="0" indent="0" algn="l">
              <a:buNone/>
            </a:pPr>
            <a:endParaRPr lang="en-US" b="0" i="0" dirty="0">
              <a:solidFill>
                <a:srgbClr val="1B1B1B"/>
              </a:solidFill>
              <a:effectLst/>
              <a:latin typeface="arial" panose="020B0604020202020204" pitchFamily="34" charset="0"/>
            </a:endParaRPr>
          </a:p>
          <a:p>
            <a:pPr marL="0" indent="0" algn="just">
              <a:buNone/>
            </a:pPr>
            <a:r>
              <a:rPr lang="en-US" b="0" i="0" dirty="0">
                <a:solidFill>
                  <a:srgbClr val="1B1B1B"/>
                </a:solidFill>
                <a:effectLst/>
                <a:latin typeface="Times New Roman" panose="02020603050405020304" pitchFamily="18" charset="0"/>
                <a:cs typeface="Times New Roman" panose="02020603050405020304" pitchFamily="18" charset="0"/>
              </a:rPr>
              <a:t>2.On the software side, a web server includes several parts that control how web users access hosted files. At a minimum, this is an </a:t>
            </a:r>
            <a:r>
              <a:rPr lang="en-US" b="0" i="1" dirty="0">
                <a:solidFill>
                  <a:srgbClr val="1B1B1B"/>
                </a:solidFill>
                <a:effectLst/>
                <a:latin typeface="Times New Roman" panose="02020603050405020304" pitchFamily="18" charset="0"/>
                <a:cs typeface="Times New Roman" panose="02020603050405020304" pitchFamily="18" charset="0"/>
              </a:rPr>
              <a:t>HTTP server</a:t>
            </a:r>
            <a:r>
              <a:rPr lang="en-US" b="0" i="0" dirty="0">
                <a:solidFill>
                  <a:srgbClr val="1B1B1B"/>
                </a:solidFill>
                <a:effectLst/>
                <a:latin typeface="Times New Roman" panose="02020603050405020304" pitchFamily="18" charset="0"/>
                <a:cs typeface="Times New Roman" panose="02020603050405020304" pitchFamily="18" charset="0"/>
              </a:rPr>
              <a:t>. An HTTP server is software that understands </a:t>
            </a:r>
            <a:r>
              <a:rPr lang="en-US" b="0" i="0" u="sng" dirty="0">
                <a:solidFill>
                  <a:srgbClr val="005282"/>
                </a:solidFill>
                <a:effectLst/>
                <a:latin typeface="Times New Roman" panose="02020603050405020304" pitchFamily="18" charset="0"/>
                <a:cs typeface="Times New Roman" panose="02020603050405020304" pitchFamily="18" charset="0"/>
                <a:hlinkClick r:id="rId2"/>
              </a:rPr>
              <a:t>URLs</a:t>
            </a:r>
            <a:r>
              <a:rPr lang="en-US" b="0" i="0" dirty="0">
                <a:solidFill>
                  <a:srgbClr val="1B1B1B"/>
                </a:solidFill>
                <a:effectLst/>
                <a:latin typeface="Times New Roman" panose="02020603050405020304" pitchFamily="18" charset="0"/>
                <a:cs typeface="Times New Roman" panose="02020603050405020304" pitchFamily="18" charset="0"/>
              </a:rPr>
              <a:t> (web addresses) and </a:t>
            </a:r>
            <a:r>
              <a:rPr lang="en-US" b="0" i="0" u="sng" dirty="0">
                <a:solidFill>
                  <a:srgbClr val="005282"/>
                </a:solidFill>
                <a:effectLst/>
                <a:latin typeface="Times New Roman" panose="02020603050405020304" pitchFamily="18" charset="0"/>
                <a:cs typeface="Times New Roman" panose="02020603050405020304" pitchFamily="18" charset="0"/>
                <a:hlinkClick r:id="rId3"/>
              </a:rPr>
              <a:t>HTTP</a:t>
            </a:r>
            <a:r>
              <a:rPr lang="en-US" b="0" i="0" dirty="0">
                <a:solidFill>
                  <a:srgbClr val="1B1B1B"/>
                </a:solidFill>
                <a:effectLst/>
                <a:latin typeface="Times New Roman" panose="02020603050405020304" pitchFamily="18" charset="0"/>
                <a:cs typeface="Times New Roman" panose="02020603050405020304" pitchFamily="18" charset="0"/>
              </a:rPr>
              <a:t> (the protocol your browser uses to view webpages). An HTTP server can be accessed through the domain names of the websites it stores, and it delivers the content of these hosted websites to the end user's device.</a:t>
            </a:r>
          </a:p>
          <a:p>
            <a:endParaRPr lang="en-IN" dirty="0"/>
          </a:p>
        </p:txBody>
      </p:sp>
    </p:spTree>
    <p:extLst>
      <p:ext uri="{BB962C8B-B14F-4D97-AF65-F5344CB8AC3E}">
        <p14:creationId xmlns:p14="http://schemas.microsoft.com/office/powerpoint/2010/main" val="216871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EA0AC-412E-4E05-B24E-A243134D8FBE}"/>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Basic representation of a client/server connection through HTTP</a:t>
            </a:r>
            <a:br>
              <a:rPr lang="en-US" dirty="0"/>
            </a:br>
            <a:endParaRPr lang="en-IN" dirty="0"/>
          </a:p>
        </p:txBody>
      </p:sp>
      <p:sp>
        <p:nvSpPr>
          <p:cNvPr id="3" name="Content Placeholder 2">
            <a:extLst>
              <a:ext uri="{FF2B5EF4-FFF2-40B4-BE49-F238E27FC236}">
                <a16:creationId xmlns:a16="http://schemas.microsoft.com/office/drawing/2014/main" id="{014F1BE6-EE3F-4A7D-B0BC-14EC37CFF1E6}"/>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At the most basic level, whenever a browser needs a file that is hosted on a web server, the browser requests the file via HTTP. When the request reaches the correct (hardware) web server, the (software) HTTP server accepts the request, finds the requested document, and sends it back to the browser, also through HTTP. (If the server doesn't find the requested document, it returns a 404 response instead.)</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8222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8ADEC-A8D4-46B9-BB67-3EA95B70A886}"/>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Basic representation of a client/server connection through HTTP</a:t>
            </a:r>
            <a:endParaRPr lang="en-IN"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CDD90BDE-8AA4-4A91-AE32-B31587DE9BF5}"/>
              </a:ext>
            </a:extLst>
          </p:cNvPr>
          <p:cNvPicPr>
            <a:picLocks noGrp="1" noChangeAspect="1"/>
          </p:cNvPicPr>
          <p:nvPr>
            <p:ph idx="1"/>
          </p:nvPr>
        </p:nvPicPr>
        <p:blipFill>
          <a:blip r:embed="rId2"/>
          <a:stretch>
            <a:fillRect/>
          </a:stretch>
        </p:blipFill>
        <p:spPr>
          <a:xfrm>
            <a:off x="1341415" y="2496066"/>
            <a:ext cx="7267125" cy="2422375"/>
          </a:xfrm>
          <a:prstGeom prst="rect">
            <a:avLst/>
          </a:prstGeom>
        </p:spPr>
      </p:pic>
    </p:spTree>
    <p:extLst>
      <p:ext uri="{BB962C8B-B14F-4D97-AF65-F5344CB8AC3E}">
        <p14:creationId xmlns:p14="http://schemas.microsoft.com/office/powerpoint/2010/main" val="2954886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5E5B0-8F39-4F53-A2CD-A9080ED3C2F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static or a dynamic web server</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EAE071A-FC25-4F87-B427-617A59A79BAF}"/>
              </a:ext>
            </a:extLst>
          </p:cNvPr>
          <p:cNvSpPr>
            <a:spLocks noGrp="1"/>
          </p:cNvSpPr>
          <p:nvPr>
            <p:ph idx="1"/>
          </p:nvPr>
        </p:nvSpPr>
        <p:spPr/>
        <p:txBody>
          <a:bodyPr/>
          <a:lstStyle/>
          <a:p>
            <a:pPr algn="just"/>
            <a:r>
              <a:rPr lang="en-US" b="0" i="0" dirty="0">
                <a:solidFill>
                  <a:srgbClr val="1B1B1B"/>
                </a:solidFill>
                <a:effectLst/>
                <a:latin typeface="Times New Roman" panose="02020603050405020304" pitchFamily="18" charset="0"/>
                <a:cs typeface="Times New Roman" panose="02020603050405020304" pitchFamily="18" charset="0"/>
              </a:rPr>
              <a:t>A </a:t>
            </a:r>
            <a:r>
              <a:rPr lang="en-US" b="1" i="0" dirty="0">
                <a:solidFill>
                  <a:srgbClr val="1B1B1B"/>
                </a:solidFill>
                <a:effectLst/>
                <a:latin typeface="Times New Roman" panose="02020603050405020304" pitchFamily="18" charset="0"/>
                <a:cs typeface="Times New Roman" panose="02020603050405020304" pitchFamily="18" charset="0"/>
              </a:rPr>
              <a:t>static web server</a:t>
            </a:r>
            <a:r>
              <a:rPr lang="en-US" b="0" i="0" dirty="0">
                <a:solidFill>
                  <a:srgbClr val="1B1B1B"/>
                </a:solidFill>
                <a:effectLst/>
                <a:latin typeface="Times New Roman" panose="02020603050405020304" pitchFamily="18" charset="0"/>
                <a:cs typeface="Times New Roman" panose="02020603050405020304" pitchFamily="18" charset="0"/>
              </a:rPr>
              <a:t>, or stack, consists of a computer (hardware) with an HTTP server (software). We call it "static" because the server sends its hosted files as-is to your browser.</a:t>
            </a:r>
          </a:p>
          <a:p>
            <a:pPr algn="just"/>
            <a:r>
              <a:rPr lang="en-US" b="0" i="0" dirty="0">
                <a:solidFill>
                  <a:srgbClr val="1B1B1B"/>
                </a:solidFill>
                <a:effectLst/>
                <a:latin typeface="Times New Roman" panose="02020603050405020304" pitchFamily="18" charset="0"/>
                <a:cs typeface="Times New Roman" panose="02020603050405020304" pitchFamily="18" charset="0"/>
              </a:rPr>
              <a:t>A </a:t>
            </a:r>
            <a:r>
              <a:rPr lang="en-US" b="1" i="0" dirty="0">
                <a:solidFill>
                  <a:srgbClr val="1B1B1B"/>
                </a:solidFill>
                <a:effectLst/>
                <a:latin typeface="Times New Roman" panose="02020603050405020304" pitchFamily="18" charset="0"/>
                <a:cs typeface="Times New Roman" panose="02020603050405020304" pitchFamily="18" charset="0"/>
              </a:rPr>
              <a:t>dynamic web server</a:t>
            </a:r>
            <a:r>
              <a:rPr lang="en-US" b="0" i="0" dirty="0">
                <a:solidFill>
                  <a:srgbClr val="1B1B1B"/>
                </a:solidFill>
                <a:effectLst/>
                <a:latin typeface="Times New Roman" panose="02020603050405020304" pitchFamily="18" charset="0"/>
                <a:cs typeface="Times New Roman" panose="02020603050405020304" pitchFamily="18" charset="0"/>
              </a:rPr>
              <a:t> consists of a static web server plus extra software, most commonly an </a:t>
            </a:r>
            <a:r>
              <a:rPr lang="en-US" b="0" i="1" dirty="0">
                <a:solidFill>
                  <a:srgbClr val="1B1B1B"/>
                </a:solidFill>
                <a:effectLst/>
                <a:latin typeface="Times New Roman" panose="02020603050405020304" pitchFamily="18" charset="0"/>
                <a:cs typeface="Times New Roman" panose="02020603050405020304" pitchFamily="18" charset="0"/>
              </a:rPr>
              <a:t>application server</a:t>
            </a:r>
            <a:r>
              <a:rPr lang="en-US" b="0" i="0" dirty="0">
                <a:solidFill>
                  <a:srgbClr val="1B1B1B"/>
                </a:solidFill>
                <a:effectLst/>
                <a:latin typeface="Times New Roman" panose="02020603050405020304" pitchFamily="18" charset="0"/>
                <a:cs typeface="Times New Roman" panose="02020603050405020304" pitchFamily="18" charset="0"/>
              </a:rPr>
              <a:t> and a </a:t>
            </a:r>
            <a:r>
              <a:rPr lang="en-US" b="0" i="1" dirty="0">
                <a:solidFill>
                  <a:srgbClr val="1B1B1B"/>
                </a:solidFill>
                <a:effectLst/>
                <a:latin typeface="Times New Roman" panose="02020603050405020304" pitchFamily="18" charset="0"/>
                <a:cs typeface="Times New Roman" panose="02020603050405020304" pitchFamily="18" charset="0"/>
              </a:rPr>
              <a:t>database</a:t>
            </a:r>
            <a:r>
              <a:rPr lang="en-US" b="0" i="0" dirty="0">
                <a:solidFill>
                  <a:srgbClr val="1B1B1B"/>
                </a:solidFill>
                <a:effectLst/>
                <a:latin typeface="Times New Roman" panose="02020603050405020304" pitchFamily="18" charset="0"/>
                <a:cs typeface="Times New Roman" panose="02020603050405020304" pitchFamily="18" charset="0"/>
              </a:rPr>
              <a:t>. We call it "dynamic" because the application server updates the hosted files before sending content to your browser via the HTTP server</a:t>
            </a:r>
            <a:r>
              <a:rPr lang="en-US" b="0" i="0" dirty="0">
                <a:solidFill>
                  <a:srgbClr val="1B1B1B"/>
                </a:solidFill>
                <a:effectLst/>
                <a:latin typeface="arial" panose="020B0604020202020204" pitchFamily="34" charset="0"/>
              </a:rPr>
              <a:t>.</a:t>
            </a:r>
          </a:p>
          <a:p>
            <a:endParaRPr lang="en-IN" dirty="0"/>
          </a:p>
        </p:txBody>
      </p:sp>
    </p:spTree>
    <p:extLst>
      <p:ext uri="{BB962C8B-B14F-4D97-AF65-F5344CB8AC3E}">
        <p14:creationId xmlns:p14="http://schemas.microsoft.com/office/powerpoint/2010/main" val="3114550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659F1-EEBE-4714-AA27-EC3C47435FD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To fetch a webpage</a:t>
            </a:r>
          </a:p>
        </p:txBody>
      </p:sp>
      <p:sp>
        <p:nvSpPr>
          <p:cNvPr id="3" name="Content Placeholder 2">
            <a:extLst>
              <a:ext uri="{FF2B5EF4-FFF2-40B4-BE49-F238E27FC236}">
                <a16:creationId xmlns:a16="http://schemas.microsoft.com/office/drawing/2014/main" id="{364C8AEC-0D25-4AF1-AFBA-ECE03488E765}"/>
              </a:ext>
            </a:extLst>
          </p:cNvPr>
          <p:cNvSpPr>
            <a:spLocks noGrp="1"/>
          </p:cNvSpPr>
          <p:nvPr>
            <p:ph idx="1"/>
          </p:nvPr>
        </p:nvSpPr>
        <p:spPr/>
        <p:txBody>
          <a:bodyPr/>
          <a:lstStyle/>
          <a:p>
            <a:pPr algn="just"/>
            <a:r>
              <a:rPr lang="en-US" dirty="0"/>
              <a:t> </a:t>
            </a:r>
            <a:r>
              <a:rPr lang="en-US" dirty="0">
                <a:latin typeface="Times New Roman" panose="02020603050405020304" pitchFamily="18" charset="0"/>
                <a:cs typeface="Times New Roman" panose="02020603050405020304" pitchFamily="18" charset="0"/>
              </a:rPr>
              <a:t>To fetch a webpage, our browser sends a request to the web server, which searches for the requested file in its own storage space. Upon finding the file, the server reads it, processes it as-needed, and sends it to the browser.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6312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4252B-1464-40BE-8B99-EF546F25ABB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Hosting files</a:t>
            </a:r>
          </a:p>
        </p:txBody>
      </p:sp>
      <p:sp>
        <p:nvSpPr>
          <p:cNvPr id="3" name="Content Placeholder 2">
            <a:extLst>
              <a:ext uri="{FF2B5EF4-FFF2-40B4-BE49-F238E27FC236}">
                <a16:creationId xmlns:a16="http://schemas.microsoft.com/office/drawing/2014/main" id="{42A7F104-4B04-46B7-8FFA-6D9EDFEFB77A}"/>
              </a:ext>
            </a:extLst>
          </p:cNvPr>
          <p:cNvSpPr>
            <a:spLocks noGrp="1"/>
          </p:cNvSpPr>
          <p:nvPr>
            <p:ph idx="1"/>
          </p:nvPr>
        </p:nvSpPr>
        <p:spPr/>
        <p:txBody>
          <a:bodyPr>
            <a:noAutofit/>
          </a:bodyPr>
          <a:lstStyle/>
          <a:p>
            <a:pPr algn="just"/>
            <a:r>
              <a:rPr lang="en-US" dirty="0">
                <a:latin typeface="Times New Roman" panose="02020603050405020304" pitchFamily="18" charset="0"/>
                <a:cs typeface="Times New Roman" panose="02020603050405020304" pitchFamily="18" charset="0"/>
              </a:rPr>
              <a:t>First, a web server has to store the website's files, namely all HTML documents and their related assets, including images, CSS stylesheets, JavaScript files, fonts, and video.</a:t>
            </a:r>
          </a:p>
          <a:p>
            <a:pPr algn="just"/>
            <a:r>
              <a:rPr lang="en-US" dirty="0">
                <a:latin typeface="Times New Roman" panose="02020603050405020304" pitchFamily="18" charset="0"/>
                <a:cs typeface="Times New Roman" panose="02020603050405020304" pitchFamily="18" charset="0"/>
              </a:rPr>
              <a:t>Technically, you could host all those files on your own computer, but it's far more convenient to store files all on a dedicated web server because:</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551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0E04A-29FF-47DE-B2C5-E9B175CBFF93}"/>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Reason for using a dedicated web server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820D69-1D7A-4725-A519-3D918B9C0D51}"/>
              </a:ext>
            </a:extLst>
          </p:cNvPr>
          <p:cNvSpPr>
            <a:spLocks noGrp="1"/>
          </p:cNvSpPr>
          <p:nvPr>
            <p:ph idx="1"/>
          </p:nvPr>
        </p:nvSpPr>
        <p:spPr>
          <a:xfrm>
            <a:off x="838200" y="1825624"/>
            <a:ext cx="10515600" cy="4738461"/>
          </a:xfrm>
        </p:spPr>
        <p:txBody>
          <a:bodyPr>
            <a:normAutofit fontScale="92500" lnSpcReduction="10000"/>
          </a:bodyPr>
          <a:lstStyle/>
          <a:p>
            <a:pPr algn="just">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A dedicated web server is typically more available. (up and running)</a:t>
            </a:r>
          </a:p>
          <a:p>
            <a:pPr algn="just">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Excluding downtime and systems troubles, a dedicated web server is always connected to the Internet.</a:t>
            </a:r>
          </a:p>
          <a:p>
            <a:pPr algn="just">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A dedicated web server can have the same IP address all the time. This is known as a dedicated IP address. (not all ISPs provide a fixed IP address for home lines)</a:t>
            </a:r>
          </a:p>
          <a:p>
            <a:pPr algn="just">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A dedicated web server is typically maintained by a third-party.</a:t>
            </a:r>
          </a:p>
          <a:p>
            <a:pPr algn="just"/>
            <a:r>
              <a:rPr lang="en-US" sz="3000" dirty="0">
                <a:latin typeface="Times New Roman" panose="02020603050405020304" pitchFamily="18" charset="0"/>
                <a:cs typeface="Times New Roman" panose="02020603050405020304" pitchFamily="18" charset="0"/>
              </a:rPr>
              <a:t>For all these reasons, finding a good hosting provider is a key part of building our website.</a:t>
            </a:r>
          </a:p>
          <a:p>
            <a:endParaRPr lang="en-IN" dirty="0"/>
          </a:p>
        </p:txBody>
      </p:sp>
    </p:spTree>
    <p:extLst>
      <p:ext uri="{BB962C8B-B14F-4D97-AF65-F5344CB8AC3E}">
        <p14:creationId xmlns:p14="http://schemas.microsoft.com/office/powerpoint/2010/main" val="311841187"/>
      </p:ext>
    </p:extLst>
  </p:cSld>
  <p:clrMapOvr>
    <a:masterClrMapping/>
  </p:clrMapOvr>
</p:sld>
</file>

<file path=ppt/theme/theme1.xml><?xml version="1.0" encoding="utf-8"?>
<a:theme xmlns:a="http://schemas.openxmlformats.org/drawingml/2006/main" name="ExploreVTI">
  <a:themeElements>
    <a:clrScheme name="AnalogousFromDarkSeedLeftStep">
      <a:dk1>
        <a:srgbClr val="000000"/>
      </a:dk1>
      <a:lt1>
        <a:srgbClr val="FFFFFF"/>
      </a:lt1>
      <a:dk2>
        <a:srgbClr val="251A2F"/>
      </a:dk2>
      <a:lt2>
        <a:srgbClr val="F0F3F3"/>
      </a:lt2>
      <a:accent1>
        <a:srgbClr val="C34D64"/>
      </a:accent1>
      <a:accent2>
        <a:srgbClr val="B13B83"/>
      </a:accent2>
      <a:accent3>
        <a:srgbClr val="C04DC3"/>
      </a:accent3>
      <a:accent4>
        <a:srgbClr val="7D3BB1"/>
      </a:accent4>
      <a:accent5>
        <a:srgbClr val="5D4DC3"/>
      </a:accent5>
      <a:accent6>
        <a:srgbClr val="3B5CB1"/>
      </a:accent6>
      <a:hlink>
        <a:srgbClr val="7653C5"/>
      </a:hlink>
      <a:folHlink>
        <a:srgbClr val="7F7F7F"/>
      </a:folHlink>
    </a:clrScheme>
    <a:fontScheme name="Custom 23">
      <a:majorFont>
        <a:latin typeface="Rockwell"/>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387</TotalTime>
  <Words>1200</Words>
  <Application>Microsoft Office PowerPoint</Application>
  <PresentationFormat>Widescreen</PresentationFormat>
  <Paragraphs>66</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arial</vt:lpstr>
      <vt:lpstr>Avenir Next LT Pro</vt:lpstr>
      <vt:lpstr>AvenirNext LT Pro Medium</vt:lpstr>
      <vt:lpstr>Rockwell</vt:lpstr>
      <vt:lpstr>Segoe UI</vt:lpstr>
      <vt:lpstr>Times New Roman</vt:lpstr>
      <vt:lpstr>Wingdings</vt:lpstr>
      <vt:lpstr>ExploreVTI</vt:lpstr>
      <vt:lpstr>       Web server</vt:lpstr>
      <vt:lpstr>What is a web server? </vt:lpstr>
      <vt:lpstr>What is a web server? </vt:lpstr>
      <vt:lpstr>Basic representation of a client/server connection through HTTP </vt:lpstr>
      <vt:lpstr>Basic representation of a client/server connection through HTTP</vt:lpstr>
      <vt:lpstr>static or a dynamic web server</vt:lpstr>
      <vt:lpstr>To fetch a webpage</vt:lpstr>
      <vt:lpstr>Hosting files</vt:lpstr>
      <vt:lpstr>Reason for using a dedicated web server  </vt:lpstr>
      <vt:lpstr>Communicating through HTTP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GraphQL vs. REST</dc:title>
  <dc:creator>AMAL S</dc:creator>
  <cp:lastModifiedBy>AMAL S</cp:lastModifiedBy>
  <cp:revision>7</cp:revision>
  <dcterms:created xsi:type="dcterms:W3CDTF">2021-11-18T10:53:59Z</dcterms:created>
  <dcterms:modified xsi:type="dcterms:W3CDTF">2021-12-08T14:07:06Z</dcterms:modified>
</cp:coreProperties>
</file>