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318" r:id="rId2"/>
    <p:sldId id="357" r:id="rId3"/>
    <p:sldId id="389" r:id="rId4"/>
    <p:sldId id="391" r:id="rId5"/>
    <p:sldId id="393" r:id="rId6"/>
    <p:sldId id="377" r:id="rId7"/>
    <p:sldId id="386" r:id="rId8"/>
    <p:sldId id="396" r:id="rId9"/>
    <p:sldId id="398" r:id="rId10"/>
    <p:sldId id="399" r:id="rId11"/>
    <p:sldId id="397" r:id="rId12"/>
    <p:sldId id="402" r:id="rId13"/>
    <p:sldId id="403" r:id="rId14"/>
    <p:sldId id="404" r:id="rId15"/>
    <p:sldId id="405" r:id="rId16"/>
    <p:sldId id="410" r:id="rId17"/>
    <p:sldId id="420" r:id="rId18"/>
    <p:sldId id="406" r:id="rId19"/>
    <p:sldId id="422" r:id="rId20"/>
    <p:sldId id="418" r:id="rId21"/>
    <p:sldId id="413" r:id="rId22"/>
    <p:sldId id="408" r:id="rId23"/>
    <p:sldId id="416" r:id="rId24"/>
    <p:sldId id="423" r:id="rId25"/>
    <p:sldId id="414" r:id="rId26"/>
    <p:sldId id="421" r:id="rId27"/>
  </p:sldIdLst>
  <p:sldSz cx="12192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6FDD3"/>
    <a:srgbClr val="FFE1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3" autoAdjust="0"/>
    <p:restoredTop sz="94660"/>
  </p:normalViewPr>
  <p:slideViewPr>
    <p:cSldViewPr>
      <p:cViewPr varScale="1">
        <p:scale>
          <a:sx n="85" d="100"/>
          <a:sy n="85" d="100"/>
        </p:scale>
        <p:origin x="108" y="330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622" y="84"/>
      </p:cViewPr>
      <p:guideLst>
        <p:guide orient="horz" pos="311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58" cy="494265"/>
          </a:xfrm>
          <a:prstGeom prst="rect">
            <a:avLst/>
          </a:prstGeom>
        </p:spPr>
        <p:txBody>
          <a:bodyPr vert="horz" lIns="91848" tIns="45924" rIns="91848" bIns="459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1"/>
            <a:ext cx="2944958" cy="494265"/>
          </a:xfrm>
          <a:prstGeom prst="rect">
            <a:avLst/>
          </a:prstGeom>
        </p:spPr>
        <p:txBody>
          <a:bodyPr vert="horz" lIns="91848" tIns="45924" rIns="91848" bIns="459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225EBB-389F-4762-9A37-1F1EABE05F18}" type="datetimeFigureOut">
              <a:rPr lang="ko-KR" altLang="en-US"/>
              <a:pPr>
                <a:defRPr/>
              </a:pPr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8" tIns="45924" rIns="91848" bIns="4592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689993"/>
            <a:ext cx="5438463" cy="4443649"/>
          </a:xfrm>
          <a:prstGeom prst="rect">
            <a:avLst/>
          </a:prstGeom>
        </p:spPr>
        <p:txBody>
          <a:bodyPr vert="horz" lIns="91848" tIns="45924" rIns="91848" bIns="459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4958" cy="494264"/>
          </a:xfrm>
          <a:prstGeom prst="rect">
            <a:avLst/>
          </a:prstGeom>
        </p:spPr>
        <p:txBody>
          <a:bodyPr vert="horz" lIns="91848" tIns="45924" rIns="91848" bIns="459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378407"/>
            <a:ext cx="2944958" cy="494264"/>
          </a:xfrm>
          <a:prstGeom prst="rect">
            <a:avLst/>
          </a:prstGeom>
        </p:spPr>
        <p:txBody>
          <a:bodyPr vert="horz" lIns="91848" tIns="45924" rIns="91848" bIns="459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F4E688-C314-4672-95DE-E3F8F73B0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4E53F-1EBA-41DB-A82F-9AB62DFB84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3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4E688-C314-4672-95DE-E3F8F73B0A7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5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7" name="Rectangle 5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9" name="Group 7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1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10" name="Rectangle 16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" y="1747838"/>
            <a:ext cx="776817" cy="6334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21" name="Rectangle 24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2" name="Group 25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23" name="Rectangle 26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ahoma" pitchFamily="34" charset="0"/>
                  <a:cs typeface="Tahoma" pitchFamily="34" charset="0"/>
                </a:endParaRPr>
              </a:p>
            </p:txBody>
          </p:sp>
          <p:grpSp>
            <p:nvGrpSpPr>
              <p:cNvPr id="24" name="Group 27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25" name="Group 28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2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ahoma" pitchFamily="34" charset="0"/>
                      <a:cs typeface="Tahoma" pitchFamily="34" charset="0"/>
                    </a:endParaRPr>
                  </a:p>
                </p:txBody>
              </p:sp>
            </p:grpSp>
            <p:sp>
              <p:nvSpPr>
                <p:cNvPr id="26" name="Rectangle 37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</p:grp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36" name="Rectangle 39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7" name="Group 40"/>
            <p:cNvGrpSpPr>
              <a:grpSpLocks/>
            </p:cNvGrpSpPr>
            <p:nvPr userDrawn="1"/>
          </p:nvGrpSpPr>
          <p:grpSpPr bwMode="auto">
            <a:xfrm>
              <a:off x="0" y="296"/>
              <a:ext cx="5760" cy="1989"/>
              <a:chOff x="0" y="296"/>
              <a:chExt cx="5760" cy="1989"/>
            </a:xfrm>
          </p:grpSpPr>
          <p:sp>
            <p:nvSpPr>
              <p:cNvPr id="38" name="Rectangle 41"/>
              <p:cNvSpPr>
                <a:spLocks noChangeArrowheads="1"/>
              </p:cNvSpPr>
              <p:nvPr userDrawn="1"/>
            </p:nvSpPr>
            <p:spPr bwMode="auto">
              <a:xfrm>
                <a:off x="357" y="2236"/>
                <a:ext cx="5403" cy="4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2400">
                  <a:latin typeface="Times New Roman" pitchFamily="18" charset="0"/>
                </a:endParaRPr>
              </a:p>
            </p:txBody>
          </p:sp>
          <p:grpSp>
            <p:nvGrpSpPr>
              <p:cNvPr id="39" name="Group 42"/>
              <p:cNvGrpSpPr>
                <a:grpSpLocks/>
              </p:cNvGrpSpPr>
              <p:nvPr userDrawn="1"/>
            </p:nvGrpSpPr>
            <p:grpSpPr bwMode="auto">
              <a:xfrm>
                <a:off x="0" y="296"/>
                <a:ext cx="5760" cy="1989"/>
                <a:chOff x="0" y="300"/>
                <a:chExt cx="5760" cy="1989"/>
              </a:xfrm>
            </p:grpSpPr>
            <p:grpSp>
              <p:nvGrpSpPr>
                <p:cNvPr id="40" name="Group 43"/>
                <p:cNvGrpSpPr>
                  <a:grpSpLocks/>
                </p:cNvGrpSpPr>
                <p:nvPr userDrawn="1"/>
              </p:nvGrpSpPr>
              <p:grpSpPr bwMode="auto">
                <a:xfrm>
                  <a:off x="0" y="300"/>
                  <a:ext cx="1445" cy="1989"/>
                  <a:chOff x="361" y="672"/>
                  <a:chExt cx="1445" cy="1989"/>
                </a:xfrm>
              </p:grpSpPr>
              <p:sp>
                <p:nvSpPr>
                  <p:cNvPr id="4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2257"/>
                    <a:ext cx="363" cy="4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065"/>
                    <a:ext cx="362" cy="405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672"/>
                    <a:ext cx="369" cy="400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065"/>
                    <a:ext cx="369" cy="40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464"/>
                    <a:ext cx="368" cy="399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1464"/>
                    <a:ext cx="362" cy="39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61" y="1857"/>
                    <a:ext cx="363" cy="40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1857"/>
                    <a:ext cx="368" cy="4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kumimoji="0" lang="ko-KR" altLang="en-US" sz="24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41" name="Rectangle 52"/>
                <p:cNvSpPr>
                  <a:spLocks noChangeArrowheads="1"/>
                </p:cNvSpPr>
                <p:nvPr userDrawn="1"/>
              </p:nvSpPr>
              <p:spPr bwMode="auto">
                <a:xfrm>
                  <a:off x="1446" y="1049"/>
                  <a:ext cx="4314" cy="49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latinLnBrk="0">
                    <a:defRPr/>
                  </a:pPr>
                  <a:endParaRPr kumimoji="0" lang="ko-KR" alt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23605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2351619" y="1773238"/>
            <a:ext cx="9637183" cy="1727200"/>
          </a:xfrm>
        </p:spPr>
        <p:txBody>
          <a:bodyPr/>
          <a:lstStyle>
            <a:lvl1pPr>
              <a:defRPr kumimoji="1" lang="ko-KR" alt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23606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005265"/>
            <a:ext cx="8026400" cy="20145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0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</p:spPr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1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2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47D1DD-C72C-4DCF-A390-6AC2C5B47D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288000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340769"/>
            <a:ext cx="10972800" cy="4824413"/>
          </a:xfrm>
        </p:spPr>
        <p:txBody>
          <a:bodyPr lIns="288000" tIns="252000"/>
          <a:lstStyle>
            <a:lvl1pPr>
              <a:spcBef>
                <a:spcPts val="5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buFont typeface="Times New Roman" pitchFamily="18" charset="0"/>
              <a:buChar char="−"/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1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2" name="Rectangle 11"/>
          <p:cNvSpPr/>
          <p:nvPr/>
        </p:nvSpPr>
        <p:spPr bwMode="gray">
          <a:xfrm>
            <a:off x="1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" name="Rectangle 13"/>
          <p:cNvSpPr/>
          <p:nvPr/>
        </p:nvSpPr>
        <p:spPr bwMode="gray">
          <a:xfrm>
            <a:off x="1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D40-2A7E-4216-9410-3EDB64B3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C090B272-4C97-471C-81AE-D4452C68EC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912286" y="134938"/>
            <a:ext cx="11279716" cy="698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546101" y="134940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730251" y="2"/>
            <a:ext cx="186266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730251" y="134940"/>
            <a:ext cx="186266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366185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175685" y="136527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546101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366185" y="409577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260352"/>
            <a:ext cx="109728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12877"/>
            <a:ext cx="109728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2257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1" y="1268415"/>
            <a:ext cx="12192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7" name="Rectangle 17"/>
          <p:cNvSpPr>
            <a:spLocks noChangeArrowheads="1"/>
          </p:cNvSpPr>
          <p:nvPr/>
        </p:nvSpPr>
        <p:spPr bwMode="auto">
          <a:xfrm>
            <a:off x="1" y="1268415"/>
            <a:ext cx="12192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322578" name="Rectangle 18"/>
          <p:cNvSpPr>
            <a:spLocks noChangeArrowheads="1"/>
          </p:cNvSpPr>
          <p:nvPr/>
        </p:nvSpPr>
        <p:spPr bwMode="auto">
          <a:xfrm>
            <a:off x="1" y="1268415"/>
            <a:ext cx="12192000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800" b="1" cap="none" spc="0" dirty="0" smtClean="0">
          <a:ln w="1905"/>
          <a:gradFill>
            <a:gsLst>
              <a:gs pos="0">
                <a:schemeClr val="accent6">
                  <a:shade val="20000"/>
                  <a:satMod val="200000"/>
                </a:schemeClr>
              </a:gs>
              <a:gs pos="78000">
                <a:schemeClr val="accent6">
                  <a:tint val="90000"/>
                  <a:shade val="89000"/>
                  <a:satMod val="220000"/>
                </a:schemeClr>
              </a:gs>
              <a:gs pos="100000">
                <a:schemeClr val="accent6">
                  <a:tint val="12000"/>
                  <a:satMod val="255000"/>
                </a:schemeClr>
              </a:gs>
            </a:gsLst>
            <a:lin ang="5400000"/>
          </a:gra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Arial" pitchFamily="34" charset="0"/>
          <a:ea typeface="굴림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Arial" pitchFamily="34" charset="0"/>
          <a:ea typeface="굴림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Arial" pitchFamily="34" charset="0"/>
          <a:ea typeface="굴림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Arial" pitchFamily="34" charset="0"/>
          <a:ea typeface="굴림" pitchFamily="50" charset="-127"/>
          <a:cs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rgbClr val="FF6600"/>
          </a:solidFill>
          <a:latin typeface="Tahoma" pitchFamily="34" charset="0"/>
          <a:ea typeface="굴림" pitchFamily="50" charset="-127"/>
          <a:cs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742950" indent="-285750" algn="l" rtl="0" eaLnBrk="0" fontAlgn="base" latinLnBrk="1" hangingPunct="0">
        <a:spcBef>
          <a:spcPts val="6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rtl="0" eaLnBrk="0" fontAlgn="base" latinLnBrk="1" hangingPunct="0"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rtl="0" eaLnBrk="0" fontAlgn="base" latinLnBrk="1" hangingPunct="0"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8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rtl="0" eaLnBrk="0" fontAlgn="base" latinLnBrk="1" hangingPunct="0">
        <a:spcBef>
          <a:spcPts val="6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/>
              <a:t>R </a:t>
            </a:r>
            <a:r>
              <a:rPr lang="ko-KR" altLang="en-US" sz="4000" dirty="0" smtClean="0"/>
              <a:t>데이터 </a:t>
            </a:r>
            <a:r>
              <a:rPr lang="ko-KR" altLang="en-US" sz="4000" dirty="0"/>
              <a:t>시각화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891756" y="4221090"/>
            <a:ext cx="6019800" cy="2014537"/>
          </a:xfrm>
        </p:spPr>
        <p:txBody>
          <a:bodyPr/>
          <a:lstStyle/>
          <a:p>
            <a:pPr algn="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538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분할하기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패시팅</a:t>
            </a:r>
            <a:r>
              <a:rPr lang="en-US" altLang="ko-KR" dirty="0" smtClean="0"/>
              <a:t>(faceting)</a:t>
            </a:r>
            <a:endParaRPr lang="en-US" altLang="ko-KR" dirty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 smtClean="0"/>
              <a:t>부분집합을</a:t>
            </a:r>
            <a:r>
              <a:rPr lang="ko-KR" altLang="en-US" dirty="0" smtClean="0"/>
              <a:t> 분할해 여러 그림으로 구성된 표를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부분 집합을 동일한 그래프 형태로 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facet_grid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facet_wrap</a:t>
            </a:r>
            <a:r>
              <a:rPr lang="en-US" altLang="ko-KR" dirty="0"/>
              <a:t>()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440" y="3573016"/>
            <a:ext cx="51125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colour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class)) +  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facet_wrap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(~class)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04" y="2708920"/>
            <a:ext cx="6216312" cy="41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기하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geom_point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플롯</a:t>
            </a:r>
            <a:r>
              <a:rPr lang="en-US" altLang="ko-KR" dirty="0" smtClean="0"/>
              <a:t>(scatter plot)</a:t>
            </a:r>
          </a:p>
          <a:p>
            <a:r>
              <a:rPr lang="en-US" altLang="ko-KR" dirty="0" err="1" smtClean="0"/>
              <a:t>geom_smooth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평활기</a:t>
            </a:r>
            <a:r>
              <a:rPr lang="en-US" altLang="ko-KR" dirty="0" smtClean="0"/>
              <a:t>(smoother)</a:t>
            </a:r>
            <a:r>
              <a:rPr lang="ko-KR" altLang="en-US" dirty="0" smtClean="0"/>
              <a:t>를 데이터에 적용하고 표준오차를 표시</a:t>
            </a:r>
            <a:endParaRPr lang="en-US" altLang="ko-KR" dirty="0" smtClean="0"/>
          </a:p>
          <a:p>
            <a:r>
              <a:rPr lang="en-US" altLang="ko-KR" dirty="0" err="1" smtClean="0"/>
              <a:t>geom_histogram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단일수치</a:t>
            </a:r>
            <a:r>
              <a:rPr lang="ko-KR" altLang="en-US" dirty="0" smtClean="0"/>
              <a:t> 변수의 분포</a:t>
            </a:r>
            <a:endParaRPr lang="en-US" altLang="ko-KR" dirty="0" smtClean="0"/>
          </a:p>
          <a:p>
            <a:r>
              <a:rPr lang="en-US" altLang="ko-KR" dirty="0" err="1" smtClean="0"/>
              <a:t>geom_bar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막대형 플</a:t>
            </a:r>
            <a:r>
              <a:rPr lang="ko-KR" altLang="en-US" dirty="0"/>
              <a:t>롯</a:t>
            </a:r>
            <a:endParaRPr lang="en-US" altLang="ko-KR" dirty="0"/>
          </a:p>
          <a:p>
            <a:r>
              <a:rPr lang="en-US" altLang="ko-KR" dirty="0" err="1" smtClean="0"/>
              <a:t>geom_line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geom_path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선형플롯</a:t>
            </a:r>
            <a:r>
              <a:rPr lang="en-US" altLang="ko-KR" dirty="0" smtClean="0"/>
              <a:t>(line plot)</a:t>
            </a:r>
          </a:p>
          <a:p>
            <a:pPr lvl="1"/>
            <a:r>
              <a:rPr lang="en-US" altLang="ko-KR" dirty="0" err="1"/>
              <a:t>geom_line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점들을 왼쪽에서 오른쪽으로 연결</a:t>
            </a:r>
            <a:endParaRPr lang="en-US" altLang="ko-KR" dirty="0" smtClean="0"/>
          </a:p>
          <a:p>
            <a:pPr lvl="1"/>
            <a:r>
              <a:rPr lang="en-US" altLang="ko-KR" dirty="0" err="1"/>
              <a:t>geom_path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데이터에 나타나는 순서대로 점을 연결</a:t>
            </a:r>
            <a:endParaRPr lang="en-US" altLang="ko-KR" dirty="0" smtClean="0"/>
          </a:p>
          <a:p>
            <a:r>
              <a:rPr lang="en-US" altLang="ko-KR" dirty="0" err="1" smtClean="0"/>
              <a:t>geom_boxplot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점 집합의 </a:t>
            </a:r>
            <a:r>
              <a:rPr lang="ko-KR" altLang="en-US" dirty="0" err="1" smtClean="0"/>
              <a:t>분포을</a:t>
            </a:r>
            <a:r>
              <a:rPr lang="ko-KR" altLang="en-US" dirty="0" smtClean="0"/>
              <a:t> 요약하는 상자수염그림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3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플롯에 </a:t>
            </a:r>
            <a:r>
              <a:rPr lang="ko-KR" altLang="en-US" dirty="0" err="1"/>
              <a:t>평활기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geom_smooth</a:t>
            </a:r>
            <a:r>
              <a:rPr lang="en-US" altLang="ko-KR" dirty="0" smtClean="0"/>
              <a:t>()</a:t>
            </a:r>
            <a:endParaRPr lang="en-US" altLang="ko-KR" kern="1200" dirty="0">
              <a:solidFill>
                <a:schemeClr val="dk1"/>
              </a:solidFill>
              <a:latin typeface="+mn-lt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400" y="2276872"/>
            <a:ext cx="100576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(mpg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geom_smooth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150989"/>
            <a:ext cx="4464496" cy="30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플롯에 </a:t>
            </a:r>
            <a:r>
              <a:rPr lang="ko-KR" altLang="en-US" dirty="0" err="1"/>
              <a:t>평활기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레이어 상속</a:t>
            </a:r>
            <a:endParaRPr lang="en-US" altLang="ko-KR" dirty="0"/>
          </a:p>
          <a:p>
            <a:endParaRPr lang="en-US" altLang="ko-KR" kern="1200" dirty="0">
              <a:solidFill>
                <a:schemeClr val="dk1"/>
              </a:solidFill>
              <a:latin typeface="+mn-lt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819" y="2275647"/>
            <a:ext cx="109503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1 &lt;-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(mpg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color=class))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geom_smooth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(se=FALSE, 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method =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lm)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2 &lt;-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color=class))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(color = "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red"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  +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geom_smooth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(se=FALSE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 method = lm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eaLnBrk="0" hangingPunct="0"/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method : 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평활 곡선을 적합하게 하는데 사용되는 모델 유형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( lm: </a:t>
            </a:r>
            <a:r>
              <a:rPr lang="ko-KR" altLang="en-US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선형회귀선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), 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se=FALSE: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신뢰구간 미포함</a:t>
            </a:r>
            <a:endParaRPr lang="en-US" altLang="ko-KR" dirty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5" y="3475976"/>
            <a:ext cx="4608512" cy="3039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55" y="3475976"/>
            <a:ext cx="5223430" cy="33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히스토그램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geom_histogram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425" y="2092691"/>
            <a:ext cx="1057392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geom_histogram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geom_histogram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binwidth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0.5, fill = "green", color=2)</a:t>
            </a:r>
            <a:endParaRPr lang="en-US" altLang="ko-KR" dirty="0" smtClean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+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geom_histogram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(y=..density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..))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2" y="3130353"/>
            <a:ext cx="3600400" cy="35752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38" y="3286773"/>
            <a:ext cx="3705439" cy="3311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452" y="3418794"/>
            <a:ext cx="3927876" cy="30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3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geom_bar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418" y="2126087"/>
            <a:ext cx="112322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student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read.table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("student.txt", header = TRUE,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stringsAsFactors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FALSE)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(x=name, y=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 = "identity", fill="blue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(x=name, y=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 = "identity", fill="blue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coord_flip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 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가로 막대 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그리기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6" y="3537941"/>
            <a:ext cx="3450859" cy="27956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83" y="3508865"/>
            <a:ext cx="3500469" cy="28799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141" y="3637068"/>
            <a:ext cx="3988867" cy="26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geom_bar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1333" y="2128693"/>
            <a:ext cx="105989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score &lt;- read.csv("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학생별과목별성적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_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국영수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.csv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", header=T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&lt;- arrange(score,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en-US" altLang="ko-KR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dplyr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패키지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bar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 smtClean="0">
                <a:ea typeface="HY견명조" panose="02030600000101010101" pitchFamily="18" charset="-127"/>
                <a:cs typeface="Arial" panose="020B0604020202020204" pitchFamily="34" charset="0"/>
              </a:rPr>
              <a:t>점수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fill=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bar 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(stat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="identity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")		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누적 막대형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, position=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"stack" 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bar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 ="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identity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position =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dodge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 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묶은 세로 막대형</a:t>
            </a:r>
            <a:endParaRPr lang="en-US" altLang="ko-KR" dirty="0" smtClean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bar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(stat="identity", position =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"fill")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	 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#100%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기준 누적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세로 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막대형 </a:t>
            </a:r>
            <a:endParaRPr lang="ko-KR" altLang="en-US" dirty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868023"/>
            <a:ext cx="3896398" cy="3061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868023"/>
            <a:ext cx="3953301" cy="3089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3868024"/>
            <a:ext cx="3555976" cy="30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geom_bar</a:t>
            </a:r>
            <a:r>
              <a:rPr lang="en-US" altLang="ko-KR" dirty="0" smtClean="0"/>
              <a:t>() + </a:t>
            </a:r>
            <a:r>
              <a:rPr lang="en-US" altLang="ko-KR" dirty="0" err="1" smtClean="0"/>
              <a:t>coord_polar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418" y="2126087"/>
            <a:ext cx="112322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student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read.table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("student.txt", header = TRUE,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stringsAsFactors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FALSE)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(x="", y=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fill=name)) + 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(stat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"identity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")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coord_polar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(theta = "y")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xlab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(NULL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ylab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(NULL)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00" y="3145368"/>
            <a:ext cx="4550010" cy="35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geom_line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축이 </a:t>
            </a:r>
            <a:r>
              <a:rPr lang="ko-KR" altLang="en-US" dirty="0"/>
              <a:t>범주형 </a:t>
            </a:r>
            <a:r>
              <a:rPr lang="ko-KR" altLang="en-US" dirty="0" err="1"/>
              <a:t>변수일때는</a:t>
            </a:r>
            <a:r>
              <a:rPr lang="ko-KR" altLang="en-US" dirty="0"/>
              <a:t> </a:t>
            </a:r>
            <a:r>
              <a:rPr lang="en-US" altLang="ko-KR" dirty="0"/>
              <a:t>group=1</a:t>
            </a:r>
            <a:r>
              <a:rPr lang="ko-KR" altLang="en-US" dirty="0"/>
              <a:t>을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8419" y="2544169"/>
            <a:ext cx="1092223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data &lt;- read.csv("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전염병발병현황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_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년도별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csv",header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=T)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(data,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년도별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장티푸스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geom_line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(data,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년도별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장티푸스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geom_line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() +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ylim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(100,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max(data$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장티푸스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))  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#y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축 </a:t>
            </a:r>
            <a:r>
              <a:rPr lang="ko-KR" altLang="en-US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범위조정</a:t>
            </a:r>
            <a:endParaRPr lang="en-US" altLang="ko-KR" dirty="0" smtClean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(x=name,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y=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group=1)) + 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geom_line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linetype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="dashed", size=1) 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(size=2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shape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=11)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8" y="3993175"/>
            <a:ext cx="4335020" cy="28922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957625"/>
            <a:ext cx="4320480" cy="29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geom_line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416" y="2206428"/>
            <a:ext cx="109222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data &lt;- read.csv("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전염병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_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년도별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csv",header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=T)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(data,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년도별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인원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group=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전염병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color=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전염병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geom_line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 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(size=2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931196"/>
            <a:ext cx="5184576" cy="392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그래픽스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시각화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path.package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6119" y="414668"/>
            <a:ext cx="163643" cy="3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6119" y="414668"/>
            <a:ext cx="163643" cy="3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6119" y="414668"/>
            <a:ext cx="163643" cy="3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6119" y="414668"/>
            <a:ext cx="163643" cy="3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6119" y="414668"/>
            <a:ext cx="163643" cy="3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8421064" descr="EMB000002fc55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060848"/>
            <a:ext cx="7480125" cy="35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26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테마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 배경 테마를 결정하는 </a:t>
            </a:r>
            <a:r>
              <a:rPr lang="en-US" altLang="ko-KR" dirty="0" smtClean="0"/>
              <a:t>theme_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 smtClean="0"/>
              <a:t>theme_gray</a:t>
            </a:r>
            <a:r>
              <a:rPr lang="en-US" altLang="ko-KR" dirty="0" smtClean="0"/>
              <a:t>()  : </a:t>
            </a:r>
            <a:r>
              <a:rPr lang="ko-KR" altLang="en-US" dirty="0" smtClean="0"/>
              <a:t>기본값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 smtClean="0"/>
              <a:t>theme_bw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/>
              <a:t>theme_light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 smtClean="0"/>
              <a:t>+ </a:t>
            </a:r>
            <a:r>
              <a:rPr lang="en-US" altLang="ko-KR" dirty="0" err="1" smtClean="0"/>
              <a:t>theme_dark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/>
              <a:t>theme_classic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 smtClean="0"/>
              <a:t>theme_linedraw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/>
              <a:t>theme_minimal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/>
              <a:t>theme_void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7728" y="2484837"/>
            <a:ext cx="82809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student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read.table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("student.txt", header = TRUE,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stringsAsFactors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FALSE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(student,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(x=name, y=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 = "identity", fill="blue") </a:t>
            </a:r>
            <a:endParaRPr lang="en-US" altLang="ko-KR" dirty="0" smtClean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 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theme_dark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31" y="3573016"/>
            <a:ext cx="4899904" cy="33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축제목</a:t>
            </a:r>
            <a:r>
              <a:rPr lang="ko-KR" altLang="en-US" dirty="0" smtClean="0"/>
              <a:t> 등 세부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43" y="1340768"/>
            <a:ext cx="943304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student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read.table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("student.txt", header = TRUE,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stringsAsFactors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FALSE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(student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(x=name, y=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kor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(stat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"identity", fill="blue")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ggtitle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학생별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국어성적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xlab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ylab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점수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  theme(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plot.title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element_text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(size=20, color = "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darkblue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face = 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bold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hjust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0.5),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axis.title.x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element_text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(size=25, color = "blue",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hjust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0),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axis.title.y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element_text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(size=15, color = "green",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hjust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1))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153721"/>
            <a:ext cx="4863279" cy="3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축제목</a:t>
            </a:r>
            <a:r>
              <a:rPr lang="ko-KR" altLang="en-US" dirty="0"/>
              <a:t> 등 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40769"/>
            <a:ext cx="11103023" cy="4824413"/>
          </a:xfrm>
        </p:spPr>
        <p:txBody>
          <a:bodyPr/>
          <a:lstStyle/>
          <a:p>
            <a:r>
              <a:rPr lang="en-US" altLang="ko-KR" dirty="0" smtClean="0"/>
              <a:t>theme()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설정할 수 있는 테마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text(</a:t>
            </a:r>
            <a:r>
              <a:rPr lang="ko-KR" altLang="en-US" dirty="0" smtClean="0"/>
              <a:t>모든 텍스트</a:t>
            </a:r>
            <a:r>
              <a:rPr lang="en-US" altLang="ko-KR" dirty="0" smtClean="0"/>
              <a:t>), title(</a:t>
            </a:r>
            <a:r>
              <a:rPr lang="ko-KR" altLang="en-US" dirty="0" smtClean="0"/>
              <a:t>모든 제목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axis.text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축의 텍스트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axis.text.x</a:t>
            </a:r>
            <a:r>
              <a:rPr lang="en-US" altLang="ko-KR" dirty="0" smtClean="0"/>
              <a:t>(x</a:t>
            </a:r>
            <a:r>
              <a:rPr lang="ko-KR" altLang="en-US" dirty="0" smtClean="0"/>
              <a:t>축의 텍스트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테마속성마다 값을 설정하는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element_text</a:t>
            </a:r>
            <a:r>
              <a:rPr lang="en-US" altLang="ko-KR" dirty="0" smtClean="0"/>
              <a:t>() : </a:t>
            </a:r>
            <a:r>
              <a:rPr lang="ko-KR" altLang="en-US" dirty="0"/>
              <a:t>텍스트 설정</a:t>
            </a:r>
            <a:r>
              <a:rPr lang="en-US" altLang="ko-KR" dirty="0"/>
              <a:t>(</a:t>
            </a:r>
            <a:r>
              <a:rPr lang="ko-KR" altLang="en-US" dirty="0"/>
              <a:t>범례</a:t>
            </a:r>
            <a:r>
              <a:rPr lang="en-US" altLang="ko-KR" dirty="0"/>
              <a:t>, 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제목 등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/>
              <a:t>element_line</a:t>
            </a:r>
            <a:r>
              <a:rPr lang="en-US" altLang="ko-KR" dirty="0" smtClean="0"/>
              <a:t>() : </a:t>
            </a:r>
            <a:r>
              <a:rPr lang="ko-KR" altLang="en-US" dirty="0"/>
              <a:t>라인 설정</a:t>
            </a:r>
            <a:r>
              <a:rPr lang="en-US" altLang="ko-KR" dirty="0"/>
              <a:t>(color(</a:t>
            </a:r>
            <a:r>
              <a:rPr lang="ko-KR" altLang="en-US" dirty="0"/>
              <a:t>색상</a:t>
            </a:r>
            <a:r>
              <a:rPr lang="en-US" altLang="ko-KR" dirty="0"/>
              <a:t>), size(</a:t>
            </a:r>
            <a:r>
              <a:rPr lang="ko-KR" altLang="en-US" dirty="0"/>
              <a:t>크기</a:t>
            </a:r>
            <a:r>
              <a:rPr lang="en-US" altLang="ko-KR" dirty="0"/>
              <a:t>), </a:t>
            </a:r>
            <a:r>
              <a:rPr lang="en-US" altLang="ko-KR" dirty="0" err="1"/>
              <a:t>linetype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err="1"/>
              <a:t>element_rect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테두리와 배경</a:t>
            </a:r>
            <a:r>
              <a:rPr lang="en-US" altLang="ko-KR" dirty="0"/>
              <a:t>(fill(</a:t>
            </a:r>
            <a:r>
              <a:rPr lang="ko-KR" altLang="en-US" dirty="0" smtClean="0"/>
              <a:t>배경 색상</a:t>
            </a:r>
            <a:r>
              <a:rPr lang="en-US" altLang="ko-KR" dirty="0"/>
              <a:t>), color(</a:t>
            </a:r>
            <a:r>
              <a:rPr lang="ko-KR" altLang="en-US" dirty="0" smtClean="0"/>
              <a:t>테두리 색상</a:t>
            </a:r>
            <a:r>
              <a:rPr lang="en-US" altLang="ko-KR" dirty="0"/>
              <a:t>), </a:t>
            </a:r>
            <a:r>
              <a:rPr lang="ko-KR" altLang="en-US" dirty="0"/>
              <a:t>두께</a:t>
            </a:r>
            <a:r>
              <a:rPr lang="en-US" altLang="ko-KR" dirty="0"/>
              <a:t>(size), 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종류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) 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 err="1"/>
              <a:t>element_blank</a:t>
            </a:r>
            <a:r>
              <a:rPr lang="en-US" altLang="ko-KR" dirty="0"/>
              <a:t>() : </a:t>
            </a:r>
            <a:r>
              <a:rPr lang="ko-KR" altLang="en-US" dirty="0"/>
              <a:t>어떤 테마 요소에 아무것도 설정하지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62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축제목</a:t>
            </a:r>
            <a:r>
              <a:rPr lang="ko-KR" altLang="en-US" dirty="0"/>
              <a:t> 등 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ggThemeAssist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데이터와 그래프 </a:t>
            </a:r>
            <a:r>
              <a:rPr lang="ko-KR" altLang="en-US" dirty="0" err="1" smtClean="0"/>
              <a:t>형태까지만</a:t>
            </a:r>
            <a:r>
              <a:rPr lang="ko-KR" altLang="en-US" dirty="0" smtClean="0"/>
              <a:t> 코딩으로 지정하고 그 외 세부 설정은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메뉴 이용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384" y="2564904"/>
            <a:ext cx="1000911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score &lt;- read.csv("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학생별과목별성적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_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국영수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.csv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", header=T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&lt;- arrange(score,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en-US" altLang="ko-KR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dplyr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패키지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bar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 smtClean="0">
                <a:ea typeface="HY견명조" panose="02030600000101010101" pitchFamily="18" charset="-127"/>
                <a:cs typeface="Arial" panose="020B0604020202020204" pitchFamily="34" charset="0"/>
              </a:rPr>
              <a:t>점수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, fill=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)) +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(stat="identity", position = "dodge")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묶은 세로 막대형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ggThemeAssistGadget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(bar)	</a:t>
            </a:r>
            <a:endParaRPr lang="ko-KR" altLang="en-US" dirty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89" y="2533694"/>
            <a:ext cx="6010023" cy="42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축제목</a:t>
            </a:r>
            <a:r>
              <a:rPr lang="ko-KR" altLang="en-US" dirty="0"/>
              <a:t> 등 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ggThemeAssist</a:t>
            </a:r>
            <a:r>
              <a:rPr lang="en-US" altLang="ko-KR" dirty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Panel &amp; Background</a:t>
            </a:r>
          </a:p>
          <a:p>
            <a:pPr lvl="1"/>
            <a:r>
              <a:rPr lang="en-US" altLang="ko-KR" dirty="0" smtClean="0"/>
              <a:t>Axis </a:t>
            </a:r>
          </a:p>
          <a:p>
            <a:pPr lvl="1"/>
            <a:r>
              <a:rPr lang="en-US" altLang="ko-KR" dirty="0" smtClean="0"/>
              <a:t>Title and label</a:t>
            </a:r>
          </a:p>
          <a:p>
            <a:pPr lvl="1"/>
            <a:r>
              <a:rPr lang="en-US" altLang="ko-KR" dirty="0" smtClean="0"/>
              <a:t>Legend</a:t>
            </a:r>
          </a:p>
          <a:p>
            <a:pPr lvl="1"/>
            <a:r>
              <a:rPr lang="en-US" altLang="ko-KR" dirty="0" smtClean="0"/>
              <a:t>Subtitle and Caption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731124"/>
            <a:ext cx="6171208" cy="49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8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파일로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Plots – Export –Save as Image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370970"/>
            <a:ext cx="5112568" cy="38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plotly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</a:t>
            </a:r>
            <a:r>
              <a:rPr lang="ko-KR" altLang="en-US" dirty="0"/>
              <a:t>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인터렉티브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움직임에 반응하며 실시간으로 형태가 바뀌는 그래프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2597600"/>
            <a:ext cx="103577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score &lt;- read.csv("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학생별과목별성적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_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국영수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.csv", header=T)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&lt;- arrange(score,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 	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en-US" altLang="ko-KR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dplyr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패키지</a:t>
            </a: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bar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sort_score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점수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fill=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과목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  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geom_bar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(stat="identity", position = "dodge")	 	 	</a:t>
            </a: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ggplotly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(bar)</a:t>
            </a:r>
            <a:endParaRPr lang="ko-KR" altLang="en-US" dirty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322059"/>
            <a:ext cx="4896544" cy="35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그래픽스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0037" y="2199194"/>
            <a:ext cx="8856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num &lt;- </a:t>
            </a:r>
            <a:r>
              <a:rPr lang="nn-NO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c(201901, 201902, 201903, 201904, 201905)</a:t>
            </a:r>
            <a:endParaRPr lang="nn-NO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lvl="0"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kor &lt;- c(85, 78, 88, 65, 92)</a:t>
            </a:r>
          </a:p>
          <a:p>
            <a:pPr lvl="0"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plot(num, kor)</a:t>
            </a:r>
            <a:endParaRPr lang="ko-KR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037" y="3599449"/>
            <a:ext cx="885698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plot(num, kor,</a:t>
            </a:r>
          </a:p>
          <a:p>
            <a:pPr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type="b", </a:t>
            </a:r>
            <a:r>
              <a:rPr lang="nn-NO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 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nn-NO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type</a:t>
            </a:r>
            <a:r>
              <a:rPr lang="nn-NO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=</a:t>
            </a:r>
            <a:r>
              <a:rPr lang="nn-NO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nn-NO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"l</a:t>
            </a:r>
            <a:r>
              <a:rPr lang="nn-NO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"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 eaLnBrk="0" hangingPunct="0"/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nn-NO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main = "</a:t>
            </a:r>
            <a:r>
              <a:rPr lang="ko-KR" altLang="en-US" dirty="0" smtClean="0">
                <a:ea typeface="HY견명조" panose="02030600000101010101" pitchFamily="18" charset="-127"/>
                <a:cs typeface="Arial" panose="020B0604020202020204" pitchFamily="34" charset="0"/>
              </a:rPr>
              <a:t>성적표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",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col=2,	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col </a:t>
            </a:r>
            <a:r>
              <a:rPr lang="nn-NO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= "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red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"</a:t>
            </a:r>
            <a:endParaRPr lang="en-US" altLang="ko-KR" dirty="0" smtClean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ylim = c( 50, 100),</a:t>
            </a:r>
          </a:p>
          <a:p>
            <a:pPr lvl="0" eaLnBrk="0" hangingPunct="0"/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xlab = 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학번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</a:t>
            </a:r>
            <a:r>
              <a:rPr lang="nn-NO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ylab =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국어점수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  <a:endParaRPr lang="ko-KR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36" y="3345558"/>
            <a:ext cx="3921769" cy="296341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41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그래픽스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barplot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막대그래프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799808"/>
              </p:ext>
            </p:extLst>
          </p:nvPr>
        </p:nvGraphicFramePr>
        <p:xfrm>
          <a:off x="983432" y="2132856"/>
          <a:ext cx="3672408" cy="1641348"/>
        </p:xfrm>
        <a:graphic>
          <a:graphicData uri="http://schemas.openxmlformats.org/drawingml/2006/table">
            <a:tbl>
              <a:tblPr/>
              <a:tblGrid>
                <a:gridCol w="1836204">
                  <a:extLst>
                    <a:ext uri="{9D8B030D-6E8A-4147-A177-3AD203B41FA5}">
                      <a16:colId xmlns:a16="http://schemas.microsoft.com/office/drawing/2014/main" val="134716365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967823354"/>
                    </a:ext>
                  </a:extLst>
                </a:gridCol>
              </a:tblGrid>
              <a:tr h="246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가맹점</a:t>
                      </a:r>
                      <a:endParaRPr lang="ko-KR" altLang="en-US" sz="1200" b="1" kern="0" spc="-10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795" marR="10795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판매 실적</a:t>
                      </a: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30"/>
                        </a:rPr>
                        <a:t>(</a:t>
                      </a: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백만 원</a:t>
                      </a: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30"/>
                        </a:rPr>
                        <a:t>)</a:t>
                      </a:r>
                      <a:endParaRPr lang="ko-KR" altLang="en-US" sz="1200" b="1" kern="0" spc="-10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795" marR="10795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89673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금정점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203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59675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서구점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325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38719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동구점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412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838899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사상점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500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73417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중구점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120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272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9416" y="4217075"/>
            <a:ext cx="1003134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data &lt;- c(203, 325, 412, 500, 120)</a:t>
            </a:r>
          </a:p>
          <a:p>
            <a:pPr lvl="0"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name &lt;- c("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금정점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서구점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동구점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사상점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중구점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</a:p>
          <a:p>
            <a:pPr lvl="0"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barplot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(data, </a:t>
            </a:r>
          </a:p>
          <a:p>
            <a:pPr lvl="0"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main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가맹점별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 판매실적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</a:t>
            </a:r>
          </a:p>
          <a:p>
            <a:pPr lvl="0"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names.arg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name,				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각 막대  이름</a:t>
            </a:r>
          </a:p>
          <a:p>
            <a:pPr lvl="0" eaLnBrk="0" hangingPunct="0"/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ko-KR" altLang="en-US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col = c("black", "red", "green", "blue", "cyan"),	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각 막대  색상 지정</a:t>
            </a:r>
          </a:p>
          <a:p>
            <a:pPr lvl="0" eaLnBrk="0" hangingPunct="0"/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       </a:t>
            </a:r>
            <a:r>
              <a:rPr lang="ko-KR" altLang="en-US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ylab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판매실적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백만원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)",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ylim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c(0, 600))</a:t>
            </a:r>
            <a:endParaRPr lang="ko-KR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17" y="1308088"/>
            <a:ext cx="3996482" cy="277709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03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그래픽스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pie() : </a:t>
            </a:r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04361"/>
              </p:ext>
            </p:extLst>
          </p:nvPr>
        </p:nvGraphicFramePr>
        <p:xfrm>
          <a:off x="983432" y="2132856"/>
          <a:ext cx="3672408" cy="1641348"/>
        </p:xfrm>
        <a:graphic>
          <a:graphicData uri="http://schemas.openxmlformats.org/drawingml/2006/table">
            <a:tbl>
              <a:tblPr/>
              <a:tblGrid>
                <a:gridCol w="1836204">
                  <a:extLst>
                    <a:ext uri="{9D8B030D-6E8A-4147-A177-3AD203B41FA5}">
                      <a16:colId xmlns:a16="http://schemas.microsoft.com/office/drawing/2014/main" val="134716365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967823354"/>
                    </a:ext>
                  </a:extLst>
                </a:gridCol>
              </a:tblGrid>
              <a:tr h="246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가맹점</a:t>
                      </a:r>
                      <a:endParaRPr lang="ko-KR" altLang="en-US" sz="1200" b="1" kern="0" spc="-10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795" marR="10795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판매 실적</a:t>
                      </a: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30"/>
                        </a:rPr>
                        <a:t>(</a:t>
                      </a:r>
                      <a:r>
                        <a:rPr lang="ko-KR" altLang="en-US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30"/>
                          <a:ea typeface="-윤고딕130"/>
                        </a:rPr>
                        <a:t>백만 원</a:t>
                      </a:r>
                      <a:r>
                        <a:rPr lang="en-US" altLang="ko-KR" sz="1200" b="1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30"/>
                        </a:rPr>
                        <a:t>)</a:t>
                      </a:r>
                      <a:endParaRPr lang="ko-KR" altLang="en-US" sz="1200" b="1" kern="0" spc="-10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10795" marR="10795" marT="17907" marB="17907" anchor="ctr">
                    <a:lnL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89673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금정점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203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59675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서구점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325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38719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동구점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412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838899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사상점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500</a:t>
                      </a: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73417"/>
                  </a:ext>
                </a:extLst>
              </a:tr>
              <a:tr h="251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중구점</a:t>
                      </a:r>
                      <a:endParaRPr lang="ko-KR" altLang="en-US" sz="1200" kern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-윤고딕110"/>
                        </a:rPr>
                        <a:t>120</a:t>
                      </a:r>
                      <a:endParaRPr lang="en-US" sz="1200" kern="0" dirty="0">
                        <a:solidFill>
                          <a:srgbClr val="000000"/>
                        </a:solidFill>
                        <a:effectLst/>
                        <a:latin typeface="-윤고딕11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272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98" y="4266962"/>
            <a:ext cx="1003134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x &lt;- c(203, 325, 412, 500, 120)</a:t>
            </a:r>
            <a:endParaRPr lang="ko-KR" altLang="en-US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lbl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&lt;- c("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금정점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서구점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동구점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사상점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중구점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")</a:t>
            </a:r>
            <a:endParaRPr lang="ko-KR" altLang="en-US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pie(x, main = "</a:t>
            </a:r>
            <a:r>
              <a:rPr lang="ko-KR" altLang="en-US" dirty="0" err="1">
                <a:ea typeface="HY견명조" panose="02030600000101010101" pitchFamily="18" charset="-127"/>
                <a:cs typeface="Arial" panose="020B0604020202020204" pitchFamily="34" charset="0"/>
              </a:rPr>
              <a:t>가맹점별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 판매실적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",</a:t>
            </a:r>
            <a:endParaRPr lang="ko-KR" altLang="en-US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labels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lbl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</a:t>
            </a:r>
            <a:endParaRPr lang="ko-KR" altLang="en-US" dirty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 radius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1.2,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원형의 크기를 기본의 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1.2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배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     col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rainbow(length(x)))</a:t>
            </a:r>
            <a:r>
              <a:rPr lang="ko-KR" altLang="en-US" dirty="0">
                <a:ea typeface="HY견명조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색을 판매실적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(x)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의 수만큼 무지개 색으로 설정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17" y="1280801"/>
            <a:ext cx="4030960" cy="351227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2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ggplot2 </a:t>
            </a:r>
            <a:r>
              <a:rPr lang="ko-KR" altLang="en-US" dirty="0" smtClean="0"/>
              <a:t>그래픽스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해들리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위컴</a:t>
            </a:r>
            <a:r>
              <a:rPr lang="en-US" altLang="ko-KR" dirty="0" smtClean="0"/>
              <a:t>(Hadley </a:t>
            </a:r>
            <a:r>
              <a:rPr lang="en-US" altLang="ko-KR" dirty="0" err="1" smtClean="0"/>
              <a:t>Wichkam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교수 개발</a:t>
            </a:r>
            <a:endParaRPr lang="en-US" altLang="ko-KR" dirty="0" smtClean="0"/>
          </a:p>
          <a:p>
            <a:r>
              <a:rPr lang="en-US" altLang="ko-KR" dirty="0" err="1" smtClean="0"/>
              <a:t>Grammer</a:t>
            </a:r>
            <a:r>
              <a:rPr lang="en-US" altLang="ko-KR" dirty="0" smtClean="0"/>
              <a:t> of Graphics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ko-KR" altLang="en-US" dirty="0" err="1" smtClean="0"/>
              <a:t>증분방식</a:t>
            </a:r>
            <a:r>
              <a:rPr lang="en-US" altLang="ko-KR" dirty="0" smtClean="0"/>
              <a:t>(incremental method)</a:t>
            </a:r>
            <a:r>
              <a:rPr lang="ko-KR" altLang="en-US" dirty="0" smtClean="0"/>
              <a:t>을 사용하여 일반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그래픽스보다 더 </a:t>
            </a:r>
            <a:r>
              <a:rPr lang="ko-KR" altLang="en-US" dirty="0" err="1" smtClean="0"/>
              <a:t>인터랙티브하게</a:t>
            </a:r>
            <a:r>
              <a:rPr lang="ko-KR" altLang="en-US" dirty="0" smtClean="0"/>
              <a:t> 플롯을 </a:t>
            </a:r>
            <a:r>
              <a:rPr lang="ko-KR" altLang="en-US" dirty="0" err="1" smtClean="0"/>
              <a:t>그릴수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패키지 설치하고 불러오기</a:t>
            </a:r>
            <a:r>
              <a:rPr lang="en-US" altLang="ko-KR" dirty="0"/>
              <a:t>(</a:t>
            </a:r>
            <a:r>
              <a:rPr lang="ko-KR" altLang="en-US" dirty="0" err="1"/>
              <a:t>로드하기</a:t>
            </a:r>
            <a:r>
              <a:rPr lang="en-US" altLang="ko-KR" dirty="0"/>
              <a:t>)</a:t>
            </a:r>
          </a:p>
          <a:p>
            <a:pPr marL="41468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(“ggplot2”)</a:t>
            </a:r>
          </a:p>
          <a:p>
            <a:pPr marL="414680" lvl="1" indent="0">
              <a:buNone/>
            </a:pPr>
            <a:r>
              <a:rPr lang="en-US" altLang="ko-KR" dirty="0"/>
              <a:t>&gt; library(ggplot2)</a:t>
            </a:r>
          </a:p>
          <a:p>
            <a:pPr marL="41468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Packages</a:t>
            </a:r>
            <a:r>
              <a:rPr lang="ko-KR" altLang="en-US" dirty="0"/>
              <a:t>창 기능 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25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 </a:t>
            </a:r>
            <a:r>
              <a:rPr lang="ko-KR" altLang="en-US" dirty="0" smtClean="0"/>
              <a:t>플롯의 주요 구성 요소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: </a:t>
            </a:r>
            <a:r>
              <a:rPr lang="ko-KR" altLang="en-US" dirty="0" smtClean="0"/>
              <a:t>무엇을 시각화할 것인가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주로 데이터 프레임 객체 형태의 데이터</a:t>
            </a:r>
            <a:endParaRPr lang="en-US" altLang="ko-KR" dirty="0" smtClean="0"/>
          </a:p>
          <a:p>
            <a:r>
              <a:rPr lang="en-US" altLang="ko-KR" dirty="0" smtClean="0"/>
              <a:t>aesthetic mapping : </a:t>
            </a:r>
            <a:r>
              <a:rPr lang="ko-KR" altLang="en-US" dirty="0" smtClean="0"/>
              <a:t>그래프 기본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ko-KR" altLang="en-US" dirty="0"/>
              <a:t>의</a:t>
            </a:r>
            <a:r>
              <a:rPr lang="ko-KR" altLang="en-US" dirty="0" smtClean="0"/>
              <a:t> 축</a:t>
            </a:r>
            <a:r>
              <a:rPr lang="en-US" altLang="ko-KR" dirty="0" smtClean="0"/>
              <a:t>(x, y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), color(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), fill(</a:t>
            </a:r>
            <a:r>
              <a:rPr lang="ko-KR" altLang="en-US" dirty="0" smtClean="0"/>
              <a:t>채우기</a:t>
            </a:r>
            <a:r>
              <a:rPr lang="en-US" altLang="ko-KR" dirty="0" smtClean="0"/>
              <a:t>), shape(</a:t>
            </a:r>
            <a:r>
              <a:rPr lang="ko-KR" altLang="en-US" dirty="0" smtClean="0"/>
              <a:t>모양</a:t>
            </a:r>
            <a:r>
              <a:rPr lang="en-US" altLang="ko-KR" dirty="0" smtClean="0"/>
              <a:t>), size(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투명도 등으로 매핑 방법</a:t>
            </a:r>
            <a:endParaRPr lang="en-US" altLang="ko-KR" dirty="0" smtClean="0"/>
          </a:p>
          <a:p>
            <a:r>
              <a:rPr lang="en-US" altLang="ko-KR" dirty="0" smtClean="0"/>
              <a:t>geometric object : </a:t>
            </a:r>
            <a:r>
              <a:rPr lang="ko-KR" altLang="en-US" dirty="0" smtClean="0"/>
              <a:t>그래프 종류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</a:t>
            </a:r>
            <a:r>
              <a:rPr lang="ko-KR" altLang="en-US" dirty="0"/>
              <a:t> </a:t>
            </a:r>
            <a:r>
              <a:rPr lang="ko-KR" altLang="en-US" dirty="0" smtClean="0"/>
              <a:t>등과 같은 기하</a:t>
            </a:r>
            <a:r>
              <a:rPr lang="ko-KR" altLang="en-US" dirty="0"/>
              <a:t>학</a:t>
            </a:r>
            <a:r>
              <a:rPr lang="ko-KR" altLang="en-US" dirty="0" smtClean="0"/>
              <a:t>적 객체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28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geom_point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pg </a:t>
            </a:r>
            <a:r>
              <a:rPr lang="ko-KR" altLang="en-US" dirty="0" smtClean="0"/>
              <a:t>데이터에서 </a:t>
            </a:r>
            <a:r>
              <a:rPr lang="ko-KR" altLang="en-US" dirty="0" err="1" smtClean="0"/>
              <a:t>엔진배기량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displ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고속도로 연비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간의 관계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kern="1200" dirty="0">
              <a:solidFill>
                <a:schemeClr val="dk1"/>
              </a:solidFill>
              <a:latin typeface="+mn-lt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7139" y="2566689"/>
            <a:ext cx="103577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데이터 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mpg(1999</a:t>
            </a:r>
            <a:r>
              <a:rPr lang="ko-KR" altLang="en-US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년과 </a:t>
            </a:r>
            <a:r>
              <a:rPr lang="en-US" altLang="ko-KR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2008</a:t>
            </a:r>
            <a:r>
              <a:rPr lang="ko-KR" altLang="en-US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년에 미국 환경보초청에서 수집한</a:t>
            </a:r>
            <a:r>
              <a:rPr lang="en-US" altLang="ko-KR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인기있는 자동차모델의 연비에 대한 </a:t>
            </a:r>
            <a:r>
              <a:rPr lang="ko-KR" altLang="en-US" sz="1600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정보</a:t>
            </a:r>
            <a:r>
              <a:rPr lang="en-US" altLang="ko-KR" sz="1600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 </a:t>
            </a:r>
          </a:p>
          <a:p>
            <a:pPr eaLnBrk="0" hangingPunct="0"/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시각적요소매핑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: x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축에 매핑한 </a:t>
            </a:r>
            <a:r>
              <a:rPr lang="ko-KR" altLang="en-US" dirty="0" err="1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엔진크기</a:t>
            </a:r>
            <a:r>
              <a:rPr lang="en-US" altLang="ko-KR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, y</a:t>
            </a:r>
            <a:r>
              <a:rPr lang="ko-KR" altLang="en-US" dirty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축에 매핑한 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연비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 eaLnBrk="0" hangingPunct="0"/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#</a:t>
            </a:r>
            <a:r>
              <a:rPr lang="ko-KR" altLang="en-US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기하객체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그래프 종류</a:t>
            </a:r>
            <a:r>
              <a:rPr lang="en-US" altLang="ko-KR" dirty="0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): </a:t>
            </a:r>
            <a:r>
              <a:rPr lang="ko-KR" altLang="en-US" dirty="0" err="1" smtClean="0">
                <a:solidFill>
                  <a:srgbClr val="009900"/>
                </a:solidFill>
                <a:ea typeface="HY견명조" panose="02030600000101010101" pitchFamily="18" charset="-127"/>
                <a:cs typeface="Arial" panose="020B0604020202020204" pitchFamily="34" charset="0"/>
              </a:rPr>
              <a:t>산점도</a:t>
            </a:r>
            <a:endParaRPr lang="en-US" altLang="ko-KR" dirty="0" smtClean="0"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(data = mpg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(x 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y 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  <a:endParaRPr lang="ko-KR" altLang="en-US" dirty="0">
              <a:solidFill>
                <a:srgbClr val="009900"/>
              </a:solidFill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140968"/>
            <a:ext cx="4176464" cy="3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Aesthetic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크기와 기타 시각적 요소 속성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그래프를 하나의 창에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gridExtra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설치</a:t>
            </a:r>
            <a:endParaRPr lang="en-US" altLang="ko-KR" dirty="0"/>
          </a:p>
          <a:p>
            <a:endParaRPr lang="en-US" altLang="ko-KR" kern="1200" dirty="0">
              <a:solidFill>
                <a:schemeClr val="dk1"/>
              </a:solidFill>
              <a:latin typeface="+mn-lt"/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9316A-6606-465F-8ADA-CBA08BF3209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2228671"/>
            <a:ext cx="98650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p1 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colour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 = class))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p2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shape =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drv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+ 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p3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size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cyl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)) +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()</a:t>
            </a:r>
          </a:p>
          <a:p>
            <a:pPr eaLnBrk="0" hangingPunct="0"/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p4 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&lt;-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ggplot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(mpg,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aes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displ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hwy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)) +  </a:t>
            </a:r>
            <a:r>
              <a:rPr lang="en-US" altLang="ko-KR" dirty="0" err="1">
                <a:ea typeface="HY견명조" panose="02030600000101010101" pitchFamily="18" charset="-127"/>
                <a:cs typeface="Arial" panose="020B0604020202020204" pitchFamily="34" charset="0"/>
              </a:rPr>
              <a:t>geom_point</a:t>
            </a:r>
            <a:r>
              <a:rPr lang="en-US" altLang="ko-KR" dirty="0">
                <a:ea typeface="HY견명조" panose="02030600000101010101" pitchFamily="18" charset="-127"/>
                <a:cs typeface="Arial" panose="020B0604020202020204" pitchFamily="34" charset="0"/>
              </a:rPr>
              <a:t>(color = "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blue")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424" y="4802553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grid.arrange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(p1, p2, p3, p4, </a:t>
            </a:r>
            <a:r>
              <a:rPr lang="en-US" altLang="ko-KR" dirty="0" err="1" smtClean="0">
                <a:ea typeface="HY견명조" panose="02030600000101010101" pitchFamily="18" charset="-127"/>
                <a:cs typeface="Arial" panose="020B0604020202020204" pitchFamily="34" charset="0"/>
              </a:rPr>
              <a:t>ncol</a:t>
            </a:r>
            <a:r>
              <a:rPr lang="en-US" altLang="ko-KR" dirty="0" smtClean="0">
                <a:ea typeface="HY견명조" panose="02030600000101010101" pitchFamily="18" charset="-127"/>
                <a:cs typeface="Arial" panose="020B0604020202020204" pitchFamily="34" charset="0"/>
              </a:rPr>
              <a:t>=2)</a:t>
            </a:r>
            <a:endParaRPr lang="en-US" altLang="ko-KR" dirty="0">
              <a:ea typeface="HY견명조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97" y="2909612"/>
            <a:ext cx="4830490" cy="39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093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굴림" pitchFamily="50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1276</Words>
  <Application>Microsoft Office PowerPoint</Application>
  <PresentationFormat>와이드스크린</PresentationFormat>
  <Paragraphs>257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HY견명조</vt:lpstr>
      <vt:lpstr>굴림</vt:lpstr>
      <vt:lpstr>맑은 고딕</vt:lpstr>
      <vt:lpstr>-윤고딕110</vt:lpstr>
      <vt:lpstr>-윤고딕130</vt:lpstr>
      <vt:lpstr>함초롬돋움</vt:lpstr>
      <vt:lpstr>Arial</vt:lpstr>
      <vt:lpstr>Tahoma</vt:lpstr>
      <vt:lpstr>Times New Roman</vt:lpstr>
      <vt:lpstr>Wingdings</vt:lpstr>
      <vt:lpstr>테마1</vt:lpstr>
      <vt:lpstr>R 데이터 시각화</vt:lpstr>
      <vt:lpstr>기본 그래픽스</vt:lpstr>
      <vt:lpstr>기본 그래픽스</vt:lpstr>
      <vt:lpstr>기본 그래픽스</vt:lpstr>
      <vt:lpstr>기본 그래픽스</vt:lpstr>
      <vt:lpstr>ggplot2 그래픽스</vt:lpstr>
      <vt:lpstr>ggplot2 플롯의 주요 구성 요소</vt:lpstr>
      <vt:lpstr>산점도 </vt:lpstr>
      <vt:lpstr>Aesthetic Mappings</vt:lpstr>
      <vt:lpstr>그래프 분할하기</vt:lpstr>
      <vt:lpstr>기하 객체 </vt:lpstr>
      <vt:lpstr>플롯에 평활기 추가</vt:lpstr>
      <vt:lpstr>플롯에 평활기 추가</vt:lpstr>
      <vt:lpstr>히스토그램</vt:lpstr>
      <vt:lpstr>막대그래프</vt:lpstr>
      <vt:lpstr>막대그래프</vt:lpstr>
      <vt:lpstr>원그래프</vt:lpstr>
      <vt:lpstr>선그래프</vt:lpstr>
      <vt:lpstr>선그래프</vt:lpstr>
      <vt:lpstr>그래프 테마 함수</vt:lpstr>
      <vt:lpstr>제목, 축제목 등 세부 설정</vt:lpstr>
      <vt:lpstr>제목, 축제목 등 세부 설정</vt:lpstr>
      <vt:lpstr>제목, 축제목 등 세부 설정</vt:lpstr>
      <vt:lpstr>제목, 축제목 등 세부 설정</vt:lpstr>
      <vt:lpstr>그래프 파일로 저장</vt:lpstr>
      <vt:lpstr>plotly 패키지</vt:lpstr>
    </vt:vector>
  </TitlesOfParts>
  <Company>pnu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</dc:title>
  <dc:creator>pnuuser</dc:creator>
  <cp:lastModifiedBy>Windows 사용자</cp:lastModifiedBy>
  <cp:revision>388</cp:revision>
  <cp:lastPrinted>2017-11-06T08:53:58Z</cp:lastPrinted>
  <dcterms:created xsi:type="dcterms:W3CDTF">2009-03-02T13:37:57Z</dcterms:created>
  <dcterms:modified xsi:type="dcterms:W3CDTF">2019-06-24T08:56:52Z</dcterms:modified>
</cp:coreProperties>
</file>