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10.jpg" ContentType="image/gif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3" r:id="rId4"/>
    <p:sldId id="357" r:id="rId5"/>
    <p:sldId id="266" r:id="rId6"/>
    <p:sldId id="324" r:id="rId7"/>
    <p:sldId id="328" r:id="rId8"/>
    <p:sldId id="325" r:id="rId9"/>
    <p:sldId id="329" r:id="rId10"/>
    <p:sldId id="330" r:id="rId11"/>
    <p:sldId id="354" r:id="rId12"/>
    <p:sldId id="333" r:id="rId13"/>
    <p:sldId id="334" r:id="rId14"/>
    <p:sldId id="363" r:id="rId15"/>
    <p:sldId id="336" r:id="rId16"/>
    <p:sldId id="337" r:id="rId17"/>
    <p:sldId id="338" r:id="rId18"/>
    <p:sldId id="339" r:id="rId19"/>
    <p:sldId id="351" r:id="rId20"/>
    <p:sldId id="355" r:id="rId21"/>
    <p:sldId id="340" r:id="rId22"/>
    <p:sldId id="359" r:id="rId23"/>
    <p:sldId id="360" r:id="rId24"/>
    <p:sldId id="362" r:id="rId25"/>
    <p:sldId id="364" r:id="rId26"/>
    <p:sldId id="343" r:id="rId27"/>
    <p:sldId id="341" r:id="rId28"/>
    <p:sldId id="267" r:id="rId29"/>
    <p:sldId id="365" r:id="rId30"/>
    <p:sldId id="344" r:id="rId31"/>
    <p:sldId id="345" r:id="rId32"/>
    <p:sldId id="348" r:id="rId33"/>
    <p:sldId id="356" r:id="rId34"/>
    <p:sldId id="346" r:id="rId35"/>
    <p:sldId id="347" r:id="rId36"/>
    <p:sldId id="258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07ACC-7351-0C4E-8BD8-09932D640853}" type="datetimeFigureOut">
              <a:rPr kumimoji="1" lang="zh-CN" altLang="en-US" smtClean="0"/>
              <a:t>14-9-18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86F8A-C488-DB44-8809-8A2DCD921C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590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428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Lucida Grande" charset="0"/>
              <a:buNone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6513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Lucida Grande" charset="0"/>
              <a:buNone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5282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713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713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713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713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713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713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713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71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0403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713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7131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7131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713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713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713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713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7131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3060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306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48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0290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03787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39108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03217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1979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041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9977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605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796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9770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4011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86F8A-C488-DB44-8809-8A2DCD921CA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72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14-9-18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2060848"/>
            <a:ext cx="6980312" cy="1470025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新浪微博</a:t>
            </a:r>
            <a:r>
              <a:rPr lang="en-US" altLang="zh-CN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redis</a:t>
            </a:r>
            <a:r>
              <a:rPr lang="en-US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优</a:t>
            </a:r>
            <a:r>
              <a:rPr lang="en-US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化历程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7504" y="3861048"/>
            <a:ext cx="6400800" cy="100811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                                  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                           </a:t>
            </a:r>
            <a:r>
              <a:rPr lang="en-US" altLang="zh-CN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  陈波 @fishermen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211494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Redis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存储初期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10" name="图片 9" descr="redis初期-总 (4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672"/>
            <a:ext cx="9144000" cy="417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79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华文楷体"/>
                <a:ea typeface="华文楷体"/>
                <a:cs typeface="华文楷体"/>
              </a:rPr>
              <a:t>Redis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初期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Redis 2.0</a:t>
            </a: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Graph</a:t>
            </a:r>
            <a:r>
              <a:rPr lang="en-US" altLang="en-US" dirty="0">
                <a:latin typeface="华文楷体"/>
                <a:ea typeface="华文楷体"/>
                <a:cs typeface="华文楷体"/>
              </a:rPr>
              <a:t>存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hash，40G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 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10w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 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TPS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，</a:t>
            </a:r>
            <a:r>
              <a:rPr lang="en-US" altLang="zh-CN" dirty="0">
                <a:latin typeface="华文楷体"/>
                <a:ea typeface="华文楷体"/>
                <a:cs typeface="华文楷体"/>
              </a:rPr>
              <a:t>4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 Server</a:t>
            </a: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Counter:</a:t>
            </a:r>
            <a:r>
              <a:rPr lang="en-US" altLang="zh-CN" dirty="0">
                <a:latin typeface="华文楷体"/>
                <a:ea typeface="华文楷体"/>
                <a:cs typeface="华文楷体"/>
              </a:rPr>
              <a:t>2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0G 2w TPS，2 Server</a:t>
            </a: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5" name="图片 4" descr="redis初期 (3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365" y="1556792"/>
            <a:ext cx="4519476" cy="461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42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问题出现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2011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年，初期使用经验不足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数据分片过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少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，扩容困难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部分数据类型使用不当，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内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存超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预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期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zh-CN" altLang="en-US" dirty="0">
                <a:latin typeface="华文楷体"/>
                <a:ea typeface="华文楷体"/>
                <a:cs typeface="华文楷体"/>
              </a:rPr>
              <a:t>多业务混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放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，拆分不便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可用性不够</a:t>
            </a: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小业务初期没</a:t>
            </a:r>
            <a:r>
              <a:rPr lang="en-US" altLang="en-US" dirty="0">
                <a:latin typeface="华文楷体"/>
                <a:ea typeface="华文楷体"/>
                <a:cs typeface="华文楷体"/>
              </a:rPr>
              <a:t>有slave，</a:t>
            </a:r>
            <a:r>
              <a:rPr lang="en-US" altLang="zh-CN" dirty="0">
                <a:latin typeface="华文楷体"/>
                <a:ea typeface="华文楷体"/>
                <a:cs typeface="华文楷体"/>
              </a:rPr>
              <a:t>server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故障</a:t>
            </a:r>
            <a:r>
              <a:rPr lang="zh-CN" altLang="en-US" dirty="0">
                <a:latin typeface="华文楷体"/>
                <a:ea typeface="华文楷体"/>
                <a:cs typeface="华文楷体"/>
                <a:sym typeface="Wingdings"/>
              </a:rPr>
              <a:t>服务异</a:t>
            </a:r>
            <a:r>
              <a:rPr lang="zh-CN" altLang="en-US" dirty="0" smtClean="0">
                <a:latin typeface="华文楷体"/>
                <a:ea typeface="华文楷体"/>
                <a:cs typeface="华文楷体"/>
                <a:sym typeface="Wingdings"/>
              </a:rPr>
              <a:t>常</a:t>
            </a:r>
            <a:endParaRPr lang="en-US" altLang="zh-CN" dirty="0" smtClean="0">
              <a:latin typeface="华文楷体"/>
              <a:ea typeface="华文楷体"/>
              <a:cs typeface="华文楷体"/>
              <a:sym typeface="Wingdings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  <a:sym typeface="Wingdings"/>
              </a:rPr>
              <a:t>大业务挂</a:t>
            </a:r>
            <a:r>
              <a:rPr lang="zh-CN" altLang="en-US" dirty="0">
                <a:latin typeface="华文楷体"/>
                <a:ea typeface="华文楷体"/>
                <a:cs typeface="华文楷体"/>
                <a:sym typeface="Wingdings"/>
              </a:rPr>
              <a:t>载</a:t>
            </a:r>
            <a:r>
              <a:rPr lang="en-US" altLang="zh-CN" dirty="0">
                <a:latin typeface="华文楷体"/>
                <a:ea typeface="华文楷体"/>
                <a:cs typeface="华文楷体"/>
                <a:sym typeface="Wingdings"/>
              </a:rPr>
              <a:t>3-4</a:t>
            </a:r>
            <a:r>
              <a:rPr lang="zh-CN" altLang="en-US" dirty="0">
                <a:latin typeface="华文楷体"/>
                <a:ea typeface="华文楷体"/>
                <a:cs typeface="华文楷体"/>
                <a:sym typeface="Wingdings"/>
              </a:rPr>
              <a:t>个</a:t>
            </a:r>
            <a:r>
              <a:rPr lang="en-US" altLang="zh-CN" dirty="0">
                <a:latin typeface="华文楷体"/>
                <a:ea typeface="华文楷体"/>
                <a:cs typeface="华文楷体"/>
                <a:sym typeface="Wingdings"/>
              </a:rPr>
              <a:t>slave</a:t>
            </a:r>
            <a:r>
              <a:rPr lang="zh-CN" altLang="en-US" dirty="0">
                <a:latin typeface="华文楷体"/>
                <a:ea typeface="华文楷体"/>
                <a:cs typeface="华文楷体"/>
                <a:sym typeface="Wingdings"/>
              </a:rPr>
              <a:t>，高峰期</a:t>
            </a:r>
            <a:r>
              <a:rPr lang="en-US" altLang="zh-CN" dirty="0" smtClean="0">
                <a:latin typeface="华文楷体"/>
                <a:ea typeface="华文楷体"/>
                <a:cs typeface="华文楷体"/>
                <a:sym typeface="Wingdings"/>
              </a:rPr>
              <a:t>write</a:t>
            </a:r>
            <a:r>
              <a:rPr lang="en-US" altLang="en-US" dirty="0" smtClean="0">
                <a:latin typeface="华文楷体"/>
                <a:ea typeface="华文楷体"/>
                <a:cs typeface="华文楷体"/>
                <a:sym typeface="Wingdings"/>
              </a:rPr>
              <a:t>超时，请求失败</a:t>
            </a: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重启耗时，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10-20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分钟服务异常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>
              <a:solidFill>
                <a:srgbClr val="FF0000"/>
              </a:solidFill>
              <a:latin typeface="华文楷体"/>
              <a:ea typeface="华文楷体"/>
              <a:cs typeface="华文楷体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109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解决方案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容量规划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提前</a:t>
            </a:r>
            <a:r>
              <a:rPr lang="en-US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预估容量</a:t>
            </a:r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，上线前预拆足够的数据分片</a:t>
            </a:r>
            <a:endParaRPr lang="en-US" altLang="zh-CN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选择合适的数据类型，慎用</a:t>
            </a:r>
            <a:r>
              <a:rPr lang="en-US" altLang="zh-CN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zset</a:t>
            </a: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业务独立存储，拒绝混放</a:t>
            </a:r>
            <a:endParaRPr lang="en-US" altLang="zh-CN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5" name="图片 4" descr="屏幕快照 2014-09-17 上午10.58.4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789040"/>
            <a:ext cx="6372200" cy="263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3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解决方案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提高可用性</a:t>
            </a:r>
            <a:endParaRPr lang="en-US" altLang="zh-CN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所有</a:t>
            </a:r>
            <a:r>
              <a:rPr lang="en-US" altLang="zh-CN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Redis</a:t>
            </a:r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全部增加</a:t>
            </a:r>
            <a:r>
              <a:rPr lang="en-US" altLang="zh-CN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Slave</a:t>
            </a: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Master</a:t>
            </a:r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挂载</a:t>
            </a:r>
            <a:r>
              <a:rPr lang="en-US" altLang="zh-CN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slave</a:t>
            </a:r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不超过</a:t>
            </a:r>
            <a:r>
              <a:rPr lang="en-US" altLang="zh-CN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个，采用</a:t>
            </a:r>
            <a:r>
              <a:rPr lang="en-US" altLang="zh-CN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M-S-S</a:t>
            </a:r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方式挂载</a:t>
            </a:r>
            <a:endParaRPr lang="en-US" altLang="zh-CN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多</a:t>
            </a:r>
            <a:r>
              <a:rPr lang="en-US" altLang="zh-CN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IDC </a:t>
            </a:r>
            <a:r>
              <a:rPr lang="en-US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单</a:t>
            </a:r>
            <a:r>
              <a:rPr lang="en-US" altLang="zh-CN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Master</a:t>
            </a:r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，复制同步</a:t>
            </a:r>
            <a:endParaRPr lang="en-US" altLang="zh-CN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en-US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凌晨低峰升级</a:t>
            </a:r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，访问 </a:t>
            </a:r>
            <a:r>
              <a:rPr lang="en-US" altLang="zh-CN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IP</a:t>
            </a:r>
            <a:r>
              <a:rPr lang="en-US" altLang="zh-CN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  <a:sym typeface="Wingdings"/>
              </a:rPr>
              <a:t></a:t>
            </a:r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  <a:sym typeface="Wingdings"/>
              </a:rPr>
              <a:t>域名</a:t>
            </a:r>
            <a:endParaRPr lang="en-US" altLang="en-US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不完美，</a:t>
            </a:r>
            <a:r>
              <a:rPr lang="en-US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但基本可</a:t>
            </a:r>
            <a:r>
              <a:rPr lang="en-US" altLang="zh-CN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work</a:t>
            </a:r>
            <a:endParaRPr lang="en-US" altLang="en-US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11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问题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升级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zh-CN" dirty="0">
                <a:latin typeface="华文楷体"/>
                <a:ea typeface="华文楷体"/>
                <a:cs typeface="华文楷体"/>
              </a:rPr>
              <a:t>2011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年底，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Graph </a:t>
            </a:r>
            <a:r>
              <a:rPr lang="zh-CN" altLang="zh-CN" dirty="0">
                <a:latin typeface="华文楷体"/>
                <a:ea typeface="华文楷体"/>
                <a:cs typeface="华文楷体"/>
              </a:rPr>
              <a:t>1</a:t>
            </a:r>
            <a:r>
              <a:rPr lang="en-US" altLang="zh-CN" dirty="0">
                <a:latin typeface="华文楷体"/>
                <a:ea typeface="华文楷体"/>
                <a:cs typeface="华文楷体"/>
              </a:rPr>
              <a:t>00G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+ 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灵异事件</a:t>
            </a: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凌晨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3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点低峰期，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redis</a:t>
            </a:r>
            <a:r>
              <a:rPr lang="en-US" altLang="en-US" dirty="0">
                <a:latin typeface="华文楷体"/>
                <a:ea typeface="华文楷体"/>
                <a:cs typeface="华文楷体"/>
              </a:rPr>
              <a:t>无征兆崩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溃</a:t>
            </a: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批量升级、扩容拆分，引发其他业务异常报警</a:t>
            </a: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多个slave严重负载不均，请求数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最大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差1-2个数量级，峰值 响应从 不足1ms-&gt;3ms</a:t>
            </a: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在线版本增多</a:t>
            </a: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最多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6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个版本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BUG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重复修复，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运维困难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solidFill>
                <a:srgbClr val="FF0000"/>
              </a:solidFill>
              <a:latin typeface="华文楷体"/>
              <a:ea typeface="华文楷体"/>
              <a:cs typeface="华文楷体"/>
            </a:endParaRPr>
          </a:p>
          <a:p>
            <a:pPr lvl="2"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236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问题分析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崩溃：读写会用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pageCache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，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导致redis进swap而崩溃</a:t>
            </a: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其他服务报警：复制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 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全量推送导致网络阻塞</a:t>
            </a: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负载不均：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client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通过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域名访问，域名解析返回随机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ip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，结果连接不均衡，最终导致负载不均衡</a:t>
            </a: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lvl="1"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79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问题解决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紧急方案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超过物理内存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3/5</a:t>
            </a:r>
            <a:r>
              <a:rPr lang="en-US" altLang="zh-CN" dirty="0" smtClean="0">
                <a:latin typeface="华文楷体"/>
                <a:ea typeface="华文楷体"/>
                <a:cs typeface="华文楷体"/>
                <a:sym typeface="Wingdings"/>
              </a:rPr>
              <a:t>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迁移端口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错峰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升级/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扩容</a:t>
            </a:r>
            <a:r>
              <a:rPr lang="zh-CN" altLang="zh-CN" dirty="0">
                <a:latin typeface="华文楷体"/>
                <a:ea typeface="华文楷体"/>
                <a:cs typeface="华文楷体"/>
              </a:rPr>
              <a:t> 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对网络仍然有一定冲击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开发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ClientBalancer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组件，保持域名下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IP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连接均衡，负载均衡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进一步优化方案：</a:t>
            </a:r>
            <a:endParaRPr lang="en-US" altLang="en-US" dirty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及时清理pagecache，减少对正常业务影响</a:t>
            </a: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Aof去掉rewrite，改用rotate</a:t>
            </a:r>
            <a:endParaRPr lang="en-US" altLang="en-US" dirty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类似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mysql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，独立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IO</a:t>
            </a:r>
            <a:r>
              <a:rPr lang="en-US" altLang="en-US" dirty="0">
                <a:latin typeface="华文楷体"/>
                <a:ea typeface="华文楷体"/>
                <a:cs typeface="华文楷体"/>
              </a:rPr>
              <a:t>线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程对rdb</a:t>
            </a:r>
            <a:r>
              <a:rPr lang="en-US" altLang="en-US" dirty="0">
                <a:latin typeface="华文楷体"/>
                <a:ea typeface="华文楷体"/>
                <a:cs typeface="华文楷体"/>
              </a:rPr>
              <a:t>、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aof转发复制（社区版p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s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ync</a:t>
            </a:r>
            <a:r>
              <a:rPr lang="en-US" altLang="en-US" dirty="0">
                <a:latin typeface="华文楷体"/>
                <a:ea typeface="华文楷体"/>
                <a:cs typeface="华文楷体"/>
              </a:rPr>
              <a:t>, repl-backlog-size, repl-backlog-ttl）</a:t>
            </a: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支</a:t>
            </a:r>
            <a:r>
              <a:rPr lang="en-US" altLang="en-US" dirty="0">
                <a:latin typeface="华文楷体"/>
                <a:ea typeface="华文楷体"/>
                <a:cs typeface="华文楷体"/>
              </a:rPr>
              <a:t>持热升级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，避免重启，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提高可运维性</a:t>
            </a: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Others…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lvl="1"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lvl="2"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190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小结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小规模 50G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 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 1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-2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个集群</a:t>
            </a: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人肉运维</a:t>
            </a: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中规模 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100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G+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，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3+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集群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可运维性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-&gt;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重要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开源组件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-&gt;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熟悉架构实现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lvl="2"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5" name="图片 4" descr="交警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893" y="1484784"/>
            <a:ext cx="3477604" cy="2347200"/>
          </a:xfrm>
          <a:prstGeom prst="rect">
            <a:avLst/>
          </a:prstGeom>
        </p:spPr>
      </p:pic>
      <p:pic>
        <p:nvPicPr>
          <p:cNvPr id="7" name="图片 6" descr="屏幕快照 2014-09-14 上午11.45.2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933056"/>
            <a:ext cx="3456384" cy="23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31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Redis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存储爆发期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6" name="图片 5" descr="redis爆发期-总 (1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656"/>
            <a:ext cx="9144000" cy="417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5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华文楷体"/>
                <a:ea typeface="华文楷体"/>
                <a:cs typeface="华文楷体"/>
              </a:rPr>
              <a:t>大纲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业务场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景</a:t>
            </a:r>
            <a:endParaRPr lang="en-US" altLang="zh-CN" dirty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Redis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存储架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构演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进</a:t>
            </a:r>
            <a:endParaRPr lang="en-US" altLang="zh-CN" dirty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一些经验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Q&amp;A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7639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Redis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存储爆发期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609600" y="1752600"/>
            <a:ext cx="37463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zh-CN" altLang="en-US" dirty="0">
                <a:latin typeface="华文楷体"/>
                <a:ea typeface="华文楷体"/>
                <a:cs typeface="华文楷体"/>
              </a:rPr>
              <a:t>完全</a:t>
            </a:r>
            <a:r>
              <a:rPr lang="en-US" altLang="en-US" dirty="0">
                <a:latin typeface="华文楷体"/>
                <a:ea typeface="华文楷体"/>
                <a:cs typeface="华文楷体"/>
              </a:rPr>
              <a:t>增量复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制</a:t>
            </a: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在线热升级</a:t>
            </a: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SLAVE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均衡访问</a:t>
            </a: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大量子业务切入</a:t>
            </a: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单业务数百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G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稳定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lvl="2"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Font typeface="Arial" pitchFamily="34" charset="0"/>
              <a:buNone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Font typeface="Arial" pitchFamily="34" charset="0"/>
              <a:buNone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13" name="图片 12" descr="redis存储爆发期 (4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812" y="1844824"/>
            <a:ext cx="5195468" cy="359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47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问题出现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2013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年，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Graph海量规模</a:t>
            </a:r>
            <a:endParaRPr lang="en-US" altLang="en-US" dirty="0" smtClean="0">
              <a:solidFill>
                <a:srgbClr val="FF0000"/>
              </a:solidFill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数据T级，MS 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十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T级</a:t>
            </a:r>
            <a:endParaRPr lang="en-US" altLang="en-US" dirty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数百台server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，而且还在快速增加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Graph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用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Hash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结构，存储效率不高</a:t>
            </a: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en-US" dirty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lvl="2"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94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问题出现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Counter 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业务增加，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增长迅猛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zh-CN" altLang="en-US" sz="3100" dirty="0">
                <a:latin typeface="华文楷体"/>
                <a:ea typeface="华文楷体"/>
                <a:cs typeface="华文楷体"/>
              </a:rPr>
              <a:t>日</a:t>
            </a:r>
            <a:r>
              <a:rPr lang="zh-CN" altLang="en-US" sz="3100" dirty="0" smtClean="0">
                <a:latin typeface="华文楷体"/>
                <a:ea typeface="华文楷体"/>
                <a:cs typeface="华文楷体"/>
              </a:rPr>
              <a:t>增：计</a:t>
            </a:r>
            <a:r>
              <a:rPr lang="zh-CN" altLang="en-US" sz="3100" dirty="0">
                <a:latin typeface="华文楷体"/>
                <a:ea typeface="华文楷体"/>
                <a:cs typeface="华文楷体"/>
              </a:rPr>
              <a:t>数亿</a:t>
            </a:r>
            <a:r>
              <a:rPr lang="zh-CN" altLang="en-US" sz="3100" dirty="0" smtClean="0">
                <a:latin typeface="华文楷体"/>
                <a:ea typeface="华文楷体"/>
                <a:cs typeface="华文楷体"/>
              </a:rPr>
              <a:t>条</a:t>
            </a:r>
            <a:r>
              <a:rPr lang="en-US" altLang="zh-CN" sz="3100" dirty="0" smtClean="0">
                <a:latin typeface="华文楷体"/>
                <a:ea typeface="华文楷体"/>
                <a:cs typeface="华文楷体"/>
              </a:rPr>
              <a:t> </a:t>
            </a:r>
            <a:r>
              <a:rPr lang="zh-CN" altLang="en-US" sz="3100" dirty="0" smtClean="0">
                <a:latin typeface="华文楷体"/>
                <a:ea typeface="华文楷体"/>
                <a:cs typeface="华文楷体"/>
              </a:rPr>
              <a:t>内存</a:t>
            </a:r>
            <a:r>
              <a:rPr lang="en-US" altLang="zh-CN" sz="3100" dirty="0" smtClean="0">
                <a:latin typeface="华文楷体"/>
                <a:ea typeface="华文楷体"/>
                <a:cs typeface="华文楷体"/>
              </a:rPr>
              <a:t>5G+</a:t>
            </a:r>
            <a:endParaRPr lang="en-US" altLang="zh-CN" sz="3100" dirty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zh-CN" altLang="en-US" sz="3100" dirty="0" smtClean="0">
                <a:latin typeface="华文楷体"/>
                <a:ea typeface="华文楷体"/>
                <a:cs typeface="华文楷体"/>
              </a:rPr>
              <a:t>总</a:t>
            </a:r>
            <a:r>
              <a:rPr lang="zh-CN" altLang="en-US" sz="3100" dirty="0">
                <a:latin typeface="华文楷体"/>
                <a:ea typeface="华文楷体"/>
                <a:cs typeface="华文楷体"/>
              </a:rPr>
              <a:t>数据百</a:t>
            </a:r>
            <a:r>
              <a:rPr lang="en-US" altLang="zh-CN" sz="3100" dirty="0">
                <a:latin typeface="华文楷体"/>
                <a:ea typeface="华文楷体"/>
                <a:cs typeface="华文楷体"/>
              </a:rPr>
              <a:t>G</a:t>
            </a:r>
            <a:r>
              <a:rPr lang="zh-CN" altLang="en-US" sz="3100" dirty="0">
                <a:latin typeface="华文楷体"/>
                <a:ea typeface="华文楷体"/>
                <a:cs typeface="华文楷体"/>
              </a:rPr>
              <a:t>级，</a:t>
            </a:r>
            <a:r>
              <a:rPr lang="en-US" altLang="zh-CN" sz="3100" dirty="0">
                <a:latin typeface="华文楷体"/>
                <a:ea typeface="华文楷体"/>
                <a:cs typeface="华文楷体"/>
              </a:rPr>
              <a:t> MS</a:t>
            </a:r>
            <a:r>
              <a:rPr lang="en-US" altLang="en-US" sz="3100" dirty="0">
                <a:latin typeface="华文楷体"/>
                <a:ea typeface="华文楷体"/>
                <a:cs typeface="华文楷体"/>
              </a:rPr>
              <a:t>  </a:t>
            </a:r>
            <a:r>
              <a:rPr lang="en-US" altLang="zh-CN" sz="3100" dirty="0">
                <a:latin typeface="华文楷体"/>
                <a:ea typeface="华文楷体"/>
                <a:cs typeface="华文楷体"/>
              </a:rPr>
              <a:t>T</a:t>
            </a:r>
            <a:r>
              <a:rPr lang="zh-CN" altLang="en-US" sz="3100" dirty="0">
                <a:latin typeface="华文楷体"/>
                <a:ea typeface="华文楷体"/>
                <a:cs typeface="华文楷体"/>
              </a:rPr>
              <a:t>级</a:t>
            </a:r>
            <a:endParaRPr lang="en-US" altLang="zh-CN" sz="3100" dirty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en-US" altLang="en-US" sz="3100" dirty="0">
                <a:latin typeface="华文楷体"/>
                <a:ea typeface="华文楷体"/>
                <a:cs typeface="华文楷体"/>
              </a:rPr>
              <a:t>Feed请求</a:t>
            </a:r>
            <a:r>
              <a:rPr lang="zh-CN" altLang="en-US" sz="3100" dirty="0">
                <a:latin typeface="华文楷体"/>
                <a:ea typeface="华文楷体"/>
                <a:cs typeface="华文楷体"/>
              </a:rPr>
              <a:t> </a:t>
            </a:r>
            <a:r>
              <a:rPr lang="en-US" altLang="en-US" sz="3100" dirty="0">
                <a:latin typeface="华文楷体"/>
                <a:ea typeface="华文楷体"/>
                <a:cs typeface="华文楷体"/>
              </a:rPr>
              <a:t>计</a:t>
            </a:r>
            <a:r>
              <a:rPr lang="en-US" altLang="en-US" sz="3100" dirty="0" smtClean="0">
                <a:latin typeface="华文楷体"/>
                <a:ea typeface="华文楷体"/>
                <a:cs typeface="华文楷体"/>
              </a:rPr>
              <a:t>数</a:t>
            </a:r>
            <a:r>
              <a:rPr lang="zh-CN" altLang="en-US" sz="3100" dirty="0" smtClean="0">
                <a:latin typeface="华文楷体"/>
                <a:ea typeface="华文楷体"/>
                <a:cs typeface="华文楷体"/>
              </a:rPr>
              <a:t>近百倍</a:t>
            </a:r>
            <a:r>
              <a:rPr lang="en-US" altLang="en-US" sz="3100" dirty="0" smtClean="0">
                <a:latin typeface="华文楷体"/>
                <a:ea typeface="华文楷体"/>
                <a:cs typeface="华文楷体"/>
              </a:rPr>
              <a:t>读</a:t>
            </a:r>
            <a:r>
              <a:rPr lang="en-US" altLang="en-US" sz="3100" dirty="0">
                <a:latin typeface="华文楷体"/>
                <a:ea typeface="华文楷体"/>
                <a:cs typeface="华文楷体"/>
              </a:rPr>
              <a:t>放大，</a:t>
            </a:r>
            <a:r>
              <a:rPr lang="en-US" altLang="en-US" dirty="0">
                <a:latin typeface="华文楷体"/>
                <a:ea typeface="华文楷体"/>
                <a:cs typeface="华文楷体"/>
              </a:rPr>
              <a:t>高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峰超时报警</a:t>
            </a: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存储效率低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 &lt;30%</a:t>
            </a: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en-US" dirty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lvl="2"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11960" y="4581128"/>
            <a:ext cx="280831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2013000001.cmt    360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11960" y="5157192"/>
            <a:ext cx="280831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2013000001.like     1000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211960" y="4005064"/>
            <a:ext cx="280831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2013000001.rep   800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11960" y="5733256"/>
            <a:ext cx="280831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2013000001.read 10000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09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问题出现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占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用机器增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加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迅猛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，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成本合理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性需要考虑</a:t>
            </a:r>
            <a:endParaRPr lang="en-US" altLang="zh-CN" dirty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en-US" dirty="0">
                <a:latin typeface="华文楷体"/>
                <a:ea typeface="华文楷体"/>
                <a:cs typeface="华文楷体"/>
              </a:rPr>
              <a:t>部分机房机架饱和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en-US" dirty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lvl="2"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36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解决方案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Graph</a:t>
            </a: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定位：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storage</a:t>
            </a:r>
            <a:r>
              <a:rPr lang="en-US" altLang="zh-CN" dirty="0" smtClean="0">
                <a:latin typeface="华文楷体"/>
                <a:ea typeface="华文楷体"/>
                <a:cs typeface="华文楷体"/>
                <a:sym typeface="Wingdings"/>
              </a:rPr>
              <a:t>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cache</a:t>
            </a:r>
            <a:endParaRPr lang="en-US" altLang="zh-CN" dirty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定制：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hash</a:t>
            </a:r>
            <a:r>
              <a:rPr lang="en-US" altLang="zh-CN" dirty="0" smtClean="0">
                <a:latin typeface="华文楷体"/>
                <a:ea typeface="华文楷体"/>
                <a:cs typeface="华文楷体"/>
                <a:sym typeface="Wingdings"/>
              </a:rPr>
              <a:t>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Longset</a:t>
            </a:r>
            <a:endParaRPr lang="en-US" altLang="en-US" dirty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en-US" dirty="0">
                <a:latin typeface="华文楷体"/>
                <a:ea typeface="华文楷体"/>
                <a:cs typeface="华文楷体"/>
              </a:rPr>
              <a:t>Counter</a:t>
            </a: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en-US" altLang="en-US" dirty="0">
                <a:latin typeface="华文楷体"/>
                <a:ea typeface="华文楷体"/>
                <a:cs typeface="华文楷体"/>
              </a:rPr>
              <a:t>定制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cdb，通过table分段存储计数</a:t>
            </a: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一</a:t>
            </a:r>
            <a:r>
              <a:rPr lang="en-US" altLang="en-US" dirty="0">
                <a:latin typeface="华文楷体"/>
                <a:ea typeface="华文楷体"/>
                <a:cs typeface="华文楷体"/>
              </a:rPr>
              <a:t>个KV存多个计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数</a:t>
            </a: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endParaRPr lang="en-US" altLang="en-US" dirty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 marL="342900" lvl="1" indent="-342900"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endParaRPr lang="en-US" altLang="en-US" dirty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endParaRPr lang="en-US" altLang="en-US" dirty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lvl="2"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52120" y="2204864"/>
            <a:ext cx="280831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2013000001.cmt    360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52120" y="2780928"/>
            <a:ext cx="280831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2013000001.like     1000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52120" y="1628800"/>
            <a:ext cx="280831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2013000001.rep   800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52120" y="3356992"/>
            <a:ext cx="280831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2013000001.read 10000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08104" y="4797152"/>
            <a:ext cx="352839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2013000001 800|360|1000|10000</a:t>
            </a:r>
            <a:endParaRPr kumimoji="1"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7092280" y="3861048"/>
            <a:ext cx="216024" cy="86409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754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解决方案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Counter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存储结构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cdb=schema+tables</a:t>
            </a: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计数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double</a:t>
            </a:r>
            <a:r>
              <a:rPr lang="en-US" altLang="en-US" dirty="0">
                <a:latin typeface="华文楷体"/>
                <a:ea typeface="华文楷体"/>
                <a:cs typeface="华文楷体"/>
              </a:rPr>
              <a:t>-hash寻址，消除冗余robj存储结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构</a:t>
            </a: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冲突过多aux_dict</a:t>
            </a: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数值过大extend_dict</a:t>
            </a: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 marL="342900" lvl="1" indent="-342900"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en-US" dirty="0">
                <a:latin typeface="华文楷体"/>
                <a:ea typeface="华文楷体"/>
                <a:cs typeface="华文楷体"/>
              </a:rPr>
              <a:t>多管齐下，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节省数百台机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器</a:t>
            </a:r>
            <a:endParaRPr lang="en-US" altLang="en-US" dirty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en-US" dirty="0">
                <a:latin typeface="华文楷体"/>
                <a:ea typeface="华文楷体"/>
                <a:cs typeface="华文楷体"/>
              </a:rPr>
              <a:t>下线低配server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，</a:t>
            </a:r>
            <a:r>
              <a:rPr lang="en-US" altLang="en-US" dirty="0">
                <a:latin typeface="华文楷体"/>
                <a:ea typeface="华文楷体"/>
                <a:cs typeface="华文楷体"/>
              </a:rPr>
              <a:t>寻找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廉价新机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房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endParaRPr lang="en-US" altLang="en-US" dirty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endParaRPr lang="en-US" altLang="en-US" dirty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lvl="2"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635" y="2204864"/>
            <a:ext cx="53594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1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小结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en-US" dirty="0">
                <a:latin typeface="华文楷体"/>
                <a:ea typeface="华文楷体"/>
                <a:cs typeface="华文楷体"/>
              </a:rPr>
              <a:t>量变-&gt;质变，极端业务定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制</a:t>
            </a: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大规模集群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 T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级 </a:t>
            </a:r>
            <a:r>
              <a:rPr lang="zh-CN" altLang="zh-CN" dirty="0">
                <a:latin typeface="华文楷体"/>
                <a:ea typeface="华文楷体"/>
                <a:cs typeface="华文楷体"/>
              </a:rPr>
              <a:t>3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+idc 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成本</a:t>
            </a:r>
            <a:endParaRPr lang="en-US" altLang="zh-CN" dirty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zh-CN" altLang="en-US" dirty="0">
                <a:latin typeface="华文楷体"/>
                <a:ea typeface="华文楷体"/>
                <a:cs typeface="华文楷体"/>
              </a:rPr>
              <a:t>单个请求成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本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总拥有成本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endParaRPr lang="en-US" altLang="zh-CN" dirty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en-US" dirty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Heiti SC Light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en-US" dirty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en-US" dirty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4" name="图片 3" descr="姚明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55" y="1556792"/>
            <a:ext cx="3069741" cy="46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0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Redis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存储高速稳定期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lvl="2"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en-US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6" name="图片 5" descr="redis高速稳定期-总 (1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7943"/>
            <a:ext cx="9144000" cy="420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1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华文楷体"/>
                <a:ea typeface="华文楷体"/>
                <a:cs typeface="华文楷体"/>
              </a:rPr>
              <a:t>Redis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存储高速稳定期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Graph </a:t>
            </a:r>
            <a:r>
              <a:rPr lang="en-US" altLang="en-US" dirty="0">
                <a:latin typeface="华文楷体"/>
                <a:ea typeface="华文楷体"/>
                <a:cs typeface="华文楷体"/>
              </a:rPr>
              <a:t>定位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cache 定制longset</a:t>
            </a:r>
          </a:p>
          <a:p>
            <a:pPr lvl="1"/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内存降为 1/10</a:t>
            </a:r>
          </a:p>
          <a:p>
            <a:pPr lvl="1"/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性能接近</a:t>
            </a:r>
          </a:p>
          <a:p>
            <a:endParaRPr lang="en-US" altLang="zh-CN" dirty="0">
              <a:latin typeface="华文楷体"/>
              <a:ea typeface="华文楷体"/>
              <a:cs typeface="华文楷体"/>
            </a:endParaRPr>
          </a:p>
          <a:p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Counter 定制cdb</a:t>
            </a:r>
          </a:p>
          <a:p>
            <a:pPr lvl="1"/>
            <a:r>
              <a:rPr lang="en-US" altLang="en-US" dirty="0">
                <a:latin typeface="华文楷体"/>
                <a:ea typeface="华文楷体"/>
                <a:cs typeface="华文楷体"/>
              </a:rPr>
              <a:t>内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存降为 1/5 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-</a:t>
            </a: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 lvl="1"/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性能增3-5倍</a:t>
            </a:r>
          </a:p>
          <a:p>
            <a:endParaRPr lang="en-US" altLang="zh-CN" dirty="0">
              <a:latin typeface="华文楷体"/>
              <a:ea typeface="华文楷体"/>
              <a:cs typeface="华文楷体"/>
            </a:endParaRPr>
          </a:p>
          <a:p>
            <a:endParaRPr lang="en-US" altLang="zh-CN" dirty="0">
              <a:latin typeface="华文楷体"/>
              <a:ea typeface="华文楷体"/>
              <a:cs typeface="华文楷体"/>
            </a:endParaRPr>
          </a:p>
          <a:p>
            <a:pPr lvl="1"/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lvl="1"/>
            <a:endParaRPr lang="en-US" altLang="zh-CN" dirty="0">
              <a:latin typeface="华文楷体"/>
              <a:ea typeface="华文楷体"/>
              <a:cs typeface="华文楷体"/>
            </a:endParaRPr>
          </a:p>
        </p:txBody>
      </p:sp>
      <p:pic>
        <p:nvPicPr>
          <p:cNvPr id="4" name="图片 3" descr="redis高速稳定器 (5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07" y="1124744"/>
            <a:ext cx="5563353" cy="415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58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华文楷体"/>
                <a:ea typeface="华文楷体"/>
                <a:cs typeface="华文楷体"/>
              </a:rPr>
              <a:t>Redis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存储高速稳定期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继续定制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lvl="1"/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Counter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 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落地</a:t>
            </a:r>
            <a:r>
              <a:rPr lang="en-US" altLang="zh-CN" smtClean="0">
                <a:latin typeface="华文楷体"/>
                <a:ea typeface="华文楷体"/>
                <a:cs typeface="华文楷体"/>
              </a:rPr>
              <a:t>SSD</a:t>
            </a:r>
            <a:r>
              <a:rPr lang="zh-CN" altLang="en-US" smtClean="0">
                <a:latin typeface="华文楷体"/>
                <a:ea typeface="华文楷体"/>
                <a:cs typeface="华文楷体"/>
              </a:rPr>
              <a:t>，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容量提升</a:t>
            </a:r>
            <a:r>
              <a:rPr lang="en-US" altLang="zh-CN" dirty="0">
                <a:latin typeface="华文楷体"/>
                <a:ea typeface="华文楷体"/>
                <a:cs typeface="华文楷体"/>
              </a:rPr>
              <a:t>20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倍，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8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个月</a:t>
            </a:r>
            <a:r>
              <a:rPr lang="zh-CN" altLang="en-US" dirty="0" smtClean="0">
                <a:latin typeface="华文楷体"/>
                <a:ea typeface="华文楷体"/>
                <a:cs typeface="华文楷体"/>
                <a:sym typeface="Wingdings"/>
              </a:rPr>
              <a:t>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10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年</a:t>
            </a:r>
            <a:endParaRPr lang="en-US" altLang="zh-CN" dirty="0">
              <a:latin typeface="华文楷体"/>
              <a:ea typeface="华文楷体"/>
              <a:cs typeface="华文楷体"/>
            </a:endParaRPr>
          </a:p>
          <a:p>
            <a:pPr lvl="1"/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Vector</a:t>
            </a:r>
          </a:p>
          <a:p>
            <a:pPr lvl="1"/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Others…</a:t>
            </a:r>
            <a:endParaRPr lang="en-US" altLang="zh-CN" dirty="0">
              <a:latin typeface="华文楷体"/>
              <a:ea typeface="华文楷体"/>
              <a:cs typeface="华文楷体"/>
            </a:endParaRPr>
          </a:p>
          <a:p>
            <a:pPr lvl="1"/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lvl="1"/>
            <a:endParaRPr lang="en-US" altLang="zh-CN" dirty="0">
              <a:latin typeface="华文楷体"/>
              <a:ea typeface="华文楷体"/>
              <a:cs typeface="华文楷体"/>
            </a:endParaRPr>
          </a:p>
        </p:txBody>
      </p:sp>
      <p:pic>
        <p:nvPicPr>
          <p:cNvPr id="5" name="图片 4" descr="屏幕快照 2014-09-17 下午11.15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852936"/>
            <a:ext cx="5724128" cy="333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28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快照 2014-09-14 上午8.43.4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48880"/>
            <a:ext cx="6516216" cy="33496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  <a:prstGeom prst="wedgeRectCallout">
            <a:avLst/>
          </a:prstGeo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业务场</a:t>
            </a:r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景</a:t>
            </a:r>
            <a:r>
              <a:rPr lang="en-US" altLang="zh-CN" sz="32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-</a:t>
            </a:r>
            <a:r>
              <a:rPr lang="zh-CN" altLang="en-US" sz="32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业务</a:t>
            </a:r>
            <a:endParaRPr lang="zh-CN" altLang="en-US" sz="3200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Redis</a:t>
            </a:r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在新浪微</a:t>
            </a: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博的应</a:t>
            </a:r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用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971600" y="2852936"/>
            <a:ext cx="1440160" cy="540640"/>
          </a:xfrm>
          <a:prstGeom prst="wedgeEllipseCallout">
            <a:avLst>
              <a:gd name="adj1" fmla="val -82556"/>
              <a:gd name="adj2" fmla="val 155479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-108520" y="4005064"/>
            <a:ext cx="100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楷体"/>
                <a:ea typeface="华文楷体"/>
                <a:cs typeface="华文楷体"/>
              </a:rPr>
              <a:t>  </a:t>
            </a:r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计数</a:t>
            </a:r>
            <a:endParaRPr kumimoji="1" lang="en-US" altLang="zh-CN" dirty="0" smtClean="0">
              <a:latin typeface="华文楷体"/>
              <a:ea typeface="华文楷体"/>
              <a:cs typeface="华文楷体"/>
            </a:endParaRPr>
          </a:p>
          <a:p>
            <a:r>
              <a:rPr kumimoji="1" lang="en-US" altLang="zh-CN" dirty="0">
                <a:latin typeface="华文楷体"/>
                <a:ea typeface="华文楷体"/>
                <a:cs typeface="华文楷体"/>
              </a:rPr>
              <a:t>(</a:t>
            </a:r>
            <a:r>
              <a:rPr kumimoji="1" lang="en-US" altLang="zh-CN" dirty="0" smtClean="0">
                <a:latin typeface="华文楷体"/>
                <a:ea typeface="华文楷体"/>
                <a:cs typeface="华文楷体"/>
              </a:rPr>
              <a:t>counter)</a:t>
            </a:r>
            <a:endParaRPr kumimoji="1"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5" name="椭圆形标注 14"/>
          <p:cNvSpPr/>
          <p:nvPr/>
        </p:nvSpPr>
        <p:spPr>
          <a:xfrm>
            <a:off x="5292080" y="4293096"/>
            <a:ext cx="2016224" cy="1368152"/>
          </a:xfrm>
          <a:prstGeom prst="wedgeEllipseCallout">
            <a:avLst>
              <a:gd name="adj1" fmla="val 89233"/>
              <a:gd name="adj2" fmla="val -80841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884368" y="3635732"/>
            <a:ext cx="1013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 </a:t>
            </a:r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    关系</a:t>
            </a:r>
            <a:endParaRPr kumimoji="1" lang="en-US" altLang="zh-CN" dirty="0" smtClean="0">
              <a:latin typeface="华文楷体"/>
              <a:ea typeface="华文楷体"/>
              <a:cs typeface="华文楷体"/>
            </a:endParaRPr>
          </a:p>
          <a:p>
            <a:r>
              <a:rPr kumimoji="1" lang="en-US" altLang="zh-CN" dirty="0" smtClean="0">
                <a:latin typeface="华文楷体"/>
                <a:ea typeface="华文楷体"/>
                <a:cs typeface="华文楷体"/>
              </a:rPr>
              <a:t>  (graph)</a:t>
            </a:r>
            <a:endParaRPr kumimoji="1"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7" name="椭圆形标注 16"/>
          <p:cNvSpPr/>
          <p:nvPr/>
        </p:nvSpPr>
        <p:spPr>
          <a:xfrm>
            <a:off x="2843808" y="5301208"/>
            <a:ext cx="2160240" cy="576064"/>
          </a:xfrm>
          <a:prstGeom prst="wedgeEllipseCallout">
            <a:avLst>
              <a:gd name="adj1" fmla="val -160408"/>
              <a:gd name="adj2" fmla="val -214971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形标注 24"/>
          <p:cNvSpPr/>
          <p:nvPr/>
        </p:nvSpPr>
        <p:spPr>
          <a:xfrm>
            <a:off x="6300192" y="2348880"/>
            <a:ext cx="1440160" cy="540640"/>
          </a:xfrm>
          <a:prstGeom prst="wedgeEllipseCallout">
            <a:avLst>
              <a:gd name="adj1" fmla="val 77416"/>
              <a:gd name="adj2" fmla="val -117847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884368" y="1700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通知提醒</a:t>
            </a:r>
            <a:endParaRPr kumimoji="1" lang="zh-CN" alt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470966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问题出现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2014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，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SLA 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目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标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6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个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9</a:t>
            </a:r>
            <a:endParaRPr lang="en-US" altLang="zh-CN" dirty="0">
              <a:latin typeface="华文楷体"/>
              <a:ea typeface="华文楷体"/>
              <a:cs typeface="华文楷体"/>
            </a:endParaRPr>
          </a:p>
          <a:p>
            <a:pPr lvl="1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数千关联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Server  6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+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IDC  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跨</a:t>
            </a:r>
            <a:r>
              <a:rPr lang="en-US" altLang="en-US" dirty="0">
                <a:latin typeface="华文楷体"/>
                <a:ea typeface="华文楷体"/>
                <a:cs typeface="华文楷体"/>
              </a:rPr>
              <a:t>地域分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布</a:t>
            </a:r>
          </a:p>
          <a:p>
            <a:pPr lvl="1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海量数据 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24T+</a:t>
            </a: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 lvl="1"/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峰值 5000w+ TPS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，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响应毫秒级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lvl="1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硬件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/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网络故障时有发生</a:t>
            </a:r>
            <a:r>
              <a:rPr lang="en-US" altLang="zh-CN" dirty="0">
                <a:latin typeface="华文楷体"/>
                <a:ea typeface="华文楷体"/>
                <a:cs typeface="华文楷体"/>
              </a:rPr>
              <a:t>，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如何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实现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？</a:t>
            </a:r>
            <a:endParaRPr lang="en-US" altLang="zh-CN" dirty="0">
              <a:solidFill>
                <a:srgbClr val="FF0000"/>
              </a:solidFill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280529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问题解决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资源服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务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化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 </a:t>
            </a:r>
            <a:r>
              <a:rPr lang="zh-CN" altLang="en-US" dirty="0" smtClean="0">
                <a:latin typeface="华文楷体"/>
                <a:ea typeface="华文楷体"/>
                <a:cs typeface="华文楷体"/>
                <a:sym typeface="Wingdings"/>
              </a:rPr>
              <a:t></a:t>
            </a:r>
            <a:endParaRPr lang="en-US" altLang="zh-CN" dirty="0">
              <a:latin typeface="华文楷体"/>
              <a:ea typeface="华文楷体"/>
              <a:cs typeface="华文楷体"/>
            </a:endParaRPr>
          </a:p>
          <a:p>
            <a:pPr lvl="1"/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Configserver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用于服务的发布与订阅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lvl="1"/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CacheService 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用于集群管理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lvl="2">
              <a:buFont typeface="Wingdings" charset="2"/>
              <a:buChar char=""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数据路由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 </a:t>
            </a:r>
          </a:p>
          <a:p>
            <a:pPr lvl="2">
              <a:buFont typeface="Wingdings" charset="2"/>
              <a:buChar char=""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负载均衡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 </a:t>
            </a:r>
          </a:p>
          <a:p>
            <a:pPr lvl="2">
              <a:buFont typeface="Wingdings" charset="2"/>
              <a:buChar char=""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数据在线迁移</a:t>
            </a:r>
            <a:r>
              <a:rPr lang="zh-CN" altLang="zh-CN" dirty="0">
                <a:latin typeface="华文楷体"/>
                <a:ea typeface="华文楷体"/>
                <a:cs typeface="华文楷体"/>
              </a:rPr>
              <a:t> 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lvl="2">
              <a:buFont typeface="Wingdings" charset="2"/>
              <a:buChar char=""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服务治理（生命周期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 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故障转移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etc.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）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lvl="1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运维标准化、自动化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 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（扩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/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缩容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etc</a:t>
            </a:r>
            <a:r>
              <a:rPr lang="en-US" altLang="zh-CN" dirty="0">
                <a:latin typeface="华文楷体"/>
                <a:ea typeface="华文楷体"/>
                <a:cs typeface="华文楷体"/>
              </a:rPr>
              <a:t>.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）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endParaRPr lang="en-US" altLang="zh-CN" dirty="0">
              <a:latin typeface="Lucida Grande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Lucida Grande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35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服务化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pic>
        <p:nvPicPr>
          <p:cNvPr id="11" name="图片 10" descr="redis服务化 (3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800"/>
            <a:ext cx="9144000" cy="420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19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服务化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/>
                <a:ea typeface="华文楷体"/>
                <a:cs typeface="华文楷体"/>
              </a:rPr>
              <a:t>服务化</a:t>
            </a:r>
            <a:r>
              <a:rPr lang="en-US" altLang="zh-CN" dirty="0">
                <a:latin typeface="华文楷体"/>
                <a:ea typeface="华文楷体"/>
                <a:cs typeface="华文楷体"/>
              </a:rPr>
              <a:t> </a:t>
            </a:r>
            <a:r>
              <a:rPr lang="en-US" altLang="zh-CN" dirty="0" smtClean="0">
                <a:latin typeface="华文楷体"/>
                <a:ea typeface="华文楷体"/>
                <a:cs typeface="华文楷体"/>
                <a:sym typeface="Wingdings"/>
              </a:rPr>
              <a:t></a:t>
            </a:r>
            <a:endParaRPr lang="en-US" altLang="zh-CN" dirty="0">
              <a:latin typeface="华文楷体"/>
              <a:ea typeface="华文楷体"/>
              <a:cs typeface="华文楷体"/>
            </a:endParaRPr>
          </a:p>
          <a:p>
            <a:pPr lvl="1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业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务服务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化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 motan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 ✓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lvl="1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资源服务化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 </a:t>
            </a:r>
            <a:r>
              <a:rPr lang="en-US" altLang="zh-CN" dirty="0" smtClean="0">
                <a:latin typeface="华文楷体"/>
                <a:ea typeface="华文楷体"/>
                <a:cs typeface="华文楷体"/>
                <a:sym typeface="Wingdings"/>
              </a:rPr>
              <a:t></a:t>
            </a:r>
            <a:endParaRPr lang="en-US" altLang="zh-CN" dirty="0">
              <a:latin typeface="Lucida Grande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Lucida Grande" charset="0"/>
              <a:ea typeface="宋体" charset="0"/>
              <a:cs typeface="宋体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139" y="1412776"/>
            <a:ext cx="4353210" cy="492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1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小结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避免过早优化</a:t>
            </a:r>
            <a:r>
              <a:rPr lang="zh-CN" altLang="zh-CN" dirty="0" smtClean="0">
                <a:latin typeface="华文楷体"/>
                <a:ea typeface="华文楷体"/>
                <a:cs typeface="华文楷体"/>
              </a:rPr>
              <a:t>，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小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步快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跑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架构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没有最好，只有更适合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Lucida Grande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Lucida Grande" charset="0"/>
              <a:ea typeface="宋体" charset="0"/>
              <a:cs typeface="宋体" charset="0"/>
            </a:endParaRPr>
          </a:p>
        </p:txBody>
      </p:sp>
      <p:pic>
        <p:nvPicPr>
          <p:cNvPr id="5" name="图片 4" descr="屏幕快照 2014-09-14 下午4.06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12776"/>
            <a:ext cx="3037745" cy="47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40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一些经验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结合发展阶段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选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择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最合适的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技术和架构，避免过早优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化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endParaRPr lang="en-US" altLang="zh-CN" dirty="0">
              <a:latin typeface="华文楷体"/>
              <a:ea typeface="华文楷体"/>
              <a:cs typeface="华文楷体"/>
            </a:endParaRPr>
          </a:p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拥抱需求，需求、技术相互促进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解决问题的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root cause</a:t>
            </a:r>
          </a:p>
          <a:p>
            <a:endParaRPr lang="en-US" altLang="zh-CN" dirty="0">
              <a:latin typeface="Lucida Grande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Lucida Grande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04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37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业务场景</a:t>
            </a:r>
            <a:r>
              <a:rPr lang="en-US" altLang="zh-CN" sz="32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-</a:t>
            </a:r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数据</a:t>
            </a:r>
            <a:endParaRPr lang="zh-CN" altLang="en-US" sz="3200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一些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数据</a:t>
            </a:r>
          </a:p>
        </p:txBody>
      </p:sp>
      <p:sp>
        <p:nvSpPr>
          <p:cNvPr id="5" name="圆角矩形 2"/>
          <p:cNvSpPr/>
          <p:nvPr/>
        </p:nvSpPr>
        <p:spPr>
          <a:xfrm>
            <a:off x="1115616" y="2420888"/>
            <a:ext cx="24638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华文楷体"/>
                <a:ea typeface="华文楷体"/>
                <a:cs typeface="华文楷体"/>
              </a:rPr>
              <a:t>6 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IDC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" name="流程图: 文档 4"/>
          <p:cNvSpPr/>
          <p:nvPr/>
        </p:nvSpPr>
        <p:spPr>
          <a:xfrm>
            <a:off x="4427984" y="2420888"/>
            <a:ext cx="2160240" cy="6096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华文楷体"/>
                <a:ea typeface="华文楷体"/>
                <a:cs typeface="华文楷体"/>
              </a:rPr>
              <a:t>500+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servers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7" name="圆角矩形 2"/>
          <p:cNvSpPr/>
          <p:nvPr/>
        </p:nvSpPr>
        <p:spPr>
          <a:xfrm>
            <a:off x="1115616" y="3179440"/>
            <a:ext cx="24638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华文楷体"/>
                <a:ea typeface="华文楷体"/>
                <a:cs typeface="华文楷体"/>
              </a:rPr>
              <a:t>3700+ 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instances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流程图: 文档 4"/>
          <p:cNvSpPr/>
          <p:nvPr/>
        </p:nvSpPr>
        <p:spPr>
          <a:xfrm>
            <a:off x="4427984" y="3179440"/>
            <a:ext cx="2160240" cy="609600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华文楷体"/>
                <a:ea typeface="华文楷体"/>
                <a:cs typeface="华文楷体"/>
              </a:rPr>
              <a:t>千亿条记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录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9" name="圆角矩形 2"/>
          <p:cNvSpPr/>
          <p:nvPr/>
        </p:nvSpPr>
        <p:spPr>
          <a:xfrm>
            <a:off x="1115616" y="3971528"/>
            <a:ext cx="24638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华文楷体"/>
                <a:ea typeface="华文楷体"/>
                <a:cs typeface="华文楷体"/>
              </a:rPr>
              <a:t>24T+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内存</a:t>
            </a:r>
          </a:p>
        </p:txBody>
      </p:sp>
      <p:sp>
        <p:nvSpPr>
          <p:cNvPr id="10" name="流程图: 文档 4"/>
          <p:cNvSpPr/>
          <p:nvPr/>
        </p:nvSpPr>
        <p:spPr>
          <a:xfrm>
            <a:off x="4427984" y="3971528"/>
            <a:ext cx="2160240" cy="6096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华文楷体"/>
                <a:ea typeface="华文楷体"/>
                <a:cs typeface="华文楷体"/>
              </a:rPr>
              <a:t>7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千亿</a:t>
            </a:r>
            <a:r>
              <a:rPr lang="en-US" altLang="zh-CN" dirty="0">
                <a:latin typeface="华文楷体"/>
                <a:ea typeface="华文楷体"/>
                <a:cs typeface="华文楷体"/>
              </a:rPr>
              <a:t>cmds/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day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1" name="圆角矩形 2"/>
          <p:cNvSpPr/>
          <p:nvPr/>
        </p:nvSpPr>
        <p:spPr>
          <a:xfrm>
            <a:off x="1115616" y="4835624"/>
            <a:ext cx="24638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华文楷体"/>
                <a:ea typeface="华文楷体"/>
                <a:cs typeface="华文楷体"/>
              </a:rPr>
              <a:t>1.2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万亿</a:t>
            </a:r>
            <a:r>
              <a:rPr lang="en-US" altLang="zh-CN" dirty="0">
                <a:latin typeface="华文楷体"/>
                <a:ea typeface="华文楷体"/>
                <a:cs typeface="华文楷体"/>
              </a:rPr>
              <a:t>read/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day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3" name="流程图: 文档 4"/>
          <p:cNvSpPr/>
          <p:nvPr/>
        </p:nvSpPr>
        <p:spPr>
          <a:xfrm>
            <a:off x="4427984" y="4907632"/>
            <a:ext cx="2160240" cy="609600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lvl="1" algn="ctr">
              <a:defRPr/>
            </a:pPr>
            <a:r>
              <a:rPr lang="en-US" altLang="zh-CN" dirty="0">
                <a:latin typeface="华文楷体"/>
                <a:ea typeface="华文楷体"/>
                <a:cs typeface="华文楷体"/>
              </a:rPr>
              <a:t>2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千亿</a:t>
            </a:r>
            <a:r>
              <a:rPr lang="en-US" altLang="zh-CN" dirty="0">
                <a:latin typeface="华文楷体"/>
                <a:ea typeface="华文楷体"/>
                <a:cs typeface="华文楷体"/>
              </a:rPr>
              <a:t>write/day</a:t>
            </a:r>
          </a:p>
        </p:txBody>
      </p:sp>
    </p:spTree>
    <p:extLst>
      <p:ext uri="{BB962C8B-B14F-4D97-AF65-F5344CB8AC3E}">
        <p14:creationId xmlns:p14="http://schemas.microsoft.com/office/powerpoint/2010/main" val="4209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Redis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存储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前时代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pic>
        <p:nvPicPr>
          <p:cNvPr id="4" name="图片 3" descr="redis前时代-总 (5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664"/>
            <a:ext cx="9144000" cy="417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11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Redis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前时代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4525963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热数据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mc</a:t>
            </a:r>
            <a:endParaRPr lang="en-US" altLang="zh-CN" dirty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全量落地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mysql</a:t>
            </a: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数据量不大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：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Graph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 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mc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 </a:t>
            </a:r>
            <a:r>
              <a:rPr lang="en-US" altLang="en-US" dirty="0">
                <a:latin typeface="华文楷体"/>
                <a:ea typeface="华文楷体"/>
                <a:cs typeface="华文楷体"/>
              </a:rPr>
              <a:t>10G，计数器 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mc 2G</a:t>
            </a:r>
            <a:endParaRPr lang="en-US" altLang="zh-CN" dirty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开发速度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5" name="图片 4" descr="redis前时代 (4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460996"/>
            <a:ext cx="3803956" cy="47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80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问题出现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2010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年，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Graph mc </a:t>
            </a:r>
            <a:r>
              <a:rPr lang="zh-CN" altLang="zh-CN" dirty="0" smtClean="0">
                <a:latin typeface="华文楷体"/>
                <a:ea typeface="华文楷体"/>
                <a:cs typeface="华文楷体"/>
              </a:rPr>
              <a:t>3</a:t>
            </a:r>
            <a:r>
              <a:rPr lang="en-US" altLang="zh-CN" dirty="0">
                <a:latin typeface="华文楷体"/>
                <a:ea typeface="华文楷体"/>
                <a:cs typeface="华文楷体"/>
              </a:rPr>
              <a:t>0G+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，峰值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 10wTPS</a:t>
            </a:r>
            <a:endParaRPr lang="en-US" altLang="zh-CN" dirty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Mysql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成为瓶颈</a:t>
            </a:r>
            <a:endParaRPr lang="en-US" altLang="zh-CN" dirty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线程阻塞，访问卡顿</a:t>
            </a: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List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类型业务不适合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mysql</a:t>
            </a: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新的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关系计算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需求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实现困难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大量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关系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计算：从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MC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取全量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+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本地计算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-&gt;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超时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044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解决方案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初期方案</a:t>
            </a: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增大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mc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容量到</a:t>
            </a:r>
            <a:r>
              <a:rPr lang="zh-CN" altLang="zh-CN" dirty="0" smtClean="0">
                <a:latin typeface="华文楷体"/>
                <a:ea typeface="华文楷体"/>
                <a:cs typeface="华文楷体"/>
              </a:rPr>
              <a:t>4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0G，Graph db 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增至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一主六从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监控并及时清理僵死线程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关系计算性能问题暂时无解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最终方案</a:t>
            </a:r>
            <a:endParaRPr lang="en-US" altLang="zh-CN" dirty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引入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Redis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做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storage (graph/counter)</a:t>
            </a: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关系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计算 在redis实现 O(1)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促进更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多复杂需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求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Graph db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恢复一主三从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84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小结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项目初期 </a:t>
            </a:r>
            <a:endParaRPr lang="en-US" altLang="zh-CN" dirty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zh-CN" altLang="zh-CN" dirty="0">
                <a:latin typeface="华文楷体"/>
                <a:ea typeface="华文楷体"/>
                <a:cs typeface="华文楷体"/>
              </a:rPr>
              <a:t>3</a:t>
            </a:r>
            <a:r>
              <a:rPr lang="en-US" altLang="zh-CN" dirty="0">
                <a:latin typeface="华文楷体"/>
                <a:ea typeface="华文楷体"/>
                <a:cs typeface="华文楷体"/>
              </a:rPr>
              <a:t>0G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-</a:t>
            </a:r>
            <a:r>
              <a:rPr lang="en-US" altLang="en-US" dirty="0">
                <a:latin typeface="华文楷体"/>
                <a:ea typeface="华文楷体"/>
                <a:cs typeface="华文楷体"/>
              </a:rPr>
              <a:t> 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日PV5kw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-</a:t>
            </a: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技</a:t>
            </a:r>
            <a:r>
              <a:rPr lang="en-US" altLang="en-US" dirty="0">
                <a:latin typeface="华文楷体"/>
                <a:ea typeface="华文楷体"/>
                <a:cs typeface="华文楷体"/>
              </a:rPr>
              <a:t>术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选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型</a:t>
            </a:r>
            <a:r>
              <a:rPr lang="en-US" altLang="en-US" dirty="0">
                <a:latin typeface="华文楷体"/>
                <a:ea typeface="华文楷体"/>
                <a:cs typeface="华文楷体"/>
              </a:rPr>
              <a:t> 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熟悉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度</a:t>
            </a:r>
            <a:endParaRPr lang="en-US" altLang="en-US" dirty="0" smtClean="0">
              <a:latin typeface="华文楷体"/>
              <a:ea typeface="华文楷体"/>
              <a:cs typeface="华文楷体"/>
            </a:endParaRPr>
          </a:p>
          <a:p>
            <a:pPr lvl="1">
              <a:spcBef>
                <a:spcPts val="800"/>
              </a:spcBef>
              <a:buFont typeface="Heiti SC Light"/>
              <a:buChar char="–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拼</a:t>
            </a:r>
            <a:r>
              <a:rPr lang="en-US" altLang="en-US" dirty="0">
                <a:latin typeface="华文楷体"/>
                <a:ea typeface="华文楷体"/>
                <a:cs typeface="华文楷体"/>
              </a:rPr>
              <a:t>的是开发速</a:t>
            </a: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度</a:t>
            </a:r>
          </a:p>
          <a:p>
            <a:pPr lvl="2"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r>
              <a:rPr lang="en-US" altLang="en-US" dirty="0" smtClean="0">
                <a:latin typeface="华文楷体"/>
                <a:ea typeface="华文楷体"/>
                <a:cs typeface="华文楷体"/>
              </a:rPr>
              <a:t>产品需求与新技术相互促进</a:t>
            </a: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 marL="0" indent="0">
              <a:spcBef>
                <a:spcPts val="800"/>
              </a:spcBef>
              <a:buNone/>
              <a:defRPr/>
            </a:pPr>
            <a:endParaRPr lang="en-US" altLang="zh-CN" dirty="0" smtClean="0">
              <a:latin typeface="Lucida Grande" charset="0"/>
              <a:ea typeface="宋体" charset="0"/>
              <a:cs typeface="宋体" charset="0"/>
            </a:endParaRPr>
          </a:p>
          <a:p>
            <a:pPr>
              <a:spcBef>
                <a:spcPts val="800"/>
              </a:spcBef>
              <a:buFont typeface="Lucida Grande" charset="0"/>
              <a:buChar char="•"/>
              <a:defRPr/>
            </a:pP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4" name="图片 3" descr="锤子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00808"/>
            <a:ext cx="3789040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48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4353</TotalTime>
  <Words>1707</Words>
  <Application>Microsoft Macintosh PowerPoint</Application>
  <PresentationFormat>全屏显示(4:3)</PresentationFormat>
  <Paragraphs>394</Paragraphs>
  <Slides>36</Slides>
  <Notes>35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新浪微博redis优化历程</vt:lpstr>
      <vt:lpstr>大纲</vt:lpstr>
      <vt:lpstr>业务场景-业务</vt:lpstr>
      <vt:lpstr>业务场景-数据</vt:lpstr>
      <vt:lpstr>Redis存储前时代</vt:lpstr>
      <vt:lpstr>Redis前时代</vt:lpstr>
      <vt:lpstr>问题出现</vt:lpstr>
      <vt:lpstr>解决方案</vt:lpstr>
      <vt:lpstr>小结</vt:lpstr>
      <vt:lpstr>Redis存储初期</vt:lpstr>
      <vt:lpstr>Redis初期</vt:lpstr>
      <vt:lpstr>问题出现</vt:lpstr>
      <vt:lpstr>解决方案</vt:lpstr>
      <vt:lpstr>解决方案</vt:lpstr>
      <vt:lpstr>问题升级</vt:lpstr>
      <vt:lpstr>问题分析</vt:lpstr>
      <vt:lpstr>问题解决</vt:lpstr>
      <vt:lpstr>小结</vt:lpstr>
      <vt:lpstr>Redis存储爆发期</vt:lpstr>
      <vt:lpstr>Redis存储爆发期</vt:lpstr>
      <vt:lpstr>问题出现</vt:lpstr>
      <vt:lpstr>问题出现</vt:lpstr>
      <vt:lpstr>问题出现</vt:lpstr>
      <vt:lpstr>解决方案</vt:lpstr>
      <vt:lpstr>解决方案</vt:lpstr>
      <vt:lpstr>小结</vt:lpstr>
      <vt:lpstr>Redis存储高速稳定期</vt:lpstr>
      <vt:lpstr>Redis存储高速稳定期</vt:lpstr>
      <vt:lpstr>Redis存储高速稳定期</vt:lpstr>
      <vt:lpstr>问题出现</vt:lpstr>
      <vt:lpstr>问题解决</vt:lpstr>
      <vt:lpstr>服务化</vt:lpstr>
      <vt:lpstr>服务化</vt:lpstr>
      <vt:lpstr>小结</vt:lpstr>
      <vt:lpstr>一些经验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fishermen fish</cp:lastModifiedBy>
  <cp:revision>2764</cp:revision>
  <dcterms:modified xsi:type="dcterms:W3CDTF">2014-09-18T07:07:56Z</dcterms:modified>
</cp:coreProperties>
</file>