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9" r:id="rId4"/>
    <p:sldId id="258" r:id="rId5"/>
    <p:sldId id="257"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p:cViewPr>
        <p:scale>
          <a:sx n="100" d="100"/>
          <a:sy n="100" d="100"/>
        </p:scale>
        <p:origin x="276" y="7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9A15C6-5BF6-4F3E-8EB7-89809FA1D9FA}"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2C4FF-D62E-443F-8F8A-7BFA44F8A4B5}"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8185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FE9A15C6-5BF6-4F3E-8EB7-89809FA1D9FA}" type="datetimeFigureOut">
              <a:rPr lang="en-US" smtClean="0"/>
              <a:t>9/21/2018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3442391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A15C6-5BF6-4F3E-8EB7-89809FA1D9FA}"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2784185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A15C6-5BF6-4F3E-8EB7-89809FA1D9FA}"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2C4FF-D62E-443F-8F8A-7BFA44F8A4B5}"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7404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A15C6-5BF6-4F3E-8EB7-89809FA1D9FA}"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174561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A15C6-5BF6-4F3E-8EB7-89809FA1D9FA}"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2C4FF-D62E-443F-8F8A-7BFA44F8A4B5}"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86368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A15C6-5BF6-4F3E-8EB7-89809FA1D9FA}"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3893132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9A15C6-5BF6-4F3E-8EB7-89809FA1D9FA}"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3147668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9A15C6-5BF6-4F3E-8EB7-89809FA1D9FA}"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390146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9A15C6-5BF6-4F3E-8EB7-89809FA1D9FA}"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37702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A15C6-5BF6-4F3E-8EB7-89809FA1D9FA}"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409839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9A15C6-5BF6-4F3E-8EB7-89809FA1D9FA}"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7026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9A15C6-5BF6-4F3E-8EB7-89809FA1D9FA}" type="datetimeFigureOut">
              <a:rPr lang="en-US" smtClean="0"/>
              <a:t>9/21/2018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124935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9A15C6-5BF6-4F3E-8EB7-89809FA1D9FA}" type="datetimeFigureOut">
              <a:rPr lang="en-US" smtClean="0"/>
              <a:t>9/21/2018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555007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A15C6-5BF6-4F3E-8EB7-89809FA1D9FA}" type="datetimeFigureOut">
              <a:rPr lang="en-US" smtClean="0"/>
              <a:t>9/21/2018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221594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A15C6-5BF6-4F3E-8EB7-89809FA1D9FA}"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844677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A15C6-5BF6-4F3E-8EB7-89809FA1D9FA}"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4227793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E9A15C6-5BF6-4F3E-8EB7-89809FA1D9FA}" type="datetimeFigureOut">
              <a:rPr lang="en-US" smtClean="0"/>
              <a:t>9/21/2018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B92C4FF-D62E-443F-8F8A-7BFA44F8A4B5}" type="slidenum">
              <a:rPr lang="en-US" smtClean="0"/>
              <a:t>‹#›</a:t>
            </a:fld>
            <a:endParaRPr lang="en-US"/>
          </a:p>
        </p:txBody>
      </p:sp>
    </p:spTree>
    <p:extLst>
      <p:ext uri="{BB962C8B-B14F-4D97-AF65-F5344CB8AC3E}">
        <p14:creationId xmlns:p14="http://schemas.microsoft.com/office/powerpoint/2010/main" val="15915759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android.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android.com/studio/intro/" TargetMode="External"/><Relationship Id="rId2" Type="http://schemas.openxmlformats.org/officeDocument/2006/relationships/hyperlink" Target="https://developer.android.com/studio/" TargetMode="External"/><Relationship Id="rId1" Type="http://schemas.openxmlformats.org/officeDocument/2006/relationships/slideLayout" Target="../slideLayouts/slideLayout2.xml"/><Relationship Id="rId5" Type="http://schemas.openxmlformats.org/officeDocument/2006/relationships/hyperlink" Target="https://developer.android.com/guide/components/fundamentals" TargetMode="External"/><Relationship Id="rId4" Type="http://schemas.openxmlformats.org/officeDocument/2006/relationships/hyperlink" Target="https://developer.android.com/training/basics/firstap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android.com/guide/" TargetMode="External"/><Relationship Id="rId2" Type="http://schemas.openxmlformats.org/officeDocument/2006/relationships/hyperlink" Target="https://developer.android.com/docs/" TargetMode="External"/><Relationship Id="rId1" Type="http://schemas.openxmlformats.org/officeDocument/2006/relationships/slideLayout" Target="../slideLayouts/slideLayout2.xml"/><Relationship Id="rId4" Type="http://schemas.openxmlformats.org/officeDocument/2006/relationships/hyperlink" Target="https://developer.android.com/referenc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android.com/guide/topics/sensors/sensors_overview" TargetMode="External"/><Relationship Id="rId2" Type="http://schemas.openxmlformats.org/officeDocument/2006/relationships/hyperlink" Target="https://developer.android.com/guide/topics/ui/" TargetMode="External"/><Relationship Id="rId1" Type="http://schemas.openxmlformats.org/officeDocument/2006/relationships/slideLayout" Target="../slideLayouts/slideLayout2.xml"/><Relationship Id="rId6" Type="http://schemas.openxmlformats.org/officeDocument/2006/relationships/hyperlink" Target="https://developer.android.com/guide/topics/admin/device-admin" TargetMode="External"/><Relationship Id="rId5" Type="http://schemas.openxmlformats.org/officeDocument/2006/relationships/hyperlink" Target="https://developer.android.com/guide/topics/connectivity/wifip2p" TargetMode="External"/><Relationship Id="rId4" Type="http://schemas.openxmlformats.org/officeDocument/2006/relationships/hyperlink" Target="https://developer.android.com/training/camera/videobasic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android.com/reference/android/hardware/Sensor#public-methods" TargetMode="External"/><Relationship Id="rId2" Type="http://schemas.openxmlformats.org/officeDocument/2006/relationships/hyperlink" Target="https://developer.android.com/reference/android/hardware/Sensor#constants" TargetMode="External"/><Relationship Id="rId1" Type="http://schemas.openxmlformats.org/officeDocument/2006/relationships/slideLayout" Target="../slideLayouts/slideLayout2.xml"/><Relationship Id="rId6" Type="http://schemas.openxmlformats.org/officeDocument/2006/relationships/hyperlink" Target="https://developer.android.com/reference/javax/crypto/package-summary" TargetMode="External"/><Relationship Id="rId5" Type="http://schemas.openxmlformats.org/officeDocument/2006/relationships/hyperlink" Target="https://developer.android.com/reference/android/hardware/Sensor#public-methods_2" TargetMode="External"/><Relationship Id="rId4" Type="http://schemas.openxmlformats.org/officeDocument/2006/relationships/hyperlink" Target="https://developer.android.com/reference/android/hardware/Sensor#constants_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smtClean="0"/>
              <a:t>Android Developers Website Resources</a:t>
            </a:r>
            <a:endParaRPr lang="en-US" dirty="0"/>
          </a:p>
        </p:txBody>
      </p:sp>
      <p:sp>
        <p:nvSpPr>
          <p:cNvPr id="4" name="TextBox 3"/>
          <p:cNvSpPr txBox="1"/>
          <p:nvPr/>
        </p:nvSpPr>
        <p:spPr>
          <a:xfrm>
            <a:off x="684212" y="4015819"/>
            <a:ext cx="6016391" cy="1200329"/>
          </a:xfrm>
          <a:prstGeom prst="rect">
            <a:avLst/>
          </a:prstGeom>
          <a:noFill/>
        </p:spPr>
        <p:txBody>
          <a:bodyPr wrap="none" rtlCol="0">
            <a:spAutoFit/>
          </a:bodyPr>
          <a:lstStyle/>
          <a:p>
            <a:r>
              <a:rPr lang="en-US" sz="2400" dirty="0" smtClean="0"/>
              <a:t>A poorly written, brief summary of what</a:t>
            </a:r>
          </a:p>
          <a:p>
            <a:r>
              <a:rPr lang="en-US" sz="2400" dirty="0" smtClean="0"/>
              <a:t>Josh Van Horne thinks is most useful for</a:t>
            </a:r>
          </a:p>
          <a:p>
            <a:r>
              <a:rPr lang="en-US" sz="2400" dirty="0" smtClean="0"/>
              <a:t>Android programmers.</a:t>
            </a:r>
            <a:endParaRPr lang="en-US" sz="2400" dirty="0"/>
          </a:p>
        </p:txBody>
      </p:sp>
    </p:spTree>
    <p:extLst>
      <p:ext uri="{BB962C8B-B14F-4D97-AF65-F5344CB8AC3E}">
        <p14:creationId xmlns:p14="http://schemas.microsoft.com/office/powerpoint/2010/main" val="681117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Note:</a:t>
            </a:r>
            <a:endParaRPr lang="en-US" dirty="0"/>
          </a:p>
        </p:txBody>
      </p:sp>
      <p:sp>
        <p:nvSpPr>
          <p:cNvPr id="3" name="Content Placeholder 2"/>
          <p:cNvSpPr>
            <a:spLocks noGrp="1"/>
          </p:cNvSpPr>
          <p:nvPr>
            <p:ph idx="1"/>
          </p:nvPr>
        </p:nvSpPr>
        <p:spPr>
          <a:xfrm>
            <a:off x="684212" y="2211917"/>
            <a:ext cx="8534400" cy="3615267"/>
          </a:xfrm>
        </p:spPr>
        <p:txBody>
          <a:bodyPr anchor="t">
            <a:normAutofit/>
          </a:bodyPr>
          <a:lstStyle/>
          <a:p>
            <a:pPr marL="0" indent="0">
              <a:buNone/>
            </a:pPr>
            <a:r>
              <a:rPr lang="en-US" sz="2400" dirty="0" smtClean="0">
                <a:solidFill>
                  <a:schemeClr val="tx1"/>
                </a:solidFill>
              </a:rPr>
              <a:t>Anything underlined in black text </a:t>
            </a:r>
            <a:r>
              <a:rPr lang="en-US" sz="2400" dirty="0" smtClean="0">
                <a:solidFill>
                  <a:schemeClr val="tx1"/>
                </a:solidFill>
                <a:hlinkClick r:id="rId2"/>
              </a:rPr>
              <a:t>like this</a:t>
            </a:r>
            <a:r>
              <a:rPr lang="en-US" sz="2400" dirty="0" smtClean="0">
                <a:solidFill>
                  <a:schemeClr val="tx1"/>
                </a:solidFill>
              </a:rPr>
              <a:t> is a hyperlink.  You can either right-click -&gt; “Open Hyperlink” or start slideshow mode and click them.</a:t>
            </a:r>
            <a:endParaRPr lang="en-US" sz="2400" dirty="0">
              <a:solidFill>
                <a:schemeClr val="tx1"/>
              </a:solidFill>
            </a:endParaRPr>
          </a:p>
        </p:txBody>
      </p:sp>
    </p:spTree>
    <p:extLst>
      <p:ext uri="{BB962C8B-B14F-4D97-AF65-F5344CB8AC3E}">
        <p14:creationId xmlns:p14="http://schemas.microsoft.com/office/powerpoint/2010/main" val="803748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for beginners</a:t>
            </a:r>
            <a:endParaRPr lang="en-US" dirty="0"/>
          </a:p>
        </p:txBody>
      </p:sp>
      <p:sp>
        <p:nvSpPr>
          <p:cNvPr id="3" name="Content Placeholder 2"/>
          <p:cNvSpPr>
            <a:spLocks noGrp="1"/>
          </p:cNvSpPr>
          <p:nvPr>
            <p:ph idx="1"/>
          </p:nvPr>
        </p:nvSpPr>
        <p:spPr>
          <a:xfrm>
            <a:off x="684211" y="2192867"/>
            <a:ext cx="10536239" cy="3615267"/>
          </a:xfrm>
        </p:spPr>
        <p:txBody>
          <a:bodyPr anchor="t"/>
          <a:lstStyle/>
          <a:p>
            <a:r>
              <a:rPr lang="en-US" dirty="0" smtClean="0">
                <a:solidFill>
                  <a:schemeClr val="tx1"/>
                </a:solidFill>
                <a:hlinkClick r:id="rId2"/>
              </a:rPr>
              <a:t>Android Studio</a:t>
            </a:r>
            <a:r>
              <a:rPr lang="en-US" dirty="0" smtClean="0">
                <a:solidFill>
                  <a:schemeClr val="tx1"/>
                </a:solidFill>
              </a:rPr>
              <a:t> – This is where you get the official Android development platform</a:t>
            </a:r>
          </a:p>
          <a:p>
            <a:pPr lvl="1"/>
            <a:r>
              <a:rPr lang="en-US" dirty="0" smtClean="0">
                <a:solidFill>
                  <a:schemeClr val="tx1"/>
                </a:solidFill>
              </a:rPr>
              <a:t>IDE, Compiler, SDK’s, Android Emulator, Debugging Tools, everything in one package.</a:t>
            </a:r>
          </a:p>
          <a:p>
            <a:pPr lvl="1"/>
            <a:r>
              <a:rPr lang="en-US" dirty="0" smtClean="0">
                <a:solidFill>
                  <a:schemeClr val="tx1"/>
                </a:solidFill>
                <a:hlinkClick r:id="rId3"/>
              </a:rPr>
              <a:t>User Guides</a:t>
            </a:r>
            <a:r>
              <a:rPr lang="en-US" dirty="0" smtClean="0">
                <a:solidFill>
                  <a:schemeClr val="tx1"/>
                </a:solidFill>
              </a:rPr>
              <a:t> – How to install it, set it up, and start using it.</a:t>
            </a:r>
          </a:p>
          <a:p>
            <a:r>
              <a:rPr lang="en-US" dirty="0" smtClean="0">
                <a:solidFill>
                  <a:schemeClr val="tx1"/>
                </a:solidFill>
                <a:hlinkClick r:id="rId4"/>
              </a:rPr>
              <a:t>Docs -&gt; Guides -&gt; Build your first app</a:t>
            </a:r>
            <a:endParaRPr lang="en-US" dirty="0" smtClean="0">
              <a:solidFill>
                <a:schemeClr val="tx1"/>
              </a:solidFill>
            </a:endParaRPr>
          </a:p>
          <a:p>
            <a:pPr lvl="1"/>
            <a:r>
              <a:rPr lang="en-US" dirty="0" smtClean="0">
                <a:solidFill>
                  <a:schemeClr val="tx1"/>
                </a:solidFill>
              </a:rPr>
              <a:t>I highly recommend going through this tutorial to familiarize yourself with Android Studio.</a:t>
            </a:r>
          </a:p>
          <a:p>
            <a:r>
              <a:rPr lang="en-US" dirty="0" smtClean="0">
                <a:solidFill>
                  <a:schemeClr val="tx1"/>
                </a:solidFill>
                <a:hlinkClick r:id="rId5"/>
              </a:rPr>
              <a:t>Docs -&gt; Guides -&gt; App Fundamentals</a:t>
            </a:r>
            <a:endParaRPr lang="en-US" dirty="0" smtClean="0">
              <a:solidFill>
                <a:schemeClr val="tx1"/>
              </a:solidFill>
            </a:endParaRPr>
          </a:p>
          <a:p>
            <a:pPr lvl="1"/>
            <a:r>
              <a:rPr lang="en-US" dirty="0" smtClean="0">
                <a:solidFill>
                  <a:schemeClr val="tx1"/>
                </a:solidFill>
              </a:rPr>
              <a:t>A good introduction to what exactly an “app” on Android is from a			 developer standpoint, and their basic building blocks.</a:t>
            </a:r>
          </a:p>
        </p:txBody>
      </p:sp>
    </p:spTree>
    <p:extLst>
      <p:ext uri="{BB962C8B-B14F-4D97-AF65-F5344CB8AC3E}">
        <p14:creationId xmlns:p14="http://schemas.microsoft.com/office/powerpoint/2010/main" val="2170692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The sections I use most:</a:t>
            </a:r>
            <a:endParaRPr lang="en-US" dirty="0"/>
          </a:p>
        </p:txBody>
      </p:sp>
      <p:sp>
        <p:nvSpPr>
          <p:cNvPr id="3" name="Content Placeholder 2"/>
          <p:cNvSpPr>
            <a:spLocks noGrp="1"/>
          </p:cNvSpPr>
          <p:nvPr>
            <p:ph idx="1"/>
          </p:nvPr>
        </p:nvSpPr>
        <p:spPr>
          <a:xfrm>
            <a:off x="684212" y="2192867"/>
            <a:ext cx="8534400" cy="2226733"/>
          </a:xfrm>
        </p:spPr>
        <p:txBody>
          <a:bodyPr anchor="t"/>
          <a:lstStyle/>
          <a:p>
            <a:r>
              <a:rPr lang="en-US" sz="2800" dirty="0" smtClean="0">
                <a:solidFill>
                  <a:schemeClr val="tx1"/>
                </a:solidFill>
                <a:hlinkClick r:id="rId2"/>
              </a:rPr>
              <a:t>Docs</a:t>
            </a:r>
            <a:endParaRPr lang="en-US" sz="2800" dirty="0" smtClean="0">
              <a:solidFill>
                <a:schemeClr val="tx1"/>
              </a:solidFill>
            </a:endParaRPr>
          </a:p>
          <a:p>
            <a:pPr lvl="1"/>
            <a:r>
              <a:rPr lang="en-US" sz="2600" dirty="0" smtClean="0">
                <a:solidFill>
                  <a:schemeClr val="tx1"/>
                </a:solidFill>
                <a:hlinkClick r:id="rId3"/>
              </a:rPr>
              <a:t>Guides</a:t>
            </a:r>
            <a:r>
              <a:rPr lang="en-US" sz="2600" dirty="0" smtClean="0">
                <a:solidFill>
                  <a:schemeClr val="tx1"/>
                </a:solidFill>
              </a:rPr>
              <a:t> – Tutorials for almost everything.</a:t>
            </a:r>
          </a:p>
          <a:p>
            <a:pPr lvl="1"/>
            <a:r>
              <a:rPr lang="en-US" sz="2600" dirty="0" smtClean="0">
                <a:solidFill>
                  <a:schemeClr val="tx1"/>
                </a:solidFill>
                <a:hlinkClick r:id="rId4"/>
              </a:rPr>
              <a:t>Reference</a:t>
            </a:r>
            <a:r>
              <a:rPr lang="en-US" sz="2600" dirty="0" smtClean="0">
                <a:solidFill>
                  <a:schemeClr val="tx1"/>
                </a:solidFill>
              </a:rPr>
              <a:t> – All the information you could ever want to know about the Android libraries.</a:t>
            </a:r>
            <a:endParaRPr lang="en-US" sz="2600" dirty="0">
              <a:solidFill>
                <a:schemeClr val="tx1"/>
              </a:solidFill>
            </a:endParaRPr>
          </a:p>
        </p:txBody>
      </p:sp>
    </p:spTree>
    <p:extLst>
      <p:ext uri="{BB962C8B-B14F-4D97-AF65-F5344CB8AC3E}">
        <p14:creationId xmlns:p14="http://schemas.microsoft.com/office/powerpoint/2010/main" val="365573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10612438" cy="1507067"/>
          </a:xfrm>
        </p:spPr>
        <p:txBody>
          <a:bodyPr/>
          <a:lstStyle/>
          <a:p>
            <a:r>
              <a:rPr lang="en-US" dirty="0" smtClean="0"/>
              <a:t>Guides – Tutorials for Almost everything</a:t>
            </a:r>
            <a:endParaRPr lang="en-US" dirty="0"/>
          </a:p>
        </p:txBody>
      </p:sp>
      <p:sp>
        <p:nvSpPr>
          <p:cNvPr id="3" name="Content Placeholder 2"/>
          <p:cNvSpPr>
            <a:spLocks noGrp="1"/>
          </p:cNvSpPr>
          <p:nvPr>
            <p:ph idx="1"/>
          </p:nvPr>
        </p:nvSpPr>
        <p:spPr>
          <a:xfrm>
            <a:off x="684212" y="2192867"/>
            <a:ext cx="10764838" cy="4179358"/>
          </a:xfrm>
        </p:spPr>
        <p:txBody>
          <a:bodyPr anchor="t">
            <a:normAutofit lnSpcReduction="10000"/>
          </a:bodyPr>
          <a:lstStyle/>
          <a:p>
            <a:r>
              <a:rPr lang="en-US" dirty="0" smtClean="0">
                <a:solidFill>
                  <a:schemeClr val="tx1"/>
                </a:solidFill>
              </a:rPr>
              <a:t>Want to learn how to make a user interface?</a:t>
            </a:r>
          </a:p>
          <a:p>
            <a:pPr lvl="1"/>
            <a:r>
              <a:rPr lang="en-US" dirty="0" smtClean="0">
                <a:solidFill>
                  <a:schemeClr val="tx1"/>
                </a:solidFill>
                <a:hlinkClick r:id="rId2"/>
              </a:rPr>
              <a:t>There are guides for that</a:t>
            </a:r>
            <a:endParaRPr lang="en-US" dirty="0" smtClean="0">
              <a:solidFill>
                <a:schemeClr val="tx1"/>
              </a:solidFill>
            </a:endParaRPr>
          </a:p>
          <a:p>
            <a:r>
              <a:rPr lang="en-US" dirty="0" smtClean="0">
                <a:solidFill>
                  <a:schemeClr val="tx1"/>
                </a:solidFill>
              </a:rPr>
              <a:t>Want to know how the sensors work, and how to use them on Android?</a:t>
            </a:r>
          </a:p>
          <a:p>
            <a:pPr lvl="1"/>
            <a:r>
              <a:rPr lang="en-US" dirty="0" smtClean="0">
                <a:solidFill>
                  <a:schemeClr val="tx1"/>
                </a:solidFill>
                <a:hlinkClick r:id="rId3"/>
              </a:rPr>
              <a:t>There’s a guide for that</a:t>
            </a:r>
            <a:endParaRPr lang="en-US" dirty="0" smtClean="0">
              <a:solidFill>
                <a:schemeClr val="tx1"/>
              </a:solidFill>
            </a:endParaRPr>
          </a:p>
          <a:p>
            <a:r>
              <a:rPr lang="en-US" dirty="0" smtClean="0">
                <a:solidFill>
                  <a:schemeClr val="tx1"/>
                </a:solidFill>
              </a:rPr>
              <a:t>Want to learn how to record video?</a:t>
            </a:r>
          </a:p>
          <a:p>
            <a:pPr lvl="1"/>
            <a:r>
              <a:rPr lang="en-US" dirty="0" smtClean="0">
                <a:solidFill>
                  <a:schemeClr val="tx1"/>
                </a:solidFill>
                <a:hlinkClick r:id="rId4"/>
              </a:rPr>
              <a:t>There’s a guide for that</a:t>
            </a:r>
            <a:endParaRPr lang="en-US" dirty="0" smtClean="0">
              <a:solidFill>
                <a:schemeClr val="tx1"/>
              </a:solidFill>
            </a:endParaRPr>
          </a:p>
          <a:p>
            <a:r>
              <a:rPr lang="en-US" dirty="0" smtClean="0">
                <a:solidFill>
                  <a:schemeClr val="tx1"/>
                </a:solidFill>
              </a:rPr>
              <a:t>Want to make an ad-hoc </a:t>
            </a:r>
            <a:r>
              <a:rPr lang="en-US" dirty="0" err="1" smtClean="0">
                <a:solidFill>
                  <a:schemeClr val="tx1"/>
                </a:solidFill>
              </a:rPr>
              <a:t>WiFi</a:t>
            </a:r>
            <a:r>
              <a:rPr lang="en-US" dirty="0" smtClean="0">
                <a:solidFill>
                  <a:schemeClr val="tx1"/>
                </a:solidFill>
              </a:rPr>
              <a:t> network between devices?</a:t>
            </a:r>
          </a:p>
          <a:p>
            <a:pPr lvl="1"/>
            <a:r>
              <a:rPr lang="en-US" dirty="0" smtClean="0">
                <a:solidFill>
                  <a:schemeClr val="tx1"/>
                </a:solidFill>
                <a:hlinkClick r:id="rId5"/>
              </a:rPr>
              <a:t>There’s a guide for that</a:t>
            </a:r>
            <a:endParaRPr lang="en-US" dirty="0" smtClean="0">
              <a:solidFill>
                <a:schemeClr val="tx1"/>
              </a:solidFill>
            </a:endParaRPr>
          </a:p>
          <a:p>
            <a:r>
              <a:rPr lang="en-US" dirty="0" smtClean="0">
                <a:solidFill>
                  <a:schemeClr val="tx1"/>
                </a:solidFill>
              </a:rPr>
              <a:t>Want Admin access so you can factory reset a device?</a:t>
            </a:r>
          </a:p>
          <a:p>
            <a:pPr lvl="1"/>
            <a:r>
              <a:rPr lang="en-US" dirty="0" smtClean="0">
                <a:solidFill>
                  <a:schemeClr val="tx1"/>
                </a:solidFill>
                <a:hlinkClick r:id="rId6"/>
              </a:rPr>
              <a:t>There’s a guide for that</a:t>
            </a:r>
            <a:endParaRPr lang="en-US" dirty="0">
              <a:solidFill>
                <a:schemeClr val="tx1"/>
              </a:solidFill>
            </a:endParaRPr>
          </a:p>
        </p:txBody>
      </p:sp>
    </p:spTree>
    <p:extLst>
      <p:ext uri="{BB962C8B-B14F-4D97-AF65-F5344CB8AC3E}">
        <p14:creationId xmlns:p14="http://schemas.microsoft.com/office/powerpoint/2010/main" val="1175046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1"/>
            <a:ext cx="8534400" cy="1885950"/>
          </a:xfrm>
        </p:spPr>
        <p:txBody>
          <a:bodyPr>
            <a:normAutofit fontScale="90000"/>
          </a:bodyPr>
          <a:lstStyle/>
          <a:p>
            <a:r>
              <a:rPr lang="en-US" dirty="0" smtClean="0"/>
              <a:t>Reference - </a:t>
            </a:r>
            <a:r>
              <a:rPr lang="en-US" dirty="0"/>
              <a:t>All the information you could ever want to know about the Android libraries.</a:t>
            </a:r>
            <a:br>
              <a:rPr lang="en-US" dirty="0"/>
            </a:br>
            <a:endParaRPr lang="en-US" dirty="0"/>
          </a:p>
        </p:txBody>
      </p:sp>
      <p:sp>
        <p:nvSpPr>
          <p:cNvPr id="3" name="Content Placeholder 2"/>
          <p:cNvSpPr>
            <a:spLocks noGrp="1"/>
          </p:cNvSpPr>
          <p:nvPr>
            <p:ph idx="1"/>
          </p:nvPr>
        </p:nvSpPr>
        <p:spPr>
          <a:xfrm>
            <a:off x="684212" y="2457450"/>
            <a:ext cx="8534400" cy="3615267"/>
          </a:xfrm>
        </p:spPr>
        <p:txBody>
          <a:bodyPr anchor="t"/>
          <a:lstStyle/>
          <a:p>
            <a:r>
              <a:rPr lang="en-US" dirty="0" smtClean="0">
                <a:solidFill>
                  <a:schemeClr val="tx1"/>
                </a:solidFill>
              </a:rPr>
              <a:t>This is the section for advanced programming information. If you really want to get down into the weeds on what exactly you can do with the Android Libraries this is the place to go.</a:t>
            </a:r>
          </a:p>
          <a:p>
            <a:pPr lvl="1"/>
            <a:r>
              <a:rPr lang="en-US" dirty="0" smtClean="0">
                <a:solidFill>
                  <a:schemeClr val="tx1"/>
                </a:solidFill>
              </a:rPr>
              <a:t>I mean like, I want to know something very specific about </a:t>
            </a:r>
            <a:r>
              <a:rPr lang="en-US" dirty="0" smtClean="0">
                <a:solidFill>
                  <a:schemeClr val="tx1"/>
                </a:solidFill>
                <a:hlinkClick r:id="rId2"/>
              </a:rPr>
              <a:t>ANY constant</a:t>
            </a:r>
            <a:r>
              <a:rPr lang="en-US" dirty="0" smtClean="0">
                <a:solidFill>
                  <a:schemeClr val="tx1"/>
                </a:solidFill>
              </a:rPr>
              <a:t>, or </a:t>
            </a:r>
            <a:r>
              <a:rPr lang="en-US" dirty="0" smtClean="0">
                <a:solidFill>
                  <a:schemeClr val="tx1"/>
                </a:solidFill>
                <a:hlinkClick r:id="rId3"/>
              </a:rPr>
              <a:t>ANY function</a:t>
            </a:r>
            <a:r>
              <a:rPr lang="en-US" dirty="0" smtClean="0">
                <a:solidFill>
                  <a:schemeClr val="tx1"/>
                </a:solidFill>
              </a:rPr>
              <a:t> in the sensor library, </a:t>
            </a:r>
            <a:r>
              <a:rPr lang="en-US" dirty="0" smtClean="0">
                <a:solidFill>
                  <a:schemeClr val="tx1"/>
                </a:solidFill>
                <a:hlinkClick r:id="rId4"/>
              </a:rPr>
              <a:t>exactly what they mean</a:t>
            </a:r>
            <a:r>
              <a:rPr lang="en-US" dirty="0" smtClean="0">
                <a:solidFill>
                  <a:schemeClr val="tx1"/>
                </a:solidFill>
              </a:rPr>
              <a:t>, and </a:t>
            </a:r>
            <a:r>
              <a:rPr lang="en-US" dirty="0" smtClean="0">
                <a:solidFill>
                  <a:schemeClr val="tx1"/>
                </a:solidFill>
                <a:hlinkClick r:id="rId5"/>
              </a:rPr>
              <a:t>how to use them</a:t>
            </a:r>
            <a:r>
              <a:rPr lang="en-US" dirty="0" smtClean="0">
                <a:solidFill>
                  <a:schemeClr val="tx1"/>
                </a:solidFill>
              </a:rPr>
              <a:t> down in the weeds.</a:t>
            </a:r>
          </a:p>
          <a:p>
            <a:r>
              <a:rPr lang="en-US" dirty="0" smtClean="0">
                <a:solidFill>
                  <a:schemeClr val="tx1"/>
                </a:solidFill>
              </a:rPr>
              <a:t>Hey look, I </a:t>
            </a:r>
            <a:r>
              <a:rPr lang="en-US" smtClean="0">
                <a:solidFill>
                  <a:schemeClr val="tx1"/>
                </a:solidFill>
              </a:rPr>
              <a:t>was browsing </a:t>
            </a:r>
            <a:r>
              <a:rPr lang="en-US" dirty="0" smtClean="0">
                <a:solidFill>
                  <a:schemeClr val="tx1"/>
                </a:solidFill>
              </a:rPr>
              <a:t>through the list of libraries on the left and found a built-in library just for </a:t>
            </a:r>
            <a:r>
              <a:rPr lang="en-US" dirty="0" smtClean="0">
                <a:solidFill>
                  <a:schemeClr val="tx1"/>
                </a:solidFill>
                <a:hlinkClick r:id="rId6"/>
              </a:rPr>
              <a:t>cryptography</a:t>
            </a:r>
            <a:r>
              <a:rPr lang="en-US" dirty="0" smtClean="0">
                <a:solidFill>
                  <a:schemeClr val="tx1"/>
                </a:solidFill>
              </a:rPr>
              <a:t>.</a:t>
            </a:r>
          </a:p>
        </p:txBody>
      </p:sp>
    </p:spTree>
    <p:extLst>
      <p:ext uri="{BB962C8B-B14F-4D97-AF65-F5344CB8AC3E}">
        <p14:creationId xmlns:p14="http://schemas.microsoft.com/office/powerpoint/2010/main" val="385003480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93</TotalTime>
  <Words>374</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3</vt:lpstr>
      <vt:lpstr>Slice</vt:lpstr>
      <vt:lpstr>Android Developers Website Resources</vt:lpstr>
      <vt:lpstr>Note:</vt:lpstr>
      <vt:lpstr>for beginners</vt:lpstr>
      <vt:lpstr>The sections I use most:</vt:lpstr>
      <vt:lpstr>Guides – Tutorials for Almost everything</vt:lpstr>
      <vt:lpstr>Reference - All the information you could ever want to know about the Android libraries.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Developers Website Resources</dc:title>
  <dc:creator>Josh Van Horne</dc:creator>
  <cp:lastModifiedBy>Josh Van Horne</cp:lastModifiedBy>
  <cp:revision>12</cp:revision>
  <dcterms:created xsi:type="dcterms:W3CDTF">2018-09-21T22:47:47Z</dcterms:created>
  <dcterms:modified xsi:type="dcterms:W3CDTF">2018-09-22T00:21:45Z</dcterms:modified>
</cp:coreProperties>
</file>