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IBM Plex Serif Bold" charset="1" panose="02060803050406000203"/>
      <p:regular r:id="rId20"/>
    </p:embeddedFont>
    <p:embeddedFont>
      <p:font typeface="IBM Plex Serif" charset="1" panose="02060503050406000203"/>
      <p:regular r:id="rId21"/>
    </p:embeddedFont>
    <p:embeddedFont>
      <p:font typeface="IBM Plex Sans Condensed Italics" charset="1" panose="020B0506050203000203"/>
      <p:regular r:id="rId22"/>
    </p:embeddedFont>
    <p:embeddedFont>
      <p:font typeface="Alexandria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</a:blip>
            <a:stretch>
              <a:fillRect l="0" t="-9259" r="0" b="-925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52436" y="857250"/>
            <a:ext cx="14983128" cy="2549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8"/>
              </a:lnSpc>
            </a:pPr>
            <a:r>
              <a:rPr lang="en-US" b="true" sz="8863">
                <a:solidFill>
                  <a:srgbClr val="7467AC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FORGE INSPIRA’25</a:t>
            </a:r>
          </a:p>
          <a:p>
            <a:pPr algn="ctr">
              <a:lnSpc>
                <a:spcPts val="7867"/>
              </a:lnSpc>
            </a:pPr>
            <a:r>
              <a:rPr lang="en-US" b="true" sz="5619">
                <a:solidFill>
                  <a:srgbClr val="7467AC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HACKATHON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91338" y="8215208"/>
            <a:ext cx="4305324" cy="52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6"/>
              </a:lnSpc>
              <a:spcBef>
                <a:spcPct val="0"/>
              </a:spcBef>
            </a:pPr>
            <a:r>
              <a:rPr lang="en-US" sz="3068">
                <a:solidFill>
                  <a:srgbClr val="E9E9E9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reallygreatsite.com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00629" y="2118880"/>
            <a:ext cx="13814439" cy="5963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7"/>
              </a:lnSpc>
            </a:pPr>
          </a:p>
          <a:p>
            <a:pPr algn="l" marL="1045159" indent="-522580" lvl="1">
              <a:lnSpc>
                <a:spcPts val="6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840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Dial</a:t>
            </a:r>
            <a:r>
              <a:rPr lang="en-US" b="true" sz="4840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oGPT-small:</a:t>
            </a:r>
            <a:r>
              <a:rPr lang="en-US" sz="4840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Optimized language model</a:t>
            </a:r>
          </a:p>
          <a:p>
            <a:pPr algn="l" marL="1045159" indent="-522580" lvl="1">
              <a:lnSpc>
                <a:spcPts val="6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840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ONNX Runtime: </a:t>
            </a:r>
            <a:r>
              <a:rPr lang="en-US" sz="4840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Performance optimization</a:t>
            </a:r>
          </a:p>
          <a:p>
            <a:pPr algn="l" marL="1045159" indent="-522580" lvl="1">
              <a:lnSpc>
                <a:spcPts val="67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840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CPU Optimization:</a:t>
            </a:r>
            <a:r>
              <a:rPr lang="en-US" sz="4840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torch.float32, low_cpu_mem_usage</a:t>
            </a:r>
          </a:p>
          <a:p>
            <a:pPr algn="l">
              <a:lnSpc>
                <a:spcPts val="6777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693815" y="399129"/>
            <a:ext cx="9205169" cy="1402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>
                <a:solidFill>
                  <a:srgbClr val="3F3D3E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AI/ML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66615"/>
            <a:ext cx="18288000" cy="8291685"/>
          </a:xfrm>
          <a:custGeom>
            <a:avLst/>
            <a:gdLst/>
            <a:ahLst/>
            <a:cxnLst/>
            <a:rect r="r" b="b" t="t" l="l"/>
            <a:pathLst>
              <a:path h="8291685" w="18288000">
                <a:moveTo>
                  <a:pt x="0" y="0"/>
                </a:moveTo>
                <a:lnTo>
                  <a:pt x="18288000" y="0"/>
                </a:lnTo>
                <a:lnTo>
                  <a:pt x="18288000" y="8291685"/>
                </a:lnTo>
                <a:lnTo>
                  <a:pt x="0" y="8291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32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1301259" cy="4732402"/>
          </a:xfrm>
          <a:custGeom>
            <a:avLst/>
            <a:gdLst/>
            <a:ahLst/>
            <a:cxnLst/>
            <a:rect r="r" b="b" t="t" l="l"/>
            <a:pathLst>
              <a:path h="4732402" w="11301259">
                <a:moveTo>
                  <a:pt x="0" y="0"/>
                </a:moveTo>
                <a:lnTo>
                  <a:pt x="11301259" y="0"/>
                </a:lnTo>
                <a:lnTo>
                  <a:pt x="11301259" y="4732402"/>
                </a:lnTo>
                <a:lnTo>
                  <a:pt x="0" y="47324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726239" y="5143500"/>
            <a:ext cx="11533061" cy="3820346"/>
          </a:xfrm>
          <a:custGeom>
            <a:avLst/>
            <a:gdLst/>
            <a:ahLst/>
            <a:cxnLst/>
            <a:rect r="r" b="b" t="t" l="l"/>
            <a:pathLst>
              <a:path h="3820346" w="11533061">
                <a:moveTo>
                  <a:pt x="0" y="0"/>
                </a:moveTo>
                <a:lnTo>
                  <a:pt x="11533061" y="0"/>
                </a:lnTo>
                <a:lnTo>
                  <a:pt x="11533061" y="3820346"/>
                </a:lnTo>
                <a:lnTo>
                  <a:pt x="0" y="38203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61" t="0" r="-961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5855267" cy="7095232"/>
          </a:xfrm>
          <a:custGeom>
            <a:avLst/>
            <a:gdLst/>
            <a:ahLst/>
            <a:cxnLst/>
            <a:rect r="r" b="b" t="t" l="l"/>
            <a:pathLst>
              <a:path h="7095232" w="15855267">
                <a:moveTo>
                  <a:pt x="0" y="0"/>
                </a:moveTo>
                <a:lnTo>
                  <a:pt x="15855267" y="0"/>
                </a:lnTo>
                <a:lnTo>
                  <a:pt x="15855267" y="7095232"/>
                </a:lnTo>
                <a:lnTo>
                  <a:pt x="0" y="70952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03365" y="7776776"/>
            <a:ext cx="12984635" cy="114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7"/>
              </a:lnSpc>
              <a:spcBef>
                <a:spcPct val="0"/>
              </a:spcBef>
            </a:pPr>
            <a:r>
              <a:rPr lang="en-US" b="true" sz="3298">
                <a:solidFill>
                  <a:srgbClr val="000000">
                    <a:alpha val="56863"/>
                  </a:srgbClr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For more detail about the functioning refer the GitHub repohttps://github.com/SOHAM-3T/SAHAY_AI.git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8325" y="4041844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73153" y="246729"/>
            <a:ext cx="15039352" cy="1402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b="true" sz="8177">
                <a:solidFill>
                  <a:srgbClr val="3F3D3E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PROBLEM STATEMENT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41772" y="2665457"/>
            <a:ext cx="15302115" cy="6771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1555" indent="-415778" lvl="1">
              <a:lnSpc>
                <a:spcPts val="5392"/>
              </a:lnSpc>
              <a:buFont typeface="Arial"/>
              <a:buChar char="•"/>
            </a:pPr>
            <a:r>
              <a:rPr lang="en-US" sz="3851">
                <a:solidFill>
                  <a:srgbClr val="000000">
                    <a:alpha val="68627"/>
                  </a:srgbClr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Students and professionals struggle to get personalized career guidance</a:t>
            </a:r>
          </a:p>
          <a:p>
            <a:pPr algn="l">
              <a:lnSpc>
                <a:spcPts val="5392"/>
              </a:lnSpc>
            </a:pPr>
          </a:p>
          <a:p>
            <a:pPr algn="l" marL="831555" indent="-415778" lvl="1">
              <a:lnSpc>
                <a:spcPts val="5392"/>
              </a:lnSpc>
              <a:buFont typeface="Arial"/>
              <a:buChar char="•"/>
            </a:pPr>
            <a:r>
              <a:rPr lang="en-US" sz="3851">
                <a:solidFill>
                  <a:srgbClr val="000000">
                    <a:alpha val="68627"/>
                  </a:srgbClr>
                </a:solidFill>
                <a:latin typeface="IBM Plex Serif"/>
                <a:ea typeface="IBM Plex Serif"/>
                <a:cs typeface="IBM Plex Serif"/>
                <a:sym typeface="IBM Plex Serif"/>
              </a:rPr>
              <a:t>Manual resume analysis is time-consuming and inconsistent</a:t>
            </a:r>
          </a:p>
          <a:p>
            <a:pPr algn="l">
              <a:lnSpc>
                <a:spcPts val="5392"/>
              </a:lnSpc>
            </a:pPr>
          </a:p>
          <a:p>
            <a:pPr algn="l" marL="831555" indent="-415778" lvl="1">
              <a:lnSpc>
                <a:spcPts val="5392"/>
              </a:lnSpc>
              <a:buFont typeface="Arial"/>
              <a:buChar char="•"/>
            </a:pPr>
            <a:r>
              <a:rPr lang="en-US" sz="3851">
                <a:solidFill>
                  <a:srgbClr val="000000">
                    <a:alpha val="68627"/>
                  </a:srgbClr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SKILL GAP IDENTIFICATION REQUIRES EXPERT KNOWLEDGE</a:t>
            </a:r>
          </a:p>
          <a:p>
            <a:pPr algn="l">
              <a:lnSpc>
                <a:spcPts val="5392"/>
              </a:lnSpc>
            </a:pPr>
          </a:p>
          <a:p>
            <a:pPr algn="l" marL="831555" indent="-415778" lvl="1">
              <a:lnSpc>
                <a:spcPts val="5392"/>
              </a:lnSpc>
              <a:buFont typeface="Arial"/>
              <a:buChar char="•"/>
            </a:pPr>
            <a:r>
              <a:rPr lang="en-US" sz="3851">
                <a:solidFill>
                  <a:srgbClr val="000000">
                    <a:alpha val="68627"/>
                  </a:srgbClr>
                </a:solidFill>
                <a:latin typeface="IBM Plex Serif"/>
                <a:ea typeface="IBM Plex Serif"/>
                <a:cs typeface="IBM Plex Serif"/>
                <a:sym typeface="IBM Plex Serif"/>
              </a:rPr>
              <a:t>LIMITED AI-POWERED CAREER DEVELOPMENT TOOLS</a:t>
            </a:r>
          </a:p>
          <a:p>
            <a:pPr algn="l">
              <a:lnSpc>
                <a:spcPts val="539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57728" y="3547124"/>
            <a:ext cx="15012084" cy="924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81"/>
              </a:lnSpc>
              <a:spcBef>
                <a:spcPct val="0"/>
              </a:spcBef>
            </a:pPr>
            <a:r>
              <a:rPr lang="en-US" b="true" sz="5415">
                <a:solidFill>
                  <a:srgbClr val="000000">
                    <a:alpha val="60784"/>
                  </a:srgbClr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IS THERE A SOLUTION TO THIS PROBLEM 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21066" y="5884234"/>
            <a:ext cx="5945505" cy="977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88"/>
              </a:lnSpc>
              <a:spcBef>
                <a:spcPct val="0"/>
              </a:spcBef>
            </a:pPr>
            <a:r>
              <a:rPr lang="en-US" b="true" sz="5777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YES THERE IS ...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57661" y="158438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59836" y="2512659"/>
            <a:ext cx="11066711" cy="518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5"/>
              </a:lnSpc>
            </a:pPr>
          </a:p>
          <a:p>
            <a:pPr algn="ctr">
              <a:lnSpc>
                <a:spcPts val="5315"/>
              </a:lnSpc>
            </a:pPr>
            <a:r>
              <a:rPr lang="en-US" sz="3796" i="true">
                <a:solidFill>
                  <a:srgbClr val="000000">
                    <a:alpha val="68627"/>
                  </a:srgbClr>
                </a:solidFill>
                <a:latin typeface="IBM Plex Sans Condensed Italics"/>
                <a:ea typeface="IBM Plex Sans Condensed Italics"/>
                <a:cs typeface="IBM Plex Sans Condensed Italics"/>
                <a:sym typeface="IBM Plex Sans Condensed Italics"/>
              </a:rPr>
              <a:t>IS AN INTELLIGENT CAREER MENTOR THAT COMBINES ADVANCED AI TECHNOLOGY WITH USER-FRIENDLY DESIGN TO PROVIDE PERSONALIZED CAREER GUIDANCE, RESUME ANALYSIS, AND S</a:t>
            </a:r>
            <a:r>
              <a:rPr lang="en-US" sz="3796" i="true">
                <a:solidFill>
                  <a:srgbClr val="000000">
                    <a:alpha val="68627"/>
                  </a:srgbClr>
                </a:solidFill>
                <a:latin typeface="IBM Plex Sans Condensed Italics"/>
                <a:ea typeface="IBM Plex Sans Condensed Italics"/>
                <a:cs typeface="IBM Plex Sans Condensed Italics"/>
                <a:sym typeface="IBM Plex Sans Condensed Italics"/>
              </a:rPr>
              <a:t>KILL DEVELOPMENT RECOMMENDATIONS.</a:t>
            </a:r>
          </a:p>
          <a:p>
            <a:pPr algn="ctr">
              <a:lnSpc>
                <a:spcPts val="4756"/>
              </a:lnSpc>
            </a:pPr>
          </a:p>
          <a:p>
            <a:pPr algn="ctr">
              <a:lnSpc>
                <a:spcPts val="475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896528" y="166755"/>
            <a:ext cx="10494944" cy="1318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56"/>
              </a:lnSpc>
              <a:spcBef>
                <a:spcPct val="0"/>
              </a:spcBef>
            </a:pPr>
            <a:r>
              <a:rPr lang="en-US" sz="7754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827176" y="5030345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20090" y="-1921395"/>
            <a:ext cx="15614517" cy="12784386"/>
          </a:xfrm>
          <a:custGeom>
            <a:avLst/>
            <a:gdLst/>
            <a:ahLst/>
            <a:cxnLst/>
            <a:rect r="r" b="b" t="t" l="l"/>
            <a:pathLst>
              <a:path h="12784386" w="15614517">
                <a:moveTo>
                  <a:pt x="0" y="0"/>
                </a:moveTo>
                <a:lnTo>
                  <a:pt x="15614516" y="0"/>
                </a:lnTo>
                <a:lnTo>
                  <a:pt x="15614516" y="12784386"/>
                </a:lnTo>
                <a:lnTo>
                  <a:pt x="0" y="127843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029392" y="-207301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268930" y="199096"/>
            <a:ext cx="3127331" cy="1436861"/>
            <a:chOff x="0" y="0"/>
            <a:chExt cx="823659" cy="3784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23659" cy="378433"/>
            </a:xfrm>
            <a:custGeom>
              <a:avLst/>
              <a:gdLst/>
              <a:ahLst/>
              <a:cxnLst/>
              <a:rect r="r" b="b" t="t" l="l"/>
              <a:pathLst>
                <a:path h="378433" w="823659">
                  <a:moveTo>
                    <a:pt x="126254" y="0"/>
                  </a:moveTo>
                  <a:lnTo>
                    <a:pt x="697405" y="0"/>
                  </a:lnTo>
                  <a:cubicBezTo>
                    <a:pt x="767133" y="0"/>
                    <a:pt x="823659" y="56526"/>
                    <a:pt x="823659" y="126254"/>
                  </a:cubicBezTo>
                  <a:lnTo>
                    <a:pt x="823659" y="252179"/>
                  </a:lnTo>
                  <a:cubicBezTo>
                    <a:pt x="823659" y="321907"/>
                    <a:pt x="767133" y="378433"/>
                    <a:pt x="697405" y="378433"/>
                  </a:cubicBezTo>
                  <a:lnTo>
                    <a:pt x="126254" y="378433"/>
                  </a:lnTo>
                  <a:cubicBezTo>
                    <a:pt x="56526" y="378433"/>
                    <a:pt x="0" y="321907"/>
                    <a:pt x="0" y="252179"/>
                  </a:cubicBezTo>
                  <a:lnTo>
                    <a:pt x="0" y="126254"/>
                  </a:lnTo>
                  <a:cubicBezTo>
                    <a:pt x="0" y="56526"/>
                    <a:pt x="56526" y="0"/>
                    <a:pt x="126254" y="0"/>
                  </a:cubicBez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23659" cy="416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114753" y="-878227"/>
            <a:ext cx="14777244" cy="12043454"/>
          </a:xfrm>
          <a:custGeom>
            <a:avLst/>
            <a:gdLst/>
            <a:ahLst/>
            <a:cxnLst/>
            <a:rect r="r" b="b" t="t" l="l"/>
            <a:pathLst>
              <a:path h="12043454" w="14777244">
                <a:moveTo>
                  <a:pt x="0" y="0"/>
                </a:moveTo>
                <a:lnTo>
                  <a:pt x="14777245" y="0"/>
                </a:lnTo>
                <a:lnTo>
                  <a:pt x="14777245" y="12043454"/>
                </a:lnTo>
                <a:lnTo>
                  <a:pt x="0" y="120434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391485" y="-2350427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4"/>
                </a:lnTo>
                <a:lnTo>
                  <a:pt x="0" y="67582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36966" y="-995797"/>
            <a:ext cx="14259073" cy="11149720"/>
          </a:xfrm>
          <a:custGeom>
            <a:avLst/>
            <a:gdLst/>
            <a:ahLst/>
            <a:cxnLst/>
            <a:rect r="r" b="b" t="t" l="l"/>
            <a:pathLst>
              <a:path h="11149720" w="14259073">
                <a:moveTo>
                  <a:pt x="0" y="0"/>
                </a:moveTo>
                <a:lnTo>
                  <a:pt x="14259073" y="0"/>
                </a:lnTo>
                <a:lnTo>
                  <a:pt x="14259073" y="11149720"/>
                </a:lnTo>
                <a:lnTo>
                  <a:pt x="0" y="111497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275" r="0" b="-1261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03461" y="456236"/>
            <a:ext cx="9449276" cy="8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41"/>
              </a:lnSpc>
              <a:spcBef>
                <a:spcPct val="0"/>
              </a:spcBef>
            </a:pPr>
            <a:r>
              <a:rPr lang="en-US" b="true" sz="4743">
                <a:solidFill>
                  <a:srgbClr val="000000">
                    <a:alpha val="60000"/>
                  </a:srgbClr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RAG ARCHITECTURE PIPELINE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006621" y="392711"/>
            <a:ext cx="5676656" cy="114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78"/>
              </a:lnSpc>
              <a:spcBef>
                <a:spcPct val="0"/>
              </a:spcBef>
            </a:pPr>
            <a:r>
              <a:rPr lang="en-US" b="true" sz="6770">
                <a:solidFill>
                  <a:srgbClr val="000000">
                    <a:alpha val="60784"/>
                  </a:srgbClr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USER VALUE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81285" y="2603699"/>
            <a:ext cx="13925430" cy="6432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7029" indent="-438514" lvl="1">
              <a:lnSpc>
                <a:spcPts val="568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062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Career G</a:t>
            </a:r>
            <a:r>
              <a:rPr lang="en-US" b="true" sz="4062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uidance:</a:t>
            </a:r>
            <a:r>
              <a:rPr lang="en-US" sz="4062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Personalized AI recommendations</a:t>
            </a:r>
          </a:p>
          <a:p>
            <a:pPr algn="l">
              <a:lnSpc>
                <a:spcPts val="5687"/>
              </a:lnSpc>
              <a:spcBef>
                <a:spcPct val="0"/>
              </a:spcBef>
            </a:pPr>
          </a:p>
          <a:p>
            <a:pPr algn="l" marL="877029" indent="-438514" lvl="1">
              <a:lnSpc>
                <a:spcPts val="568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062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Skill Development:</a:t>
            </a:r>
            <a:r>
              <a:rPr lang="en-US" sz="4062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Gap analysis and learning paths</a:t>
            </a:r>
          </a:p>
          <a:p>
            <a:pPr algn="l">
              <a:lnSpc>
                <a:spcPts val="5687"/>
              </a:lnSpc>
              <a:spcBef>
                <a:spcPct val="0"/>
              </a:spcBef>
            </a:pPr>
          </a:p>
          <a:p>
            <a:pPr algn="l" marL="877029" indent="-438514" lvl="1">
              <a:lnSpc>
                <a:spcPts val="568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062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Resume Optimization:</a:t>
            </a:r>
            <a:r>
              <a:rPr lang="en-US" sz="4062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Quality assessment and suggestions</a:t>
            </a:r>
          </a:p>
          <a:p>
            <a:pPr algn="l">
              <a:lnSpc>
                <a:spcPts val="5687"/>
              </a:lnSpc>
              <a:spcBef>
                <a:spcPct val="0"/>
              </a:spcBef>
            </a:pPr>
          </a:p>
          <a:p>
            <a:pPr algn="l" marL="877029" indent="-438514" lvl="1">
              <a:lnSpc>
                <a:spcPts val="568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4062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Professional Growth:</a:t>
            </a:r>
            <a:r>
              <a:rPr lang="en-US" sz="4062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Long-term career planning</a:t>
            </a:r>
          </a:p>
          <a:p>
            <a:pPr algn="l">
              <a:lnSpc>
                <a:spcPts val="56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41415" y="246729"/>
            <a:ext cx="9205169" cy="1402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>
                <a:solidFill>
                  <a:srgbClr val="3F3D3E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TECH STACK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0332" y="3161706"/>
            <a:ext cx="14407336" cy="3363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  <a:spcBef>
                <a:spcPct val="0"/>
              </a:spcBef>
            </a:pPr>
            <a:r>
              <a:rPr lang="en-US" b="true" sz="4807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Frontend</a:t>
            </a:r>
            <a:r>
              <a:rPr lang="en-US" sz="4807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: HTML5/CSS3, Bootstrap 5,JavaScript</a:t>
            </a:r>
          </a:p>
          <a:p>
            <a:pPr algn="l">
              <a:lnSpc>
                <a:spcPts val="6730"/>
              </a:lnSpc>
              <a:spcBef>
                <a:spcPct val="0"/>
              </a:spcBef>
            </a:pPr>
          </a:p>
          <a:p>
            <a:pPr algn="l">
              <a:lnSpc>
                <a:spcPts val="6730"/>
              </a:lnSpc>
              <a:spcBef>
                <a:spcPct val="0"/>
              </a:spcBef>
            </a:pPr>
            <a:r>
              <a:rPr lang="en-US" b="true" sz="4807">
                <a:solidFill>
                  <a:srgbClr val="000000"/>
                </a:solidFill>
                <a:latin typeface="IBM Plex Serif Bold"/>
                <a:ea typeface="IBM Plex Serif Bold"/>
                <a:cs typeface="IBM Plex Serif Bold"/>
                <a:sym typeface="IBM Plex Serif Bold"/>
              </a:rPr>
              <a:t>Backend :</a:t>
            </a:r>
            <a:r>
              <a:rPr lang="en-US" sz="4807">
                <a:solidFill>
                  <a:srgbClr val="000000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Django 5.0+, PyMuPDF, LangChain, HuggingFace ,FAISS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DAGwxsNSv3c</dc:identifier>
  <dcterms:modified xsi:type="dcterms:W3CDTF">2011-08-01T06:04:30Z</dcterms:modified>
  <cp:revision>1</cp:revision>
  <dc:title>Grey Minimalist Professional Project Presentation</dc:title>
</cp:coreProperties>
</file>