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43891200"/>
  <p:notesSz cx="32461200" cy="43434000"/>
  <p:embeddedFontLst>
    <p:embeddedFont>
      <p:font typeface="Leelawadee UI" panose="020B0502040204020203" pitchFamily="34" charset="-34"/>
      <p:regular r:id="rId5"/>
      <p:bold r:id="rId6"/>
    </p:embeddedFont>
    <p:embeddedFont>
      <p:font typeface="Libre Baskerville" panose="02000000000000000000" pitchFamily="2" charset="0"/>
      <p:regular r:id="rId7"/>
      <p:bold r:id="rId8"/>
      <p:italic r:id="rId9"/>
    </p:embeddedFont>
    <p:embeddedFont>
      <p:font typeface="Montserrat Light" panose="00000400000000000000" pitchFamily="2" charset="0"/>
      <p:regular r:id="rId10"/>
      <p:italic r:id="rId11"/>
    </p:embeddedFont>
  </p:embeddedFontLst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4" userDrawn="1">
          <p15:clr>
            <a:srgbClr val="A4A3A4"/>
          </p15:clr>
        </p15:guide>
        <p15:guide id="2" orient="horz" pos="7509" userDrawn="1">
          <p15:clr>
            <a:srgbClr val="A4A3A4"/>
          </p15:clr>
        </p15:guide>
        <p15:guide id="3" orient="horz" pos="4711" userDrawn="1">
          <p15:clr>
            <a:srgbClr val="A4A3A4"/>
          </p15:clr>
        </p15:guide>
        <p15:guide id="4" orient="horz" pos="8448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224" userDrawn="1">
          <p15:clr>
            <a:srgbClr val="A4A3A4"/>
          </p15:clr>
        </p15:guide>
        <p15:guide id="9" pos="10512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682" userDrawn="1">
          <p15:clr>
            <a:srgbClr val="A4A3A4"/>
          </p15:clr>
        </p15:guide>
        <p15:guide id="2" pos="102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0C6"/>
    <a:srgbClr val="0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 autoAdjust="0"/>
  </p:normalViewPr>
  <p:slideViewPr>
    <p:cSldViewPr>
      <p:cViewPr>
        <p:scale>
          <a:sx n="25" d="100"/>
          <a:sy n="25" d="100"/>
        </p:scale>
        <p:origin x="884" y="12"/>
      </p:cViewPr>
      <p:guideLst>
        <p:guide orient="horz" pos="26624"/>
        <p:guide orient="horz" pos="7509"/>
        <p:guide orient="horz" pos="4711"/>
        <p:guide orient="horz" pos="8448"/>
        <p:guide pos="540"/>
        <p:guide pos="5184"/>
        <p:guide pos="5544"/>
        <p:guide pos="10224"/>
        <p:guide pos="10512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3682"/>
        <p:guide pos="102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14023672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226270" y="6"/>
            <a:ext cx="14359105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1260243"/>
            <a:ext cx="14023672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226270" y="41260243"/>
            <a:ext cx="14359105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165949">
              <a:defRPr sz="57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"/>
            <a:ext cx="14023672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226270" y="6"/>
            <a:ext cx="14359105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31413" y="3254375"/>
            <a:ext cx="12182475" cy="162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02591" y="20790306"/>
            <a:ext cx="23828640" cy="1949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260243"/>
            <a:ext cx="14023672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165949">
              <a:defRPr sz="57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226270" y="41260243"/>
            <a:ext cx="14359105" cy="22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5837" tIns="207921" rIns="415837" bIns="207921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165949">
              <a:defRPr sz="57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165949">
              <a:defRPr sz="1800">
                <a:solidFill>
                  <a:schemeClr val="tx1"/>
                </a:solidFill>
                <a:latin typeface="Times New Roman" pitchFamily="18" charset="0"/>
              </a:defRPr>
            </a:lvl1pPr>
            <a:lvl2pPr marL="686502" indent="-264035" defTabSz="4165949">
              <a:defRPr sz="1800">
                <a:solidFill>
                  <a:schemeClr val="tx1"/>
                </a:solidFill>
                <a:latin typeface="Times New Roman" pitchFamily="18" charset="0"/>
              </a:defRPr>
            </a:lvl2pPr>
            <a:lvl3pPr marL="1056152" indent="-211229" defTabSz="4165949">
              <a:defRPr sz="1800">
                <a:solidFill>
                  <a:schemeClr val="tx1"/>
                </a:solidFill>
                <a:latin typeface="Times New Roman" pitchFamily="18" charset="0"/>
              </a:defRPr>
            </a:lvl3pPr>
            <a:lvl4pPr marL="1478619" indent="-211229" defTabSz="4165949"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1901087" indent="-211229" defTabSz="4165949"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323555" indent="-211229" defTabSz="416594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746009" indent="-211229" defTabSz="416594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168468" indent="-211229" defTabSz="416594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590935" indent="-211229" defTabSz="416594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5700"/>
              <a:t>1</a:t>
            </a:fld>
            <a:endParaRPr lang="en-AU" sz="57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31413" y="3254375"/>
            <a:ext cx="12182475" cy="16241713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3727" y="3901017"/>
            <a:ext cx="6994525" cy="351133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1" y="3901017"/>
            <a:ext cx="20881977" cy="351133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1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0"/>
            <a:ext cx="14551027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E6058-13A1-CF9F-9D1F-CC8E246D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5FB1A-A011-E8D3-33D0-F96D9E61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92974-BB8B-D9A5-0016-42D6F966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A0CB4-D18D-4AEF-B324-9EDF067D1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4"/>
            <a:ext cx="19750618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548" y="3901017"/>
            <a:ext cx="27977306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548" y="12678834"/>
            <a:ext cx="27977306" cy="263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547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454" y="39990185"/>
            <a:ext cx="10427494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89855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200400">
              <a:defRPr sz="4875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+mj-lt"/>
          <a:ea typeface="+mj-ea"/>
          <a:cs typeface="+mj-cs"/>
        </a:defRPr>
      </a:lvl1pPr>
      <a:lvl2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2pPr>
      <a:lvl3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3pPr>
      <a:lvl4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4pPr>
      <a:lvl5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5pPr>
      <a:lvl6pPr marL="3429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6pPr>
      <a:lvl7pPr marL="6858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7pPr>
      <a:lvl8pPr marL="10287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8pPr>
      <a:lvl9pPr marL="13716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200150" indent="-120015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11175">
          <a:solidFill>
            <a:schemeClr val="tx1"/>
          </a:solidFill>
          <a:latin typeface="+mn-lt"/>
          <a:ea typeface="+mn-ea"/>
          <a:cs typeface="+mn-cs"/>
        </a:defRPr>
      </a:lvl1pPr>
      <a:lvl2pPr marL="2600325" indent="-1000125" algn="l" defTabSz="3200400" rtl="0" eaLnBrk="0" fontAlgn="base" hangingPunct="0">
        <a:spcBef>
          <a:spcPct val="20000"/>
        </a:spcBef>
        <a:spcAft>
          <a:spcPct val="0"/>
        </a:spcAft>
        <a:buChar char="–"/>
        <a:defRPr sz="9825">
          <a:solidFill>
            <a:schemeClr val="tx1"/>
          </a:solidFill>
          <a:latin typeface="+mn-lt"/>
        </a:defRPr>
      </a:lvl2pPr>
      <a:lvl3pPr marL="4000500" indent="-80010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</a:defRPr>
      </a:lvl3pPr>
      <a:lvl4pPr marL="5600700" indent="-800100" algn="l" defTabSz="3200400" rtl="0" eaLnBrk="0" fontAlgn="base" hangingPunct="0">
        <a:spcBef>
          <a:spcPct val="20000"/>
        </a:spcBef>
        <a:spcAft>
          <a:spcPct val="0"/>
        </a:spcAft>
        <a:buChar char="–"/>
        <a:defRPr sz="6975">
          <a:solidFill>
            <a:schemeClr val="tx1"/>
          </a:solidFill>
          <a:latin typeface="+mn-lt"/>
        </a:defRPr>
      </a:lvl4pPr>
      <a:lvl5pPr marL="72009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5pPr>
      <a:lvl6pPr marL="75438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6pPr>
      <a:lvl7pPr marL="78867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7pPr>
      <a:lvl8pPr marL="82296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8pPr>
      <a:lvl9pPr marL="85725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16939530" y="7010400"/>
            <a:ext cx="15216870" cy="143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762000" y="7010400"/>
            <a:ext cx="15216870" cy="856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4838700" y="1219200"/>
            <a:ext cx="23241000" cy="872738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600" b="1" dirty="0" err="1">
                <a:solidFill>
                  <a:schemeClr val="bg2">
                    <a:lumMod val="2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Slideguard</a:t>
            </a:r>
            <a:r>
              <a:rPr lang="en-US" sz="7600" b="1" dirty="0">
                <a:solidFill>
                  <a:schemeClr val="bg2">
                    <a:lumMod val="2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: </a:t>
            </a:r>
            <a:r>
              <a:rPr lang="en-US" sz="7600" b="1" dirty="0" err="1">
                <a:solidFill>
                  <a:schemeClr val="bg2">
                    <a:lumMod val="2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Landlside</a:t>
            </a:r>
            <a:r>
              <a:rPr lang="en-US" sz="7600" b="1" dirty="0">
                <a:solidFill>
                  <a:schemeClr val="bg2">
                    <a:lumMod val="2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Risk Assessment - Wayanad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990600" y="3697758"/>
            <a:ext cx="30861000" cy="1925142"/>
          </a:xfrm>
          <a:prstGeom prst="rect">
            <a:avLst/>
          </a:prstGeom>
        </p:spPr>
        <p:txBody>
          <a:bodyPr wrap="square" lIns="96012" tIns="48006" rIns="96012" bIns="48006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1482A5"/>
                </a:solidFill>
                <a:latin typeface="Montserrat Light" panose="00000400000000000000" pitchFamily="50" charset="0"/>
              </a:rPr>
              <a:t>TEAM MEMBERS:	</a:t>
            </a:r>
          </a:p>
          <a:p>
            <a:pPr algn="r"/>
            <a:r>
              <a:rPr lang="en-US" sz="54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Thiyaneshwar</a:t>
            </a:r>
            <a:r>
              <a:rPr lang="en-US" sz="5400" dirty="0">
                <a:solidFill>
                  <a:srgbClr val="1482A5"/>
                </a:solidFill>
                <a:latin typeface="Montserrat Light" panose="00000400000000000000" pitchFamily="50" charset="0"/>
              </a:rPr>
              <a:t> T (2022115136)   J Soham Panda(2022115024)      Aniketh B Balaji(2022115052)</a:t>
            </a:r>
            <a:endParaRPr lang="en-US" sz="42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731520" y="36537461"/>
            <a:ext cx="15216870" cy="659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16939530" y="21793200"/>
            <a:ext cx="1521687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1136972" y="8229660"/>
            <a:ext cx="148142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Landslide Risk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Landslides are a major threat to infrastructure, human life, and the environment, particularly in areas with complex terrain and varying climatic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Limitations of Traditional Methods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Existing prediction methods often suffer from low accuracy due to insufficient data integration and the complexity of influencing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Project Aim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To develop a precise and scalable landslide prediction and severity mapping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Data Fusion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Utilize multi-source data including: Satellite imagery, Geospatial data, Numerical datasets (e.g., rainfall, soil type, elevation)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Technological Approach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Leverage advanced Machine Learning (ML) and Deep Learning (DL)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Outcome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Transform complex datasets into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Applications</a:t>
            </a:r>
            <a:r>
              <a:rPr lang="en-US" alt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: Enhance early warning systems and support disaster management.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1107838" y="7291626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16939530" y="39169799"/>
            <a:ext cx="15216870" cy="395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sz="7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17285368" y="7367826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System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17285368" y="22174199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54209" y="36880800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Details Of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B39C57-FA7A-0576-CC66-BA9E42671B7B}"/>
              </a:ext>
            </a:extLst>
          </p:cNvPr>
          <p:cNvSpPr/>
          <p:nvPr/>
        </p:nvSpPr>
        <p:spPr>
          <a:xfrm>
            <a:off x="685800" y="16117157"/>
            <a:ext cx="15216870" cy="84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1EE0F-52A1-04E0-E345-D5E73EDD2AB9}"/>
              </a:ext>
            </a:extLst>
          </p:cNvPr>
          <p:cNvSpPr txBox="1"/>
          <p:nvPr/>
        </p:nvSpPr>
        <p:spPr>
          <a:xfrm>
            <a:off x="1066800" y="17720572"/>
            <a:ext cx="14525194" cy="693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Disaster Management: Enables early warnings, reducing casualties and improving evacuation planning.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Infrastructure Protection: Helps safeguard roads, bridges, and buildings by identifying high-risk zones.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Environmental Conservation: Prevents deforestation and soil erosion by monitoring terrain stability. 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Urban &amp; Rural Planning: Assists in sustainable land-use planning to minimize disaster impact. 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Real-World Impact: Events like the 2024 Wayanad disaster show the urgent need for accurate prediction models</a:t>
            </a:r>
            <a:r>
              <a:rPr lang="en-US" sz="2400" dirty="0"/>
              <a:t>.</a:t>
            </a:r>
            <a:endParaRPr lang="en-US" sz="3000" dirty="0">
              <a:solidFill>
                <a:schemeClr val="accent4">
                  <a:lumMod val="75000"/>
                </a:schemeClr>
              </a:solidFill>
              <a:latin typeface="Montserrat Light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2FD0D-46D0-C878-7789-440316B6F681}"/>
              </a:ext>
            </a:extLst>
          </p:cNvPr>
          <p:cNvSpPr txBox="1"/>
          <p:nvPr/>
        </p:nvSpPr>
        <p:spPr>
          <a:xfrm>
            <a:off x="762000" y="16511107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Social Relevance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A90FA4-56A5-A4F5-DD21-EE76AE1C04B7}"/>
              </a:ext>
            </a:extLst>
          </p:cNvPr>
          <p:cNvSpPr/>
          <p:nvPr/>
        </p:nvSpPr>
        <p:spPr>
          <a:xfrm>
            <a:off x="16924290" y="28342045"/>
            <a:ext cx="15216870" cy="9986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6D43-BC51-30AD-594E-DDCA8C6EDC41}"/>
              </a:ext>
            </a:extLst>
          </p:cNvPr>
          <p:cNvSpPr txBox="1"/>
          <p:nvPr/>
        </p:nvSpPr>
        <p:spPr>
          <a:xfrm>
            <a:off x="17402606" y="30057160"/>
            <a:ext cx="14525194" cy="693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Programming language: Python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Model Training and Experimentation Platforms: Google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colab</a:t>
            </a:r>
            <a:endParaRPr lang="en-US" sz="3000" dirty="0">
              <a:solidFill>
                <a:schemeClr val="accent4">
                  <a:lumMod val="75000"/>
                </a:schemeClr>
              </a:solidFill>
              <a:latin typeface="Montserrat Light" panose="020B060402020202020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Geometry extraction: QGIS (Quantum Geographic Information System)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Image extraction, cloud masking, bound filtering, band composition, and index calculations: GEE (Google Earth Engine) API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Custom scripting and advanced data analysis: Python Libraries (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Geopandas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,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Shapely,Pandas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, NumPy)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Machine Learning Frameworks: Scikit-learn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Deep Learning Frameworks: TensorFlow/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Pytorch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/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Keras</a:t>
            </a:r>
            <a:endParaRPr lang="en-US" sz="3000" dirty="0">
              <a:solidFill>
                <a:schemeClr val="accent4">
                  <a:lumMod val="75000"/>
                </a:schemeClr>
              </a:solidFill>
              <a:latin typeface="Montserrat Light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US" sz="3000" dirty="0">
              <a:solidFill>
                <a:srgbClr val="1482A5"/>
              </a:solidFill>
              <a:latin typeface="Montserrat Light" panose="000004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A8571-6177-595C-234E-654AF5D111B1}"/>
              </a:ext>
            </a:extLst>
          </p:cNvPr>
          <p:cNvSpPr txBox="1"/>
          <p:nvPr/>
        </p:nvSpPr>
        <p:spPr>
          <a:xfrm>
            <a:off x="17270128" y="28818741"/>
            <a:ext cx="14525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Technologies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F6B41-D388-7484-3762-8206E39B1E04}"/>
              </a:ext>
            </a:extLst>
          </p:cNvPr>
          <p:cNvSpPr/>
          <p:nvPr/>
        </p:nvSpPr>
        <p:spPr>
          <a:xfrm>
            <a:off x="731520" y="25163318"/>
            <a:ext cx="15216870" cy="10879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CC5FA-C82C-D917-50B3-249F3F631E64}"/>
              </a:ext>
            </a:extLst>
          </p:cNvPr>
          <p:cNvSpPr txBox="1"/>
          <p:nvPr/>
        </p:nvSpPr>
        <p:spPr>
          <a:xfrm>
            <a:off x="1066800" y="27339802"/>
            <a:ext cx="14525194" cy="70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</a:t>
            </a:r>
            <a:endParaRPr lang="en-US" sz="3000" dirty="0">
              <a:solidFill>
                <a:schemeClr val="accent4">
                  <a:lumMod val="75000"/>
                </a:schemeClr>
              </a:solidFill>
              <a:latin typeface="Montserrat Light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38B49-6527-E72A-267A-0E2D77011161}"/>
              </a:ext>
            </a:extLst>
          </p:cNvPr>
          <p:cNvSpPr txBox="1"/>
          <p:nvPr/>
        </p:nvSpPr>
        <p:spPr>
          <a:xfrm>
            <a:off x="1095806" y="25997163"/>
            <a:ext cx="14525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 kern="1200"/>
            </a:defPPr>
            <a:lvl1pPr>
              <a:defRPr sz="5000">
                <a:solidFill>
                  <a:srgbClr val="235078"/>
                </a:solidFill>
                <a:latin typeface="Libre Baskerville" panose="02000000000000000000" pitchFamily="2" charset="0"/>
              </a:defRPr>
            </a:lvl1pPr>
          </a:lstStyle>
          <a:p>
            <a:r>
              <a:rPr lang="en-IN" dirty="0"/>
              <a:t>Workload/Module </a:t>
            </a:r>
            <a:r>
              <a:rPr lang="en-IN" dirty="0" err="1"/>
              <a:t>Splitup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10AE506-C477-4A0C-BE7D-6BCDB323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89239"/>
              </p:ext>
            </p:extLst>
          </p:nvPr>
        </p:nvGraphicFramePr>
        <p:xfrm>
          <a:off x="933450" y="37769266"/>
          <a:ext cx="14916150" cy="588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6150">
                  <a:extLst>
                    <a:ext uri="{9D8B030D-6E8A-4147-A177-3AD203B41FA5}">
                      <a16:colId xmlns:a16="http://schemas.microsoft.com/office/drawing/2014/main" val="3263680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98120" algn="l"/>
                        </a:tabLst>
                      </a:pPr>
                      <a:endParaRPr lang="en-US" sz="30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Montserrat Light" panose="020B0604020202020204" charset="0"/>
                      </a:endParaRP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93919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34CE2F5-0BA7-4FD7-B17F-170EFD128C30}"/>
              </a:ext>
            </a:extLst>
          </p:cNvPr>
          <p:cNvSpPr txBox="1"/>
          <p:nvPr/>
        </p:nvSpPr>
        <p:spPr>
          <a:xfrm>
            <a:off x="21688884" y="2699825"/>
            <a:ext cx="781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1482A5"/>
              </a:solidFill>
              <a:latin typeface="Montserrat Light" panose="00000400000000000000" pitchFamily="50" charset="0"/>
            </a:endParaRPr>
          </a:p>
          <a:p>
            <a:endParaRPr lang="en-US" sz="2400" dirty="0">
              <a:solidFill>
                <a:srgbClr val="1482A5"/>
              </a:solidFill>
              <a:latin typeface="Montserrat Light" panose="00000400000000000000" pitchFamily="50" charset="0"/>
            </a:endParaRPr>
          </a:p>
          <a:p>
            <a:endParaRPr lang="en-US" sz="2400" dirty="0">
              <a:solidFill>
                <a:srgbClr val="1482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7CA83-7232-312D-176B-6B7F2486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607" y="8906532"/>
            <a:ext cx="14392716" cy="120454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984122-BAF0-9B95-5CDA-CCB353E2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2606" y="23084614"/>
            <a:ext cx="14392716" cy="44956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B13658-39F9-42B8-968E-B9B0005C7CD1}"/>
              </a:ext>
            </a:extLst>
          </p:cNvPr>
          <p:cNvSpPr txBox="1"/>
          <p:nvPr/>
        </p:nvSpPr>
        <p:spPr>
          <a:xfrm>
            <a:off x="1295400" y="27580259"/>
            <a:ext cx="142965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Data Collection &amp; Preprocessing  </a:t>
            </a:r>
          </a:p>
          <a:p>
            <a:r>
              <a:rPr lang="en-IN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    </a:t>
            </a:r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Satellite Data (ISRO, NASA –Sentinel-2)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OpenStreetMap (OSM) Data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Numerical Data (IWRIS – Rainfall, Land Resources)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Preprocessing: QGIS, GEE-API, Cloud Masking, NDVI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</a:t>
            </a:r>
            <a:r>
              <a:rPr lang="en-IN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Zone-Level Feature Extraction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Satellite Data: Area Clipping, Mean Reduction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OSM Data: POI Filtering, Landslide Factors Identification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Numerical Data: Altitude, Slope, Rainfall, Land 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Machine Learning Model Training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Random Forest – Severity Prediction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Logistic Regression – Landslide Occurrence Prediction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CNN – Image &amp; Spatial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 </a:t>
            </a:r>
            <a:r>
              <a:rPr lang="en-IN" sz="3000" b="1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Landslide Severity Mapping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GIS-based Severity Zone Visualization </a:t>
            </a:r>
          </a:p>
          <a:p>
            <a:pPr lvl="1"/>
            <a:r>
              <a:rPr lang="en-IN" sz="3000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Real-time Risk Mapping &amp; Monitoring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B62C64-0803-16F9-8C82-C5630F5F6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857247"/>
            <a:ext cx="13686994" cy="5271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89BF25-7EA4-EE55-9F6C-FE0E361E729B}"/>
              </a:ext>
            </a:extLst>
          </p:cNvPr>
          <p:cNvSpPr txBox="1"/>
          <p:nvPr/>
        </p:nvSpPr>
        <p:spPr>
          <a:xfrm>
            <a:off x="17270128" y="39421183"/>
            <a:ext cx="6447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9D55EB-350D-E9C1-5BCD-D0336C93CF94}"/>
              </a:ext>
            </a:extLst>
          </p:cNvPr>
          <p:cNvSpPr txBox="1"/>
          <p:nvPr/>
        </p:nvSpPr>
        <p:spPr>
          <a:xfrm>
            <a:off x="17428006" y="40406545"/>
            <a:ext cx="13944600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Montserrat Light" panose="020B0604020202020204" charset="0"/>
              </a:rPr>
              <a:t>By leveraging the fusion of satellite imagery, geospatial intelligence, and environmental datasets with cutting-edge AI techniques, this project addresses the limitations of traditional prediction models. The resulting system provides a scalable, data-driven framework for landslide risk assessment and real-time monitoring, promoting resilience in vulnerable regions.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Montserrat Light" panose="020B060402020202020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4074</TotalTime>
  <Words>495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Libre Baskerville</vt:lpstr>
      <vt:lpstr>Montserrat Light</vt:lpstr>
      <vt:lpstr>Arial</vt:lpstr>
      <vt:lpstr>Wingdings</vt:lpstr>
      <vt:lpstr>Leelawadee UI</vt:lpstr>
      <vt:lpstr>Times New Roman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Christ Samuel Herin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Aniketh B</cp:lastModifiedBy>
  <cp:revision>310</cp:revision>
  <cp:lastPrinted>2025-02-16T19:06:20Z</cp:lastPrinted>
  <dcterms:modified xsi:type="dcterms:W3CDTF">2025-04-16T09:26:34Z</dcterms:modified>
  <cp:category>templates for scientific poster</cp:category>
</cp:coreProperties>
</file>