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6" r:id="rId4"/>
    <p:sldMasterId id="2147484492" r:id="rId5"/>
  </p:sldMasterIdLst>
  <p:notesMasterIdLst>
    <p:notesMasterId r:id="rId45"/>
  </p:notesMasterIdLst>
  <p:handoutMasterIdLst>
    <p:handoutMasterId r:id="rId46"/>
  </p:handoutMasterIdLst>
  <p:sldIdLst>
    <p:sldId id="1570" r:id="rId6"/>
    <p:sldId id="1574" r:id="rId7"/>
    <p:sldId id="1500" r:id="rId8"/>
    <p:sldId id="1589" r:id="rId9"/>
    <p:sldId id="1604" r:id="rId10"/>
    <p:sldId id="1577" r:id="rId11"/>
    <p:sldId id="1509" r:id="rId12"/>
    <p:sldId id="1511" r:id="rId13"/>
    <p:sldId id="1499" r:id="rId14"/>
    <p:sldId id="1504" r:id="rId15"/>
    <p:sldId id="1578" r:id="rId16"/>
    <p:sldId id="1588" r:id="rId17"/>
    <p:sldId id="1579" r:id="rId18"/>
    <p:sldId id="1527" r:id="rId19"/>
    <p:sldId id="1529" r:id="rId20"/>
    <p:sldId id="1580" r:id="rId21"/>
    <p:sldId id="1586" r:id="rId22"/>
    <p:sldId id="1583" r:id="rId23"/>
    <p:sldId id="1584" r:id="rId24"/>
    <p:sldId id="1582" r:id="rId25"/>
    <p:sldId id="1587" r:id="rId26"/>
    <p:sldId id="1585" r:id="rId27"/>
    <p:sldId id="1605" r:id="rId28"/>
    <p:sldId id="1539" r:id="rId29"/>
    <p:sldId id="1590" r:id="rId30"/>
    <p:sldId id="1598" r:id="rId31"/>
    <p:sldId id="1599" r:id="rId32"/>
    <p:sldId id="1601" r:id="rId33"/>
    <p:sldId id="1596" r:id="rId34"/>
    <p:sldId id="1597" r:id="rId35"/>
    <p:sldId id="1591" r:id="rId36"/>
    <p:sldId id="1592" r:id="rId37"/>
    <p:sldId id="1593" r:id="rId38"/>
    <p:sldId id="1594" r:id="rId39"/>
    <p:sldId id="1595" r:id="rId40"/>
    <p:sldId id="1544" r:id="rId41"/>
    <p:sldId id="1602" r:id="rId42"/>
    <p:sldId id="1603" r:id="rId43"/>
    <p:sldId id="1496"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s" id="{65047653-49D6-4A58-A2EA-C1DFB1F326D3}">
          <p14:sldIdLst>
            <p14:sldId id="1570"/>
            <p14:sldId id="1574"/>
            <p14:sldId id="1500"/>
            <p14:sldId id="1589"/>
            <p14:sldId id="1604"/>
          </p14:sldIdLst>
        </p14:section>
        <p14:section name="Application Management - 15 mins" id="{F58C2259-0847-42A0-BB39-00791DB8F59D}">
          <p14:sldIdLst>
            <p14:sldId id="1577"/>
            <p14:sldId id="1509"/>
            <p14:sldId id="1511"/>
            <p14:sldId id="1499"/>
          </p14:sldIdLst>
        </p14:section>
        <p14:section name="Hybrid Identity - 30 mins" id="{DE3AE5DE-E0AB-4A79-A9E2-CA47C7DA67FF}">
          <p14:sldIdLst>
            <p14:sldId id="1504"/>
            <p14:sldId id="1578"/>
            <p14:sldId id="1588"/>
            <p14:sldId id="1579"/>
            <p14:sldId id="1527"/>
            <p14:sldId id="1529"/>
            <p14:sldId id="1580"/>
            <p14:sldId id="1586"/>
            <p14:sldId id="1583"/>
            <p14:sldId id="1584"/>
            <p14:sldId id="1582"/>
            <p14:sldId id="1587"/>
            <p14:sldId id="1585"/>
            <p14:sldId id="1605"/>
            <p14:sldId id="1539"/>
          </p14:sldIdLst>
        </p14:section>
        <p14:section name="Developing apps for Azure AD - 30 mins" id="{22A10F5D-C579-4FEB-B921-BD3DDD75C772}">
          <p14:sldIdLst>
            <p14:sldId id="1590"/>
            <p14:sldId id="1598"/>
            <p14:sldId id="1599"/>
            <p14:sldId id="1601"/>
            <p14:sldId id="1596"/>
            <p14:sldId id="1597"/>
            <p14:sldId id="1591"/>
            <p14:sldId id="1592"/>
            <p14:sldId id="1593"/>
            <p14:sldId id="1594"/>
            <p14:sldId id="1595"/>
            <p14:sldId id="1544"/>
          </p14:sldIdLst>
        </p14:section>
        <p14:section name="Conclusion" id="{49D62CA3-2EB3-4A86-AA96-D397584ADBAB}">
          <p14:sldIdLst>
            <p14:sldId id="1602"/>
            <p14:sldId id="1603"/>
            <p14:sldId id="14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5E5FF"/>
    <a:srgbClr val="47D8FF"/>
    <a:srgbClr val="11CC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99" autoAdjust="0"/>
    <p:restoredTop sz="74945" autoAdjust="0"/>
  </p:normalViewPr>
  <p:slideViewPr>
    <p:cSldViewPr>
      <p:cViewPr varScale="1">
        <p:scale>
          <a:sx n="68" d="100"/>
          <a:sy n="68" d="100"/>
        </p:scale>
        <p:origin x="652" y="52"/>
      </p:cViewPr>
      <p:guideLst/>
    </p:cSldViewPr>
  </p:slideViewPr>
  <p:outlineViewPr>
    <p:cViewPr>
      <p:scale>
        <a:sx n="33" d="100"/>
        <a:sy n="33" d="100"/>
      </p:scale>
      <p:origin x="0" y="-342"/>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47" d="100"/>
          <a:sy n="47" d="100"/>
        </p:scale>
        <p:origin x="2784"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8/18/2016 12:20</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8/18/2016 12:20</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en-us/library/dn510997(v=ws.1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is</a:t>
            </a:r>
            <a:r>
              <a:rPr lang="en-US" baseline="0" dirty="0"/>
              <a:t> our cloud based directory and identity management service.</a:t>
            </a:r>
          </a:p>
          <a:p>
            <a:endParaRPr lang="en-US" baseline="0" dirty="0"/>
          </a:p>
          <a:p>
            <a:r>
              <a:rPr lang="en-US" baseline="0" dirty="0"/>
              <a:t>It is not Windows Server Active Directory running in a virtual machine.  It is a multi-tenant identity and management service designed from the ground up to support modern cloud-based applications.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4029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 the identity integration</a:t>
            </a:r>
            <a:r>
              <a:rPr lang="en-US" baseline="0" dirty="0"/>
              <a:t> you will perform the following steps.  </a:t>
            </a:r>
          </a:p>
          <a:p>
            <a:r>
              <a:rPr lang="en-US" baseline="0" dirty="0"/>
              <a:t>The first step is to configure the Azure AD to support directory integration with a local directory. This can be done either via the portal or by using the </a:t>
            </a:r>
            <a:r>
              <a:rPr lang="en-US" b="1" dirty="0">
                <a:effectLst/>
              </a:rPr>
              <a:t>Set-</a:t>
            </a:r>
            <a:r>
              <a:rPr lang="en-US" b="1" dirty="0" err="1">
                <a:effectLst/>
              </a:rPr>
              <a:t>MsolDirSyncEnabled</a:t>
            </a:r>
            <a:r>
              <a:rPr lang="en-US" b="1" dirty="0">
                <a:effectLst/>
              </a:rPr>
              <a:t> </a:t>
            </a:r>
            <a:r>
              <a:rPr lang="en-US" b="0" dirty="0">
                <a:effectLst/>
              </a:rPr>
              <a:t>PowerShell</a:t>
            </a:r>
            <a:r>
              <a:rPr lang="en-US" b="0" baseline="0" dirty="0">
                <a:effectLst/>
              </a:rPr>
              <a:t> cmdlet</a:t>
            </a:r>
          </a:p>
          <a:p>
            <a:endParaRPr lang="en-US" b="0" baseline="0" dirty="0">
              <a:effectLst/>
            </a:endParaRPr>
          </a:p>
          <a:p>
            <a:r>
              <a:rPr lang="en-US" b="0" baseline="0" dirty="0">
                <a:effectLst/>
              </a:rPr>
              <a:t>The next step is to configure the Azure AD Connect appliance on an On-Premises server. This server will be responsible for synchronizing the On-Premises Active Directory with Azure AD. </a:t>
            </a:r>
          </a:p>
          <a:p>
            <a:endParaRPr lang="en-US" b="0" baseline="0" dirty="0">
              <a:effectLst/>
            </a:endParaRPr>
          </a:p>
          <a:p>
            <a:r>
              <a:rPr lang="en-US" b="0" baseline="0" dirty="0">
                <a:effectLst/>
              </a:rPr>
              <a:t>The final step is to verify the configuration and perform the initial sync.</a:t>
            </a:r>
          </a:p>
          <a:p>
            <a:endParaRPr lang="en-US" b="0" baseline="0" dirty="0">
              <a:effectLst/>
            </a:endParaRP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47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2A_Demo_Enable_Directory_Integration.docx</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8165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a:t>
            </a:r>
            <a:r>
              <a:rPr lang="en-US" baseline="0" dirty="0"/>
              <a:t> from the demo, you have download the MSI for Azure AD Connect onto the machine that will be your sync server.  This is a machine that is joined to your on-premises domain.  You have run the MSI and this is the screen you get.  </a:t>
            </a:r>
          </a:p>
          <a:p>
            <a:endParaRPr lang="en-US" baseline="0" dirty="0"/>
          </a:p>
          <a:p>
            <a:r>
              <a:rPr lang="en-US" baseline="0" dirty="0"/>
              <a:t>&lt;Click&gt;</a:t>
            </a:r>
          </a:p>
          <a:p>
            <a:endParaRPr lang="en-US" baseline="0" dirty="0"/>
          </a:p>
          <a:p>
            <a:r>
              <a:rPr lang="en-US" baseline="0" dirty="0"/>
              <a:t>You have two options for configuring Azure AD Connect.  You can choose either </a:t>
            </a:r>
            <a:r>
              <a:rPr lang="en-US" b="1" baseline="0" dirty="0"/>
              <a:t>Express Settings </a:t>
            </a:r>
            <a:r>
              <a:rPr lang="en-US" baseline="0" dirty="0"/>
              <a:t>or a </a:t>
            </a:r>
            <a:r>
              <a:rPr lang="en-US" b="1" baseline="0" dirty="0"/>
              <a:t>Customized</a:t>
            </a:r>
            <a:r>
              <a:rPr lang="en-US" baseline="0" dirty="0"/>
              <a:t> configuration.  For this first look we will explore the Express Settings path.</a:t>
            </a:r>
          </a:p>
          <a:p>
            <a:endParaRPr lang="en-US" baseline="0" dirty="0"/>
          </a:p>
          <a:p>
            <a:r>
              <a:rPr lang="en-US" baseline="0" dirty="0"/>
              <a:t>Notice the 2</a:t>
            </a:r>
            <a:r>
              <a:rPr lang="en-US" baseline="30000" dirty="0"/>
              <a:t>nd</a:t>
            </a:r>
            <a:r>
              <a:rPr lang="en-US" baseline="0" dirty="0"/>
              <a:t> bullet that says password synchronization will be configured.  We will cover that shortly.</a:t>
            </a:r>
          </a:p>
          <a:p>
            <a:endParaRPr lang="en-US" baseline="0" dirty="0"/>
          </a:p>
          <a:p>
            <a:r>
              <a:rPr lang="en-US" baseline="0" dirty="0"/>
              <a:t>&lt;Click&gt;</a:t>
            </a:r>
          </a:p>
          <a:p>
            <a:endParaRPr lang="en-US" baseline="0" dirty="0"/>
          </a:p>
          <a:p>
            <a:r>
              <a:rPr lang="en-US" baseline="0" dirty="0"/>
              <a:t>The Express Settings path asks you to provide two sets of credentials.  The first are credentials for the Global Administrator in the Azure AD Tenant.  The reason Azure AD Connect asks for this credential is so that it can create the service account that will be used by the synchronization service.  The synchronization service will be configured to use this service account when synchronizing objects between Azure AD and the on-premises directory. </a:t>
            </a:r>
          </a:p>
          <a:p>
            <a:endParaRPr lang="en-US" baseline="0" dirty="0"/>
          </a:p>
          <a:p>
            <a:r>
              <a:rPr lang="en-US" baseline="0" dirty="0"/>
              <a:t>&lt;Click&gt;</a:t>
            </a:r>
          </a:p>
          <a:p>
            <a:endParaRPr lang="en-US" baseline="0" dirty="0"/>
          </a:p>
          <a:p>
            <a:r>
              <a:rPr lang="en-US" dirty="0"/>
              <a:t>The next set of credentials you must provide</a:t>
            </a:r>
            <a:r>
              <a:rPr lang="en-US" baseline="0" dirty="0"/>
              <a:t> are those of an enterprise administrator.  It is used as the AD Connector account that performs read/writes in the local directory during synchronization.</a:t>
            </a:r>
          </a:p>
          <a:p>
            <a:endParaRPr lang="en-US" baseline="0" dirty="0"/>
          </a:p>
          <a:p>
            <a:r>
              <a:rPr lang="en-US" baseline="0" dirty="0"/>
              <a:t>&lt;Click&gt;</a:t>
            </a:r>
          </a:p>
          <a:p>
            <a:endParaRPr lang="en-US" baseline="0" dirty="0"/>
          </a:p>
          <a:p>
            <a:r>
              <a:rPr lang="en-US" baseline="0" dirty="0"/>
              <a:t>This next page is simply summarizing what is about to happen.  When you’re ready, press install.  In about 5 minutes (or less), you will see this page indicating Azure AD Connect is configured and the synchronization service is running.</a:t>
            </a:r>
          </a:p>
          <a:p>
            <a:endParaRPr lang="en-US" dirty="0"/>
          </a:p>
          <a:p>
            <a:endParaRPr lang="en-US" dirty="0"/>
          </a:p>
          <a:p>
            <a:r>
              <a:rPr lang="en-US" b="1" dirty="0"/>
              <a:t>Reference</a:t>
            </a:r>
          </a:p>
          <a:p>
            <a:r>
              <a:rPr lang="en-US" dirty="0"/>
              <a:t>https://technet.microsoft.com/en-us/library/dn776280.aspx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5750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2B_Demo_Verify_Directory_Synchronization.docx</a:t>
            </a:r>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5338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Password Sync is a feature of the Azure Active Directory Sync tool that synchronizes the hash of the user passwords from your on-premises Active Directory to Azure Active Directory (“Azure AD”). </a:t>
            </a:r>
          </a:p>
          <a:p>
            <a:endParaRPr lang="sv-FI" dirty="0">
              <a:effectLst/>
            </a:endParaRPr>
          </a:p>
          <a:p>
            <a:r>
              <a:rPr lang="en-US" dirty="0">
                <a:effectLst/>
              </a:rPr>
              <a:t>This feature enables your users to log into their Azure Active Directory services (such as Office 365, Microsoft Intune, CRM Online, etc.) using the same password as they use to log into your on-premises network. </a:t>
            </a:r>
          </a:p>
          <a:p>
            <a:endParaRPr lang="sv-FI" dirty="0">
              <a:effectLst/>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dirty="0">
                <a:effectLst/>
              </a:rPr>
              <a:t>It is important to note that this feature does not provide a true Single Sign-On (SSO), t</a:t>
            </a:r>
            <a:r>
              <a:rPr lang="sv-FI" dirty="0">
                <a:effectLst/>
              </a:rPr>
              <a:t>his method is often called Same Sign on to distinguish it from Single</a:t>
            </a:r>
            <a:r>
              <a:rPr lang="sv-FI" baseline="0" dirty="0">
                <a:effectLst/>
              </a:rPr>
              <a:t> Sign-On.</a:t>
            </a:r>
            <a:endParaRPr lang="en-US" dirty="0">
              <a:effectLst/>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6519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8194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Azure AD provides the following authentication methods</a:t>
            </a:r>
            <a:r>
              <a:rPr lang="sv-FI" baseline="0" dirty="0"/>
              <a:t> for end users to authenticate.</a:t>
            </a:r>
          </a:p>
          <a:p>
            <a:endParaRPr lang="sv-FI" baseline="0" dirty="0"/>
          </a:p>
          <a:p>
            <a:r>
              <a:rPr lang="sv-FI" baseline="0" dirty="0"/>
              <a:t>When using Password sync the user will authenticate using the same username and the same password as they do On-Premises. This way of authenticating is often referred to as Same Sign On to distinguish it from Single Sign On.</a:t>
            </a:r>
          </a:p>
          <a:p>
            <a:endParaRPr lang="sv-FI" baseline="0" dirty="0"/>
          </a:p>
          <a:p>
            <a:r>
              <a:rPr lang="sv-FI" baseline="0" dirty="0"/>
              <a:t>In a True Single Sign On scenario using AD FS the authentication is performed against the On-Premises directory. In this scenario the users passwords are never synchronized to Azure AD.</a:t>
            </a:r>
          </a:p>
          <a:p>
            <a:endParaRPr lang="sv-FI" baseline="0" dirty="0"/>
          </a:p>
          <a:p>
            <a:r>
              <a:rPr lang="sv-FI" baseline="0" dirty="0"/>
              <a:t>When you setup federation you will establish a trust between your Azure AD and your AD FS environment. </a:t>
            </a:r>
          </a:p>
          <a:p>
            <a:endParaRPr lang="sv-FI" baseline="0" dirty="0"/>
          </a:p>
          <a:p>
            <a:r>
              <a:rPr lang="sv-FI" baseline="0" dirty="0"/>
              <a:t>In an federated scenario all authentication is done using the AD FS infrastructure. The AD FS environment must be designed to be fault tolerant as without it no one will be able to authenticate. </a:t>
            </a:r>
          </a:p>
          <a:p>
            <a:endParaRPr lang="sv-FI" baseline="0" dirty="0"/>
          </a:p>
          <a:p>
            <a:r>
              <a:rPr lang="sv-FI" baseline="0" dirty="0"/>
              <a:t>A typical production setup of AD FS will have AD FS proxies that will handle the authentication for users accessing it from the internet. The AD FS proxies will typically have forms based authentication. The proxies will talk to the AD FS Servers which then will authenticate the users against the On-Premises Active Directory. </a:t>
            </a:r>
          </a:p>
          <a:p>
            <a:endParaRPr lang="sv-FI" baseline="0" dirty="0"/>
          </a:p>
          <a:p>
            <a:r>
              <a:rPr lang="sv-FI" baseline="0" dirty="0"/>
              <a:t>On-Premises users will authenticate against directly against the AD FS servers which usually are configured for Windows Authentication. Because of this authentication mechanism the users will not be prompted for any credentials.</a:t>
            </a:r>
          </a:p>
          <a:p>
            <a:endParaRPr lang="sv-FI" baseline="0" dirty="0"/>
          </a:p>
          <a:p>
            <a:r>
              <a:rPr lang="sv-FI" baseline="0" dirty="0"/>
              <a:t>In case of AD FS outages you can fall back to using Password Synchronization</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63440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There are a number</a:t>
            </a:r>
            <a:r>
              <a:rPr lang="sv-FI" baseline="0" dirty="0"/>
              <a:t> of scenarios that are only available using federation.</a:t>
            </a:r>
          </a:p>
          <a:p>
            <a:endParaRPr lang="sv-FI" baseline="0" dirty="0"/>
          </a:p>
          <a:p>
            <a:r>
              <a:rPr lang="sv-FI" baseline="0" dirty="0"/>
              <a:t>If the customer already has deployed AD FS On-Premises it is very likely that they will want to use it for authentication scenarios instead of creating a new environment.</a:t>
            </a:r>
          </a:p>
          <a:p>
            <a:endParaRPr lang="sv-FI" baseline="0" dirty="0"/>
          </a:p>
          <a:p>
            <a:r>
              <a:rPr lang="sv-FI" baseline="0" dirty="0"/>
              <a:t>There may also be security policies implemented at the customer which will prohibit storing passwords in the cloud.</a:t>
            </a:r>
          </a:p>
          <a:p>
            <a:endParaRPr lang="sv-FI" baseline="0" dirty="0"/>
          </a:p>
          <a:p>
            <a:r>
              <a:rPr lang="sv-FI" baseline="0" dirty="0"/>
              <a:t>As we discussed on the previsous slide having a AD FS environment configured correctly will allow seamless single sign on from domain joined machines.</a:t>
            </a:r>
          </a:p>
          <a:p>
            <a:endParaRPr lang="sv-FI" baseline="0" dirty="0"/>
          </a:p>
          <a:p>
            <a:r>
              <a:rPr lang="sv-FI" dirty="0"/>
              <a:t>AD</a:t>
            </a:r>
            <a:r>
              <a:rPr lang="sv-FI" baseline="0" dirty="0"/>
              <a:t> FS also allows for additional secarions like On-Premises multi factor authentication and/or smart card support. It will also provide for more fine grained access scenarios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0575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AD FS</a:t>
            </a:r>
            <a:r>
              <a:rPr lang="sv-FI" baseline="0" dirty="0"/>
              <a:t> requires that the user objects are synchronized to Azure AD. </a:t>
            </a:r>
          </a:p>
          <a:p>
            <a:endParaRPr lang="sv-FI" baseline="0" dirty="0"/>
          </a:p>
          <a:p>
            <a:r>
              <a:rPr lang="sv-FI" baseline="0" dirty="0"/>
              <a:t>When the user tries to logon using their UPN Azure will perform a home realm discovery to identify how to authenticate the user. If the user’s UPN’s domain is federated the authentication request will be transferred to the registered ADFS endpoint and the authentication will be performed against the On-Premises directory</a:t>
            </a:r>
          </a:p>
          <a:p>
            <a:endParaRPr lang="sv-FI"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8277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2C_Demo_AAD_Connect_Custom_Settings.docx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9891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enterprise identity landscape is complicated.  In fact, it can quickly become chaotic as represented here.  </a:t>
            </a:r>
          </a:p>
          <a:p>
            <a:endParaRPr lang="en-US" baseline="0" dirty="0"/>
          </a:p>
          <a:p>
            <a:r>
              <a:rPr lang="en-US" baseline="0" dirty="0"/>
              <a:t>Enterprises rely on an increasing number of SaaS applications to run their business.  Each one of these applications potentially introduces </a:t>
            </a:r>
            <a:r>
              <a:rPr lang="en-US" b="1" baseline="0" dirty="0"/>
              <a:t>additional credentials </a:t>
            </a:r>
            <a:r>
              <a:rPr lang="en-US" baseline="0" dirty="0"/>
              <a:t>user’s must manage and keep up with.  Which in turn results in bad behaviors such as using the same username and password for different accounts.  Or, writing passwords on post-it notes.</a:t>
            </a:r>
          </a:p>
          <a:p>
            <a:endParaRPr lang="en-US" baseline="0" dirty="0"/>
          </a:p>
          <a:p>
            <a:r>
              <a:rPr lang="en-US" baseline="0" dirty="0"/>
              <a:t>Gone are the days where users only signed in at their desk on a desktop computer in their office.  The </a:t>
            </a:r>
            <a:r>
              <a:rPr lang="en-US" b="1" baseline="0" dirty="0"/>
              <a:t>enterprise worker today is mobile</a:t>
            </a:r>
            <a:r>
              <a:rPr lang="en-US" baseline="0" dirty="0"/>
              <a:t>.  Laptops, mobile phones, and tablets are common expectations for today’s worker.  And while </a:t>
            </a:r>
            <a:r>
              <a:rPr lang="en-US" b="1" baseline="0" dirty="0"/>
              <a:t>IT strives to empower </a:t>
            </a:r>
            <a:r>
              <a:rPr lang="en-US" baseline="0" dirty="0"/>
              <a:t>workers on these devices, such empowerment must be met with ways for the enterprise to manage these devices and </a:t>
            </a:r>
            <a:r>
              <a:rPr lang="en-US" b="1" baseline="0" dirty="0"/>
              <a:t>maintain strong security</a:t>
            </a:r>
            <a:r>
              <a:rPr lang="en-US" baseline="0" dirty="0"/>
              <a:t>.</a:t>
            </a:r>
          </a:p>
          <a:p>
            <a:endParaRPr lang="en-US" baseline="0" dirty="0"/>
          </a:p>
          <a:p>
            <a:r>
              <a:rPr lang="en-US" b="1" baseline="0" dirty="0"/>
              <a:t>Where is user identity managed</a:t>
            </a:r>
            <a:r>
              <a:rPr lang="en-US" baseline="0" dirty="0"/>
              <a:t>?  Unless you are a new startup where all your identities are in the cloud, chances are you have an on-premises directory such as Windows Server Active Directory or 3</a:t>
            </a:r>
            <a:r>
              <a:rPr lang="en-US" baseline="30000" dirty="0"/>
              <a:t>rd</a:t>
            </a:r>
            <a:r>
              <a:rPr lang="en-US" baseline="0" dirty="0"/>
              <a:t> party identity provider solutions.  </a:t>
            </a:r>
          </a:p>
          <a:p>
            <a:endParaRPr lang="en-US" baseline="0" dirty="0"/>
          </a:p>
          <a:p>
            <a:r>
              <a:rPr lang="en-US" b="1" baseline="0" dirty="0"/>
              <a:t>How can you leverage your existing on-premises directory </a:t>
            </a:r>
            <a:r>
              <a:rPr lang="en-US" baseline="0" dirty="0"/>
              <a:t>to enable users to sign-on to these SaaS applications running in the cloud?</a:t>
            </a:r>
          </a:p>
          <a:p>
            <a:endParaRPr lang="en-US" baseline="0" dirty="0"/>
          </a:p>
          <a:p>
            <a:r>
              <a:rPr lang="en-US" b="1" baseline="0" dirty="0"/>
              <a:t>How can you make your existing on-premises line-of-business applications available to users </a:t>
            </a:r>
            <a:r>
              <a:rPr lang="en-US" baseline="0" dirty="0"/>
              <a:t>from their mobile devices when they are not in the office?</a:t>
            </a:r>
          </a:p>
          <a:p>
            <a:endParaRPr lang="en-US" baseline="0" dirty="0"/>
          </a:p>
          <a:p>
            <a:r>
              <a:rPr lang="en-US" b="1" baseline="0" dirty="0"/>
              <a:t>How can you architect new solutions to create </a:t>
            </a:r>
            <a:r>
              <a:rPr lang="en-US" baseline="0" dirty="0"/>
              <a:t>new business opportunities?</a:t>
            </a:r>
          </a:p>
          <a:p>
            <a:endParaRPr lang="en-US" baseline="0" dirty="0"/>
          </a:p>
          <a:p>
            <a:r>
              <a:rPr lang="en-US" b="1" baseline="0" dirty="0"/>
              <a:t>And how will you do all this securely?  </a:t>
            </a:r>
          </a:p>
          <a:p>
            <a:endParaRPr lang="en-US" b="1" baseline="0" dirty="0"/>
          </a:p>
          <a:p>
            <a:r>
              <a:rPr lang="en-US" b="1" baseline="0" dirty="0"/>
              <a:t>In a way that yields a positive experience for end-users?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8266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Connect Health is a cloud based service that can monitor and secure cloud and On-Premises identity infrastructure. It will provides customers who use ADFS with detailed monitoring, reporting and alerts for their ADFS servers.</a:t>
            </a:r>
          </a:p>
          <a:p>
            <a:endParaRPr lang="sv-FI" dirty="0"/>
          </a:p>
          <a:p>
            <a:r>
              <a:rPr lang="en-US" dirty="0"/>
              <a:t>The</a:t>
            </a:r>
            <a:r>
              <a:rPr lang="en-US" baseline="0" dirty="0"/>
              <a:t> </a:t>
            </a:r>
            <a:r>
              <a:rPr lang="en-US" dirty="0"/>
              <a:t>information is surfaced in the Azure AD Connect Health portal. Using the Azure AD Connect Health portal you can view alerts, performance monitoring, and usage analytics.</a:t>
            </a:r>
          </a:p>
          <a:p>
            <a:endParaRPr lang="sv-FI" dirty="0"/>
          </a:p>
          <a:p>
            <a:r>
              <a:rPr lang="sv-FI" dirty="0"/>
              <a:t>You can configure </a:t>
            </a:r>
            <a:r>
              <a:rPr lang="en-US" dirty="0"/>
              <a:t>Azure AD Connect Health to</a:t>
            </a:r>
            <a:r>
              <a:rPr lang="en-US" baseline="0" dirty="0"/>
              <a:t> send email notifications for critical alerts</a:t>
            </a:r>
            <a:endParaRPr lang="en-US" dirty="0"/>
          </a:p>
          <a:p>
            <a:endParaRPr lang="en-US" dirty="0"/>
          </a:p>
          <a:p>
            <a:r>
              <a:rPr lang="en-US" dirty="0"/>
              <a:t>Requires Azure AD Premium</a:t>
            </a:r>
          </a:p>
          <a:p>
            <a:endParaRPr lang="sv-FI" dirty="0"/>
          </a:p>
          <a:p>
            <a:r>
              <a:rPr lang="en-US" dirty="0"/>
              <a:t>Search for “health” in the market place</a:t>
            </a:r>
            <a:r>
              <a:rPr lang="en-US" baseline="0" dirty="0"/>
              <a:t> to add this to your portal blades.</a:t>
            </a:r>
          </a:p>
          <a:p>
            <a:r>
              <a:rPr lang="sv-FI" baseline="0" dirty="0"/>
              <a:t>If you want to monitor On-Premises ADFS infrastructures you need to install the Azure AD Connect Health Agent on the On-Premises servers</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5973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00262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With Cloud App Discovery, you can: </a:t>
            </a:r>
          </a:p>
          <a:p>
            <a:r>
              <a:rPr lang="en-US" dirty="0">
                <a:effectLst/>
              </a:rPr>
              <a:t>Discover applications in use and measure usage by number of users, volume of traffic or number of web requests to the application.</a:t>
            </a:r>
            <a:br>
              <a:rPr lang="en-US" dirty="0">
                <a:effectLst/>
              </a:rPr>
            </a:br>
            <a:endParaRPr lang="en-US" dirty="0">
              <a:effectLst/>
            </a:endParaRPr>
          </a:p>
          <a:p>
            <a:r>
              <a:rPr lang="en-US" dirty="0">
                <a:effectLst/>
              </a:rPr>
              <a:t>Identify the users that are using an application</a:t>
            </a:r>
            <a:br>
              <a:rPr lang="en-US" dirty="0">
                <a:effectLst/>
              </a:rPr>
            </a:br>
            <a:endParaRPr lang="en-US" dirty="0">
              <a:effectLst/>
            </a:endParaRPr>
          </a:p>
          <a:p>
            <a:r>
              <a:rPr lang="en-US" dirty="0">
                <a:effectLst/>
              </a:rPr>
              <a:t>Export data for addition offline analysis.</a:t>
            </a:r>
            <a:br>
              <a:rPr lang="en-US" dirty="0">
                <a:effectLst/>
              </a:rPr>
            </a:br>
            <a:br>
              <a:rPr lang="en-US" dirty="0">
                <a:effectLst/>
              </a:rPr>
            </a:br>
            <a:r>
              <a:rPr lang="en-US" dirty="0">
                <a:effectLst/>
              </a:rPr>
              <a:t>This</a:t>
            </a:r>
            <a:r>
              <a:rPr lang="en-US" baseline="0" dirty="0">
                <a:effectLst/>
              </a:rPr>
              <a:t> will help in </a:t>
            </a:r>
            <a:r>
              <a:rPr lang="en-US" dirty="0">
                <a:effectLst/>
              </a:rPr>
              <a:t>prioritizing which</a:t>
            </a:r>
            <a:r>
              <a:rPr lang="en-US" baseline="0" dirty="0">
                <a:effectLst/>
              </a:rPr>
              <a:t> </a:t>
            </a:r>
            <a:r>
              <a:rPr lang="en-US" dirty="0">
                <a:effectLst/>
              </a:rPr>
              <a:t>applications to bring under IT control and integrate them easily to enable Single Sign-on and user management.</a:t>
            </a:r>
            <a:br>
              <a:rPr lang="en-US" dirty="0">
                <a:effectLst/>
              </a:rPr>
            </a:br>
            <a:endParaRPr lang="en-US" dirty="0">
              <a:effectLst/>
            </a:endParaRPr>
          </a:p>
          <a:p>
            <a:r>
              <a:rPr lang="en-US" dirty="0">
                <a:effectLst/>
              </a:rPr>
              <a:t>With cloud app discovery, the data retrieval part is accomplished by agents that run on computers in your environments. The app usage information that is captured by the agents is send over a secure, encrypted channel to the cloud app discovery service. </a:t>
            </a:r>
            <a:br>
              <a:rPr lang="en-US" dirty="0">
                <a:effectLst/>
              </a:rPr>
            </a:br>
            <a:r>
              <a:rPr lang="en-US" dirty="0">
                <a:effectLst/>
              </a:rPr>
              <a:t>The cloud app discovery service evaluates the data and generates reports you can use to analyze your environment.</a:t>
            </a:r>
          </a:p>
          <a:p>
            <a:endParaRPr lang="sv-FI" baseline="0" dirty="0"/>
          </a:p>
          <a:p>
            <a:r>
              <a:rPr lang="sv-FI" baseline="0" dirty="0"/>
              <a:t>Requires Azure AD Pemium</a:t>
            </a:r>
          </a:p>
          <a:p>
            <a:endParaRPr lang="en-US" baseline="0" dirty="0"/>
          </a:p>
          <a:p>
            <a:r>
              <a:rPr lang="en-US" baseline="0" dirty="0"/>
              <a:t>To Configure:</a:t>
            </a:r>
          </a:p>
          <a:p>
            <a:r>
              <a:rPr lang="en-US" baseline="0" dirty="0"/>
              <a:t>Go to https://appdiscovery.azure.com.</a:t>
            </a:r>
          </a:p>
          <a:p>
            <a:endParaRPr lang="en-US" baseline="0" dirty="0"/>
          </a:p>
          <a:p>
            <a:r>
              <a:rPr lang="en-US" baseline="0" dirty="0"/>
              <a:t>Sign-in using Work/School account.</a:t>
            </a:r>
          </a:p>
          <a:p>
            <a:endParaRPr lang="en-US" baseline="0" dirty="0"/>
          </a:p>
          <a:p>
            <a:r>
              <a:rPr lang="en-US" baseline="0" dirty="0"/>
              <a:t>Download the cloud app discovery agent.</a:t>
            </a:r>
          </a:p>
          <a:p>
            <a:endParaRPr lang="en-US" baseline="0" dirty="0"/>
          </a:p>
          <a:p>
            <a:r>
              <a:rPr lang="en-US" baseline="0" dirty="0"/>
              <a:t>Install the agent on the machines you want to monitor.</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02048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AD will not just blindly issue tokens for users who can successfully authenticate.  When a user authenticates, it must tell Azure AD which application (or resource) the user is requesting.  If the user successfully authenticates, then Azure AD will issue a token that is valid for </a:t>
            </a:r>
            <a:r>
              <a:rPr lang="en-US" b="1" baseline="0" dirty="0"/>
              <a:t>that application </a:t>
            </a:r>
            <a:r>
              <a:rPr lang="en-US" baseline="0" dirty="0"/>
              <a:t>(not any application).  Therefore, the first step is to register your application with Azure AD.</a:t>
            </a:r>
          </a:p>
          <a:p>
            <a:endParaRPr lang="en-US" baseline="0" dirty="0"/>
          </a:p>
          <a:p>
            <a:r>
              <a:rPr lang="en-US" baseline="0" dirty="0"/>
              <a:t>Next, you need to configure your application to externalize authentication of users to Azure AD.  In other words, you are trusting Azure AD to properly authenticate users and issue a token for your application when a user authenticates.  Anyone can show up at your application’s front door and present a token to you.  So, you should have code to validate the token before you allow the user to access your application.</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9542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register an application with Azure AD, there are a few approaches you can take.  The first (and easiest) is to use the Azure Management Portal and click through a few dialogs.  As you respond to a couple of simple questions in the dialogs, Azure AD will generate information needed for you to authenticate users with from your applications.</a:t>
            </a:r>
          </a:p>
          <a:p>
            <a:endParaRPr lang="en-US" baseline="0" dirty="0"/>
          </a:p>
          <a:p>
            <a:r>
              <a:rPr lang="en-US" baseline="0" dirty="0"/>
              <a:t>You can also automate it using PowerShell or REST API’s.  If you’re registering applications for multiple customer environments, then spending the time to automate the process is generally recommended.</a:t>
            </a:r>
          </a:p>
          <a:p>
            <a:endParaRPr lang="en-US" baseline="0" dirty="0"/>
          </a:p>
          <a:p>
            <a:r>
              <a:rPr lang="en-US" baseline="0" dirty="0"/>
              <a:t>For developers working in Visual Studio, you can let Visual Studio do the application registration for the application your are developing.</a:t>
            </a:r>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5312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externalize the task of authenticating users to Azure AD, your application needs to be configured with a few key pieces of information.  For example, the application needs to know the URL of the authority (</a:t>
            </a:r>
            <a:r>
              <a:rPr lang="en-US" baseline="0" dirty="0" err="1"/>
              <a:t>IdP</a:t>
            </a:r>
            <a:r>
              <a:rPr lang="en-US" baseline="0" dirty="0"/>
              <a:t>) that your app trusts to authenticate users and issue security tokens.</a:t>
            </a:r>
          </a:p>
          <a:p>
            <a:endParaRPr lang="en-US" baseline="0" dirty="0"/>
          </a:p>
          <a:p>
            <a:r>
              <a:rPr lang="en-US" baseline="0" dirty="0"/>
              <a:t>Your app also will need to know the Application ID that Azure AD generated for your application when registering the application in Azure AD. </a:t>
            </a:r>
          </a:p>
          <a:p>
            <a:endParaRPr lang="en-US" baseline="0" dirty="0"/>
          </a:p>
          <a:p>
            <a:r>
              <a:rPr lang="en-US" baseline="0" dirty="0"/>
              <a:t>Finally, your application needs to know the signing keys for Azure AD.  This is used by the OWIN middleware to “process” the tokens.  This means validating the token is from the </a:t>
            </a:r>
            <a:r>
              <a:rPr lang="en-US" baseline="0" dirty="0" err="1"/>
              <a:t>IdP</a:t>
            </a:r>
            <a:r>
              <a:rPr lang="en-US" baseline="0" dirty="0"/>
              <a:t> your app trusts.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6052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3042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3_OpenID_Connect_WebApp.docx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95667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Mention that Azure</a:t>
            </a:r>
            <a:r>
              <a:rPr lang="en-US" baseline="0" dirty="0"/>
              <a:t> AD implements Open ID Connect 1.0, which extends the </a:t>
            </a:r>
            <a:r>
              <a:rPr lang="en-US" baseline="0" dirty="0" err="1"/>
              <a:t>Oauth</a:t>
            </a:r>
            <a:r>
              <a:rPr lang="en-US" baseline="0" dirty="0"/>
              <a:t> 2.0 protocol to enable user authentication.  It returns an </a:t>
            </a:r>
            <a:r>
              <a:rPr lang="en-US" baseline="0" dirty="0" err="1"/>
              <a:t>id_token</a:t>
            </a:r>
            <a:r>
              <a:rPr lang="en-US" baseline="0" dirty="0"/>
              <a:t> in the response sent to the Authorize endpoint.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The screen capture is the App Endpoints dialog in the Azure portal showing the endpoints that every Azure AD tenant gets.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r>
              <a:rPr lang="en-US" b="1" dirty="0"/>
              <a:t>Reference</a:t>
            </a:r>
          </a:p>
          <a:p>
            <a:r>
              <a:rPr lang="en-US" dirty="0"/>
              <a:t>https://msdn.microsoft.com/en-us/library/azure/dn151124.aspx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76069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AD authentication Library (ADAL) enables client application developers to easily authenticate users to cloud or on-premises Active Directory (AD), and then obtain access tokens for securing API calls. </a:t>
            </a:r>
          </a:p>
          <a:p>
            <a:endParaRPr lang="en-US" dirty="0"/>
          </a:p>
          <a:p>
            <a:r>
              <a:rPr lang="en-US" dirty="0"/>
              <a:t>ADAL has many features that make authentication easier for developers, such as asynchronous support, a configurable token cache that stores access tokens and refresh tokens, automatic token refresh when an access token expires and a refresh token is available, and more. </a:t>
            </a:r>
          </a:p>
          <a:p>
            <a:endParaRPr lang="sv-FI" dirty="0"/>
          </a:p>
          <a:p>
            <a:r>
              <a:rPr lang="sv-FI" dirty="0"/>
              <a:t>It is available on multiple platforms and is open sourced on Github</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3253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56530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a:t>
            </a:r>
            <a:r>
              <a:rPr lang="sv-FI" baseline="0" dirty="0"/>
              <a:t>  following two classes are the key classes in ADAL</a:t>
            </a:r>
          </a:p>
          <a:p>
            <a:r>
              <a:rPr lang="sv-FI" baseline="0" dirty="0"/>
              <a:t>These i</a:t>
            </a:r>
            <a:r>
              <a:rPr lang="en-US" dirty="0" err="1"/>
              <a:t>nclude</a:t>
            </a:r>
            <a:r>
              <a:rPr lang="en-US" dirty="0"/>
              <a:t> additional information such as token expiration, refresh token, tenant information</a:t>
            </a:r>
          </a:p>
          <a:p>
            <a:endParaRPr lang="en-US" dirty="0"/>
          </a:p>
          <a:p>
            <a:r>
              <a:rPr lang="en-US" dirty="0"/>
              <a:t>The </a:t>
            </a:r>
            <a:r>
              <a:rPr lang="en-US" dirty="0" err="1"/>
              <a:t>idToken</a:t>
            </a:r>
            <a:r>
              <a:rPr lang="en-US" dirty="0"/>
              <a:t> is</a:t>
            </a:r>
            <a:r>
              <a:rPr lang="en-US" baseline="0" dirty="0"/>
              <a:t> Microsoft’s implementation of </a:t>
            </a:r>
            <a:r>
              <a:rPr lang="en-US" baseline="0" dirty="0" err="1"/>
              <a:t>OpenID</a:t>
            </a:r>
            <a:r>
              <a:rPr lang="en-US" baseline="0" dirty="0"/>
              <a:t> Connect where an identity token is returned from the authorization service.</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3906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4A_ADAL_Graph.docx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67420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Active Directory (AD) Graph API provides programmatic access to Azure AD through OData REST API endpoints. Applications can use the Graph API to perform create, read, update, and delete (CRUD) operations on directory data and objects. </a:t>
            </a:r>
          </a:p>
          <a:p>
            <a:endParaRPr lang="en-US" dirty="0"/>
          </a:p>
          <a:p>
            <a:r>
              <a:rPr lang="en-US" dirty="0"/>
              <a:t>For example, you can use the Graph API to create a new user, view or update user’s properties, change user’s password, check group membership for role-based access, disable or delete the user. </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936501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4B_ADAL_Graph.docx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22944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7280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common for many organizations</a:t>
            </a:r>
            <a:r>
              <a:rPr lang="en-US" baseline="0" dirty="0"/>
              <a:t> today is the presence of not just an on-premises environment, but also a cloud environment. </a:t>
            </a:r>
          </a:p>
          <a:p>
            <a:endParaRPr lang="en-US" baseline="0" dirty="0"/>
          </a:p>
          <a:p>
            <a:r>
              <a:rPr lang="en-US" baseline="0" dirty="0"/>
              <a:t>On-premises, there are typically active directories and LOB applications the business depends on, as well as domain-joined computers and devices.</a:t>
            </a:r>
          </a:p>
          <a:p>
            <a:endParaRPr lang="en-US" baseline="0" dirty="0"/>
          </a:p>
          <a:p>
            <a:r>
              <a:rPr lang="en-US" baseline="0" dirty="0"/>
              <a:t>In the cloud we have a growing number of SaaS applications such as Office 365, 3</a:t>
            </a:r>
            <a:r>
              <a:rPr lang="en-US" baseline="30000" dirty="0"/>
              <a:t>rd</a:t>
            </a:r>
            <a:r>
              <a:rPr lang="en-US" baseline="0" dirty="0"/>
              <a:t> party apps, and your own custom cloud apps.</a:t>
            </a:r>
          </a:p>
          <a:p>
            <a:endParaRPr lang="en-US" baseline="0" dirty="0"/>
          </a:p>
          <a:p>
            <a:r>
              <a:rPr lang="en-US" baseline="0" dirty="0"/>
              <a:t>&lt;Click&gt;</a:t>
            </a:r>
          </a:p>
          <a:p>
            <a:r>
              <a:rPr lang="en-US" baseline="0" dirty="0"/>
              <a:t>In between we have </a:t>
            </a:r>
            <a:r>
              <a:rPr lang="en-US" b="1" baseline="0" dirty="0"/>
              <a:t>Azure Active Directory</a:t>
            </a:r>
            <a:r>
              <a:rPr lang="en-US" baseline="0" dirty="0"/>
              <a:t>.  This </a:t>
            </a:r>
            <a:r>
              <a:rPr lang="en-US" b="1" baseline="0" dirty="0"/>
              <a:t>provides an identity foundation for modern cloud application </a:t>
            </a:r>
            <a:r>
              <a:rPr lang="en-US" baseline="0" dirty="0"/>
              <a:t>scenarios.  This includes services, API’s, and protocol support for you to build secure solutions in the cloud.  </a:t>
            </a:r>
            <a:r>
              <a:rPr lang="en-US" b="1" baseline="0" dirty="0"/>
              <a:t>But Azure AD also provides tools and services </a:t>
            </a:r>
            <a:r>
              <a:rPr lang="en-US" baseline="0" dirty="0"/>
              <a:t>to allow applications running on-premises available from the cloud.  For example, applications that previously were deployed on client </a:t>
            </a:r>
            <a:r>
              <a:rPr lang="en-US" b="1" baseline="0" dirty="0"/>
              <a:t>desktop machines </a:t>
            </a:r>
            <a:r>
              <a:rPr lang="en-US" baseline="0" dirty="0"/>
              <a:t>with Windows Integrated </a:t>
            </a:r>
            <a:r>
              <a:rPr lang="en-US" baseline="0" dirty="0" err="1"/>
              <a:t>Auth</a:t>
            </a:r>
            <a:r>
              <a:rPr lang="en-US" baseline="0" dirty="0"/>
              <a:t> running on-premises today can be accessed from the cloud (</a:t>
            </a:r>
            <a:r>
              <a:rPr lang="en-US" b="1" baseline="0" dirty="0"/>
              <a:t>Azure Remote App</a:t>
            </a:r>
            <a:r>
              <a:rPr lang="en-US" baseline="0" dirty="0"/>
              <a:t>).  Or, an </a:t>
            </a:r>
            <a:r>
              <a:rPr lang="en-US" b="1" baseline="0" dirty="0"/>
              <a:t>intranet site </a:t>
            </a:r>
            <a:r>
              <a:rPr lang="en-US" baseline="0" dirty="0"/>
              <a:t>running on-premises today can be accessed from the cloud (</a:t>
            </a:r>
            <a:r>
              <a:rPr lang="en-US" b="1" baseline="0" dirty="0"/>
              <a:t>Azure Application Proxy</a:t>
            </a:r>
            <a:r>
              <a:rPr lang="en-US" baseline="0" dirty="0"/>
              <a:t>).  All without having to modify the existing applications.</a:t>
            </a:r>
          </a:p>
          <a:p>
            <a:endParaRPr lang="en-US" baseline="0" dirty="0"/>
          </a:p>
          <a:p>
            <a:r>
              <a:rPr lang="en-US" baseline="0" dirty="0"/>
              <a:t>&lt;Click&gt;</a:t>
            </a:r>
          </a:p>
          <a:p>
            <a:r>
              <a:rPr lang="en-US" baseline="0" dirty="0"/>
              <a:t>Azure AD builds on this foundation identity services.  The most obvious being single-sign-on services.  So, whether you authenticate in the cloud or on-premises, your identity (and credentials) are the same. Azure AD also provides self-service identity management services, empowering user to manage and service some of their own identity needs (password resets for example).  And finally, Azure AD provides a path to connect your on-premises and cloud environments through a simple set of tools that you can run and configure to meet the needs of your environment.</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035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management capabilities</a:t>
            </a:r>
            <a:r>
              <a:rPr lang="en-US" baseline="0" dirty="0"/>
              <a:t> in Azure Active Directory enable you to easily bring into your directory popular third-party SaaS applications.  </a:t>
            </a:r>
          </a:p>
          <a:p>
            <a:endParaRPr lang="en-US" baseline="0" dirty="0"/>
          </a:p>
          <a:p>
            <a:r>
              <a:rPr lang="en-US" baseline="0" dirty="0"/>
              <a:t>We’re approaching </a:t>
            </a:r>
            <a:r>
              <a:rPr lang="en-US" b="1" baseline="0" dirty="0"/>
              <a:t>3 thousand SaaS applications </a:t>
            </a:r>
            <a:r>
              <a:rPr lang="en-US" baseline="0" dirty="0"/>
              <a:t>today that Azure AD has direct federation capabilities with.</a:t>
            </a:r>
          </a:p>
          <a:p>
            <a:endParaRPr lang="en-US" baseline="0" dirty="0"/>
          </a:p>
          <a:p>
            <a:r>
              <a:rPr lang="en-US" b="1" baseline="0" dirty="0"/>
              <a:t>Point-and-click onboarding and configuration</a:t>
            </a:r>
            <a:r>
              <a:rPr lang="en-US" baseline="0" dirty="0"/>
              <a:t>.</a:t>
            </a:r>
          </a:p>
          <a:p>
            <a:r>
              <a:rPr lang="en-US" baseline="0" dirty="0"/>
              <a:t> </a:t>
            </a:r>
          </a:p>
          <a:p>
            <a:r>
              <a:rPr lang="en-US" baseline="0" dirty="0"/>
              <a:t>After an application is added to your Azure Active Directory, you will be able to take advantage of things like </a:t>
            </a:r>
            <a:r>
              <a:rPr lang="en-US" b="1" baseline="0" dirty="0"/>
              <a:t>automatic provisioning of user accounts</a:t>
            </a:r>
            <a:r>
              <a:rPr lang="en-US" baseline="0" dirty="0"/>
              <a:t>.  </a:t>
            </a:r>
          </a:p>
          <a:p>
            <a:endParaRPr lang="en-US" baseline="0" dirty="0"/>
          </a:p>
          <a:p>
            <a:r>
              <a:rPr lang="en-US" baseline="0" dirty="0"/>
              <a:t>As users are added to Azure AD an account is automatically provisioned in the SaaS application for that user.</a:t>
            </a:r>
          </a:p>
          <a:p>
            <a:endParaRPr lang="en-US" baseline="0" dirty="0"/>
          </a:p>
          <a:p>
            <a:r>
              <a:rPr lang="en-US" baseline="0" dirty="0"/>
              <a:t>By integrating these applications into your Azure Active Directory, you are able to deliver positive end-user experiences such as SSO.  Users who are already authenticated will be able to access the applications they need without having to re-enter credentials.</a:t>
            </a:r>
          </a:p>
          <a:p>
            <a:endParaRPr lang="en-US" baseline="0" dirty="0"/>
          </a:p>
          <a:p>
            <a:r>
              <a:rPr lang="en-US" baseline="0" dirty="0"/>
              <a:t>Finally, the application management capabilities in </a:t>
            </a:r>
            <a:r>
              <a:rPr lang="en-US" b="1" baseline="0" dirty="0"/>
              <a:t>Azure AD puts IT in control of managing the access to applications.</a:t>
            </a:r>
            <a:r>
              <a:rPr lang="en-US" baseline="0" dirty="0"/>
              <a:t>  For example, if you have a SaaS application that the finance group uses, then you can assign group access to just the finance group.  Or, if you need to control access at an individual level, you can do that as well.</a:t>
            </a:r>
          </a:p>
          <a:p>
            <a:endParaRPr lang="en-US" baseline="0" dirty="0"/>
          </a:p>
          <a:p>
            <a:r>
              <a:rPr lang="en-US" baseline="0" dirty="0"/>
              <a:t>The point is that you have a lot of flexibility in the how applications are added to your directory and full control over the applications that users access.</a:t>
            </a:r>
          </a:p>
          <a:p>
            <a:endParaRPr lang="en-US" baseline="0" dirty="0"/>
          </a:p>
          <a:p>
            <a:r>
              <a:rPr lang="en-US" baseline="0" dirty="0"/>
              <a:t>As a side note, while this slide talks specifically to SaaS applications in the Marketplace, you’re not limited to just these.  The applications can also be your own custom-built applications.</a:t>
            </a:r>
          </a:p>
          <a:p>
            <a:r>
              <a:rPr lang="en-US" b="1" baseline="0" dirty="0"/>
              <a:t>Reference</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a:gradFill>
                  <a:gsLst>
                    <a:gs pos="2917">
                      <a:schemeClr val="tx1"/>
                    </a:gs>
                    <a:gs pos="30000">
                      <a:schemeClr val="tx1"/>
                    </a:gs>
                  </a:gsLst>
                  <a:lin ang="5400000" scaled="0"/>
                </a:gradFill>
              </a:rPr>
              <a:t>http://azure.microsoft.com/en-us/marketplace/active-directory/</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224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access panel is where</a:t>
            </a:r>
            <a:r>
              <a:rPr lang="en-US" baseline="0" dirty="0"/>
              <a:t> end-users can see and launch the applications they have been given access to.</a:t>
            </a:r>
          </a:p>
          <a:p>
            <a:endParaRPr lang="en-US" baseline="0" dirty="0"/>
          </a:p>
          <a:p>
            <a:r>
              <a:rPr lang="en-US" baseline="0" dirty="0"/>
              <a:t>Users can reach the access panel using their browser.  Microsoft also provides native client applications for devices running Android and iOS.  </a:t>
            </a:r>
          </a:p>
          <a:p>
            <a:endParaRPr lang="en-US" baseline="0" dirty="0"/>
          </a:p>
          <a:p>
            <a:r>
              <a:rPr lang="en-US" baseline="0" dirty="0"/>
              <a:t>The access panel is also where users can </a:t>
            </a:r>
            <a:r>
              <a:rPr lang="en-US" b="1" baseline="0" dirty="0"/>
              <a:t>manage their profile</a:t>
            </a:r>
            <a:r>
              <a:rPr lang="en-US" baseline="0" dirty="0"/>
              <a:t>, </a:t>
            </a:r>
            <a:r>
              <a:rPr lang="en-US" b="1" baseline="0" dirty="0"/>
              <a:t>group membership</a:t>
            </a:r>
            <a:r>
              <a:rPr lang="en-US" baseline="0" dirty="0"/>
              <a:t>, and </a:t>
            </a:r>
            <a:r>
              <a:rPr lang="en-US" b="1" baseline="0" dirty="0"/>
              <a:t>change passwords</a:t>
            </a:r>
            <a:r>
              <a:rPr lang="en-US" baseline="0" dirty="0"/>
              <a:t>.</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1108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1_Demo_App_Integration.docx</a:t>
            </a:r>
          </a:p>
          <a:p>
            <a:endParaRPr lang="en-US" b="0" baseline="0" dirty="0"/>
          </a:p>
          <a:p>
            <a:pPr marL="171450" indent="-171450">
              <a:buFontTx/>
              <a:buChar char="-"/>
            </a:pPr>
            <a:endParaRPr lang="en-US" baseline="0" dirty="0"/>
          </a:p>
          <a:p>
            <a:pPr marL="0" indent="0">
              <a:buFontTx/>
              <a:buNone/>
            </a:pP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436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organizations have some form of identity directory on-premises today.  Therefore, there is a need  to </a:t>
            </a:r>
            <a:r>
              <a:rPr lang="en-US" b="1" baseline="0" dirty="0"/>
              <a:t>bridge the gap between on-premises and the cloud</a:t>
            </a:r>
            <a:r>
              <a:rPr lang="en-US" baseline="0" dirty="0"/>
              <a:t>.  Or, extend your on-premises directory to the cloud.</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2835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That’s what Azure AD Connect does.  Azure AD Connect is</a:t>
            </a:r>
            <a:r>
              <a:rPr lang="en-US" baseline="0" dirty="0">
                <a:effectLst/>
              </a:rPr>
              <a:t> a tool that you can use to extend on premises environments to Azure AD.</a:t>
            </a:r>
          </a:p>
          <a:p>
            <a:pPr fontAlgn="t"/>
            <a:endParaRPr lang="en-US" baseline="0" dirty="0">
              <a:effectLst/>
            </a:endParaRPr>
          </a:p>
          <a:p>
            <a:pPr fontAlgn="t"/>
            <a:r>
              <a:rPr lang="en-US" baseline="0" dirty="0">
                <a:effectLst/>
              </a:rPr>
              <a:t>It works with Windows Server AD, LDAP directories, and other identity solutions.  It’s essentially a Windows service that runs in the background syncing user identities to Azure AD.  </a:t>
            </a:r>
          </a:p>
          <a:p>
            <a:pPr fontAlgn="t"/>
            <a:endParaRPr lang="en-US" baseline="0" dirty="0">
              <a:effectLst/>
            </a:endParaRPr>
          </a:p>
          <a:p>
            <a:pPr fontAlgn="t"/>
            <a:r>
              <a:rPr lang="en-US" baseline="0" dirty="0">
                <a:effectLst/>
              </a:rPr>
              <a:t>It is part of your on-premises environment, typically running on a </a:t>
            </a:r>
            <a:r>
              <a:rPr lang="en-US" b="1" baseline="0" dirty="0">
                <a:effectLst/>
              </a:rPr>
              <a:t>dedicated server</a:t>
            </a:r>
            <a:r>
              <a:rPr lang="en-US" baseline="0" dirty="0">
                <a:effectLst/>
              </a:rPr>
              <a:t> joined to the domain. </a:t>
            </a:r>
          </a:p>
          <a:p>
            <a:pPr fontAlgn="t"/>
            <a:endParaRPr lang="en-US" baseline="0" dirty="0">
              <a:effectLst/>
            </a:endParaRPr>
          </a:p>
          <a:p>
            <a:pPr fontAlgn="t"/>
            <a:r>
              <a:rPr lang="en-US" baseline="0" dirty="0">
                <a:effectLst/>
              </a:rPr>
              <a:t>When users are added, removed, or modified on-premises, Azure AD Connect synchronizes those changes in the directory to Azure AD.  </a:t>
            </a:r>
          </a:p>
          <a:p>
            <a:pPr fontAlgn="t"/>
            <a:endParaRPr lang="en-US" baseline="0" dirty="0">
              <a:effectLst/>
            </a:endParaRPr>
          </a:p>
          <a:p>
            <a:pPr fontAlgn="t"/>
            <a:r>
              <a:rPr lang="en-US" baseline="0" dirty="0">
                <a:effectLst/>
              </a:rPr>
              <a:t>As users access cloud applications registered in your Azure Active Directory, they are able to authenticate to Azure AD using the same set of credentials they use on-premises.</a:t>
            </a:r>
          </a:p>
          <a:p>
            <a:pPr fontAlgn="t"/>
            <a:endParaRPr lang="en-US" dirty="0">
              <a:effectLst/>
            </a:endParaRPr>
          </a:p>
          <a:p>
            <a:pPr marL="0" marR="0" indent="0" algn="l" defTabSz="932742" rtl="0" eaLnBrk="1" fontAlgn="t" latinLnBrk="0" hangingPunct="1">
              <a:lnSpc>
                <a:spcPct val="90000"/>
              </a:lnSpc>
              <a:spcBef>
                <a:spcPts val="0"/>
              </a:spcBef>
              <a:spcAft>
                <a:spcPts val="340"/>
              </a:spcAft>
              <a:buClrTx/>
              <a:buSzTx/>
              <a:buFontTx/>
              <a:buNone/>
              <a:tabLst/>
              <a:defRPr/>
            </a:pPr>
            <a:r>
              <a:rPr lang="en-US" dirty="0"/>
              <a:t>AAD Connect consolidates</a:t>
            </a:r>
            <a:r>
              <a:rPr lang="en-US" baseline="0" dirty="0"/>
              <a:t> deployment of identity bridge components.  It includes DirSync, Azure AD Sync, and the FIM connector all as part of the sync services.  It also includes the ability to configure ADFS, and adds the Health components to help monitor the health of your identity infrastructure.  </a:t>
            </a:r>
            <a:endParaRPr lang="en-US" dirty="0"/>
          </a:p>
          <a:p>
            <a:pPr fontAlgn="t"/>
            <a:endParaRPr lang="en-US" dirty="0">
              <a:effectLst/>
            </a:endParaRPr>
          </a:p>
          <a:p>
            <a:pPr fontAlgn="t"/>
            <a:endParaRPr lang="en-US" dirty="0">
              <a:effectLst/>
            </a:endParaRPr>
          </a:p>
          <a:p>
            <a:pPr fontAlgn="t"/>
            <a:r>
              <a:rPr lang="en-US" b="1" dirty="0">
                <a:effectLst/>
              </a:rPr>
              <a:t>Reference</a:t>
            </a:r>
          </a:p>
          <a:p>
            <a:pPr fontAlgn="t"/>
            <a:r>
              <a:rPr lang="en-US" dirty="0">
                <a:effectLst/>
              </a:rPr>
              <a:t>There will be parity between MIM and AAD Connect when it comes to supported directories.</a:t>
            </a:r>
          </a:p>
          <a:p>
            <a:pPr fontAlgn="t"/>
            <a:r>
              <a:rPr lang="en-US" u="sng" dirty="0">
                <a:effectLst/>
                <a:hlinkClick r:id="rId3"/>
              </a:rPr>
              <a:t>https://technet.microsoft.com/en-us/library/dn510997(v=ws.10).aspx</a:t>
            </a:r>
            <a:endParaRPr lang="en-US" dirty="0">
              <a:effectLst/>
            </a:endParaRP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8/18/2016 12:20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55903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7792943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910179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720151"/>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095922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18862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74321" y="885907"/>
            <a:ext cx="11773301" cy="91757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73668" y="2004449"/>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823014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7415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8584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39193967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0534232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9881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3946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60929611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723596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8842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34331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3758459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1306706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1689430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4001819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11014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74321" y="885907"/>
            <a:ext cx="11773301" cy="91757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73668" y="2004449"/>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46283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7676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8246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29956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11569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75943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0223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901720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9651402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960413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117095" y="6565928"/>
            <a:ext cx="2200697" cy="453944"/>
          </a:xfrm>
          <a:prstGeom prst="rect">
            <a:avLst/>
          </a:prstGeom>
          <a:noFill/>
        </p:spPr>
        <p:txBody>
          <a:bodyPr wrap="none" lIns="182854" tIns="146283" rIns="182854" bIns="146283" rtlCol="0" anchor="ctr">
            <a:spAutoFit/>
          </a:bodyPr>
          <a:lstStyle/>
          <a:p>
            <a:pPr marL="0" marR="0" lvl="0" indent="0" algn="ctr" defTabSz="932597" rtl="0" eaLnBrk="1" fontAlgn="auto" latinLnBrk="0" hangingPunct="1">
              <a:lnSpc>
                <a:spcPct val="90000"/>
              </a:lnSpc>
              <a:spcBef>
                <a:spcPts val="0"/>
              </a:spcBef>
              <a:spcAft>
                <a:spcPts val="600"/>
              </a:spcAft>
              <a:buClrTx/>
              <a:buSzTx/>
              <a:buFontTx/>
              <a:buNone/>
              <a:tabLst/>
              <a:defRPr/>
            </a:pPr>
            <a:r>
              <a:rPr kumimoji="0" lang="en-US" sz="1122"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990641926"/>
      </p:ext>
    </p:extLst>
  </p:cSld>
  <p:clrMap bg1="dk1" tx1="lt1" bg2="dk2" tx2="lt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54051290"/>
      </p:ext>
    </p:extLst>
  </p:cSld>
  <p:clrMap bg1="dk1" tx1="lt1" bg2="dk2" tx2="lt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 id="2147484504" r:id="rId12"/>
    <p:sldLayoutId id="2147484505" r:id="rId13"/>
    <p:sldLayoutId id="2147484506" r:id="rId14"/>
    <p:sldLayoutId id="2147484507"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39.png"/><Relationship Id="rId4" Type="http://schemas.openxmlformats.org/officeDocument/2006/relationships/image" Target="../media/image43.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emf"/><Relationship Id="rId3" Type="http://schemas.openxmlformats.org/officeDocument/2006/relationships/image" Target="../media/image5.emf"/><Relationship Id="rId21" Type="http://schemas.openxmlformats.org/officeDocument/2006/relationships/image" Target="../media/image23.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emf"/><Relationship Id="rId25"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18.emf"/><Relationship Id="rId20"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emf"/><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24.emf"/><Relationship Id="rId27" Type="http://schemas.openxmlformats.org/officeDocument/2006/relationships/image" Target="../media/image29.emf"/></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30.emf"/><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42.png"/><Relationship Id="rId1" Type="http://schemas.openxmlformats.org/officeDocument/2006/relationships/slideLayout" Target="../slideLayouts/slideLayout19.xml"/><Relationship Id="rId6" Type="http://schemas.openxmlformats.org/officeDocument/2006/relationships/image" Target="../media/image32.emf"/><Relationship Id="rId11" Type="http://schemas.openxmlformats.org/officeDocument/2006/relationships/image" Target="../media/image37.png"/><Relationship Id="rId5" Type="http://schemas.microsoft.com/office/2007/relationships/hdphoto" Target="../media/hdphoto1.wdp"/><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myapps.microsoft.com/" TargetMode="External"/><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Identity and Access Management</a:t>
            </a:r>
            <a:endParaRPr lang="en-US" dirty="0"/>
          </a:p>
        </p:txBody>
      </p:sp>
      <p:sp>
        <p:nvSpPr>
          <p:cNvPr id="5" name="Text Placeholder 2"/>
          <p:cNvSpPr>
            <a:spLocks noGrp="1"/>
          </p:cNvSpPr>
          <p:nvPr>
            <p:ph type="body" sz="quarter" idx="11"/>
          </p:nvPr>
        </p:nvSpPr>
        <p:spPr/>
        <p:txBody>
          <a:bodyPr/>
          <a:lstStyle/>
          <a:p>
            <a:endParaRPr lang="en-US" dirty="0"/>
          </a:p>
        </p:txBody>
      </p:sp>
      <p:sp>
        <p:nvSpPr>
          <p:cNvPr id="7" name="Text Placeholder 3"/>
          <p:cNvSpPr>
            <a:spLocks noGrp="1"/>
          </p:cNvSpPr>
          <p:nvPr>
            <p:ph type="body" sz="quarter" idx="12"/>
          </p:nvPr>
        </p:nvSpPr>
        <p:spPr>
          <a:xfrm>
            <a:off x="298385" y="5883502"/>
            <a:ext cx="11688892" cy="812467"/>
          </a:xfrm>
        </p:spPr>
        <p:txBody>
          <a:bodyPr/>
          <a:lstStyle/>
          <a:p>
            <a:r>
              <a:rPr lang="en-US" dirty="0"/>
              <a:t>Architect, Azure GSI Center of Excellence, foo@microsoft.com</a:t>
            </a:r>
          </a:p>
          <a:p>
            <a:endParaRPr lang="en-US" dirty="0"/>
          </a:p>
        </p:txBody>
      </p:sp>
    </p:spTree>
    <p:extLst>
      <p:ext uri="{BB962C8B-B14F-4D97-AF65-F5344CB8AC3E}">
        <p14:creationId xmlns:p14="http://schemas.microsoft.com/office/powerpoint/2010/main" val="30494267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Hybrid Identity</a:t>
            </a:r>
            <a:endParaRPr lang="en-US" dirty="0"/>
          </a:p>
        </p:txBody>
      </p:sp>
    </p:spTree>
    <p:extLst>
      <p:ext uri="{BB962C8B-B14F-4D97-AF65-F5344CB8AC3E}">
        <p14:creationId xmlns:p14="http://schemas.microsoft.com/office/powerpoint/2010/main" val="9899099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AD Connect – Your Identity Bridge</a:t>
            </a:r>
            <a:endParaRPr lang="en-US" dirty="0"/>
          </a:p>
        </p:txBody>
      </p:sp>
      <p:grpSp>
        <p:nvGrpSpPr>
          <p:cNvPr id="73" name="Group 72"/>
          <p:cNvGrpSpPr/>
          <p:nvPr/>
        </p:nvGrpSpPr>
        <p:grpSpPr>
          <a:xfrm>
            <a:off x="788447" y="1058862"/>
            <a:ext cx="10745047" cy="4824628"/>
            <a:chOff x="1417637" y="949503"/>
            <a:chExt cx="10745047" cy="4824628"/>
          </a:xfrm>
        </p:grpSpPr>
        <p:grpSp>
          <p:nvGrpSpPr>
            <p:cNvPr id="44" name="Group 43"/>
            <p:cNvGrpSpPr/>
            <p:nvPr/>
          </p:nvGrpSpPr>
          <p:grpSpPr>
            <a:xfrm>
              <a:off x="7950030" y="949503"/>
              <a:ext cx="4212654" cy="4212654"/>
              <a:chOff x="8004249" y="580008"/>
              <a:chExt cx="4212654" cy="4212654"/>
            </a:xfrm>
          </p:grpSpPr>
          <p:pic>
            <p:nvPicPr>
              <p:cNvPr id="38" name="Picture 3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004249" y="580008"/>
                <a:ext cx="4212654" cy="4212654"/>
              </a:xfrm>
              <a:prstGeom prst="rect">
                <a:avLst/>
              </a:prstGeom>
            </p:spPr>
          </p:pic>
          <p:grpSp>
            <p:nvGrpSpPr>
              <p:cNvPr id="32" name="Group 31"/>
              <p:cNvGrpSpPr/>
              <p:nvPr/>
            </p:nvGrpSpPr>
            <p:grpSpPr>
              <a:xfrm>
                <a:off x="8570206" y="2686335"/>
                <a:ext cx="1295400" cy="1146759"/>
                <a:chOff x="7671376" y="2634248"/>
                <a:chExt cx="1295400" cy="1146759"/>
              </a:xfrm>
            </p:grpSpPr>
            <p:pic>
              <p:nvPicPr>
                <p:cNvPr id="33" name="Picture 32"/>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sp>
              <p:nvSpPr>
                <p:cNvPr id="34" name="TextBox 33"/>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grpSp>
          <p:grpSp>
            <p:nvGrpSpPr>
              <p:cNvPr id="35" name="Group 34"/>
              <p:cNvGrpSpPr/>
              <p:nvPr/>
            </p:nvGrpSpPr>
            <p:grpSpPr>
              <a:xfrm>
                <a:off x="10065018" y="2026155"/>
                <a:ext cx="1771926" cy="1950306"/>
                <a:chOff x="9451946" y="2366961"/>
                <a:chExt cx="1771926" cy="1950306"/>
              </a:xfrm>
            </p:grpSpPr>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946" y="2366961"/>
                  <a:ext cx="1565007" cy="497146"/>
                </a:xfrm>
                <a:prstGeom prst="rect">
                  <a:avLst/>
                </a:prstGeom>
              </p:spPr>
            </p:pic>
            <p:sp>
              <p:nvSpPr>
                <p:cNvPr id="37" name="TextBox 36"/>
                <p:cNvSpPr txBox="1"/>
                <p:nvPr/>
              </p:nvSpPr>
              <p:spPr>
                <a:xfrm>
                  <a:off x="9652634" y="2682973"/>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grpSp>
        </p:grpSp>
        <p:sp>
          <p:nvSpPr>
            <p:cNvPr id="12" name="TextBox 11"/>
            <p:cNvSpPr txBox="1"/>
            <p:nvPr/>
          </p:nvSpPr>
          <p:spPr>
            <a:xfrm>
              <a:off x="5796096" y="2213336"/>
              <a:ext cx="1472074" cy="861774"/>
            </a:xfrm>
            <a:prstGeom prst="rect">
              <a:avLst/>
            </a:prstGeom>
            <a:noFill/>
          </p:spPr>
          <p:txBody>
            <a:bodyPr wrap="square" rtlCol="0">
              <a:spAutoFit/>
            </a:bodyPr>
            <a:lstStyle/>
            <a:p>
              <a:pPr algn="ctr"/>
              <a:r>
                <a:rPr lang="en-US"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cxnSp>
          <p:nvCxnSpPr>
            <p:cNvPr id="13" name="Straight Arrow Connector 12"/>
            <p:cNvCxnSpPr/>
            <p:nvPr/>
          </p:nvCxnSpPr>
          <p:spPr>
            <a:xfrm flipV="1">
              <a:off x="4237037" y="3836120"/>
              <a:ext cx="1663164" cy="80414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7037" y="3536322"/>
              <a:ext cx="1680993" cy="1758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37037" y="2506662"/>
              <a:ext cx="1663164" cy="76897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56437" y="3536322"/>
              <a:ext cx="153973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030406" y="2019876"/>
              <a:ext cx="2086396" cy="867786"/>
              <a:chOff x="1090622" y="1592262"/>
              <a:chExt cx="2086396" cy="867786"/>
            </a:xfrm>
          </p:grpSpPr>
          <p:sp>
            <p:nvSpPr>
              <p:cNvPr id="17" name="Rectangle 16"/>
              <p:cNvSpPr/>
              <p:nvPr/>
            </p:nvSpPr>
            <p:spPr>
              <a:xfrm>
                <a:off x="1090622" y="1592262"/>
                <a:ext cx="1448571" cy="867786"/>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r" defTabSz="1096691" fontAlgn="base">
                  <a:lnSpc>
                    <a:spcPct val="90000"/>
                  </a:lnSpc>
                  <a:spcAft>
                    <a:spcPct val="0"/>
                  </a:spcAft>
                </a:pPr>
                <a:r>
                  <a:rPr lang="en-US" dirty="0">
                    <a:ln>
                      <a:solidFill>
                        <a:srgbClr val="FFFFFF">
                          <a:alpha val="0"/>
                        </a:srgbClr>
                      </a:solidFill>
                    </a:ln>
                    <a:solidFill>
                      <a:srgbClr val="FFFFFF"/>
                    </a:solidFill>
                  </a:rPr>
                  <a:t>Generic Identity Stores</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46244" y="1653085"/>
                <a:ext cx="630774" cy="630774"/>
              </a:xfrm>
              <a:prstGeom prst="rect">
                <a:avLst/>
              </a:prstGeom>
            </p:spPr>
          </p:pic>
        </p:grpSp>
        <p:grpSp>
          <p:nvGrpSpPr>
            <p:cNvPr id="52" name="Group 51"/>
            <p:cNvGrpSpPr/>
            <p:nvPr/>
          </p:nvGrpSpPr>
          <p:grpSpPr>
            <a:xfrm>
              <a:off x="1564205" y="4792662"/>
              <a:ext cx="2596632" cy="780290"/>
              <a:chOff x="624421" y="5262634"/>
              <a:chExt cx="2596632" cy="780290"/>
            </a:xfrm>
          </p:grpSpPr>
          <p:sp>
            <p:nvSpPr>
              <p:cNvPr id="14" name="TextBox 13"/>
              <p:cNvSpPr txBox="1"/>
              <p:nvPr/>
            </p:nvSpPr>
            <p:spPr>
              <a:xfrm>
                <a:off x="624421" y="5262634"/>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42" name="Picture 4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40763" y="5262634"/>
                <a:ext cx="780290" cy="780290"/>
              </a:xfrm>
              <a:prstGeom prst="rect">
                <a:avLst/>
              </a:prstGeom>
            </p:spPr>
          </p:pic>
        </p:grpSp>
        <p:grpSp>
          <p:nvGrpSpPr>
            <p:cNvPr id="51" name="Group 50"/>
            <p:cNvGrpSpPr/>
            <p:nvPr/>
          </p:nvGrpSpPr>
          <p:grpSpPr>
            <a:xfrm>
              <a:off x="1813669" y="3422919"/>
              <a:ext cx="2347168" cy="834485"/>
              <a:chOff x="873885" y="3358763"/>
              <a:chExt cx="2347168" cy="834485"/>
            </a:xfrm>
          </p:grpSpPr>
          <p:sp>
            <p:nvSpPr>
              <p:cNvPr id="15" name="TextBox 14"/>
              <p:cNvSpPr txBox="1"/>
              <p:nvPr/>
            </p:nvSpPr>
            <p:spPr>
              <a:xfrm>
                <a:off x="873885" y="3358763"/>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43" name="Picture 42"/>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440763" y="3412958"/>
                <a:ext cx="780290" cy="780290"/>
              </a:xfrm>
              <a:prstGeom prst="rect">
                <a:avLst/>
              </a:prstGeom>
            </p:spPr>
          </p:pic>
        </p:grpSp>
        <p:pic>
          <p:nvPicPr>
            <p:cNvPr id="45" name="Picture 44"/>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137283" y="3163766"/>
              <a:ext cx="780290" cy="780290"/>
            </a:xfrm>
            <a:prstGeom prst="rect">
              <a:avLst/>
            </a:prstGeom>
          </p:spPr>
        </p:pic>
        <p:sp>
          <p:nvSpPr>
            <p:cNvPr id="71" name="Rectangle 70"/>
            <p:cNvSpPr/>
            <p:nvPr/>
          </p:nvSpPr>
          <p:spPr bwMode="auto">
            <a:xfrm>
              <a:off x="1564205" y="1820862"/>
              <a:ext cx="6025632"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a:xfrm>
              <a:off x="1417637" y="1523925"/>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spTree>
    <p:extLst>
      <p:ext uri="{BB962C8B-B14F-4D97-AF65-F5344CB8AC3E}">
        <p14:creationId xmlns:p14="http://schemas.microsoft.com/office/powerpoint/2010/main" val="231749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to “Bridge” your identity</a:t>
            </a:r>
          </a:p>
        </p:txBody>
      </p:sp>
      <p:sp>
        <p:nvSpPr>
          <p:cNvPr id="2" name="Text Placeholder 1"/>
          <p:cNvSpPr>
            <a:spLocks noGrp="1"/>
          </p:cNvSpPr>
          <p:nvPr>
            <p:ph sz="quarter" idx="10"/>
          </p:nvPr>
        </p:nvSpPr>
        <p:spPr>
          <a:xfrm>
            <a:off x="273668" y="1426235"/>
            <a:ext cx="11773954" cy="4202945"/>
          </a:xfrm>
        </p:spPr>
        <p:txBody>
          <a:bodyPr/>
          <a:lstStyle/>
          <a:p>
            <a:r>
              <a:rPr lang="en-US" dirty="0"/>
              <a:t>Configure Azure AD for Directory Integration</a:t>
            </a:r>
          </a:p>
          <a:p>
            <a:endParaRPr lang="en-US" dirty="0"/>
          </a:p>
          <a:p>
            <a:r>
              <a:rPr lang="en-US" dirty="0"/>
              <a:t>Configure Azure AD Connect</a:t>
            </a:r>
          </a:p>
          <a:p>
            <a:endParaRPr lang="en-US" dirty="0"/>
          </a:p>
          <a:p>
            <a:r>
              <a:rPr lang="en-US" dirty="0"/>
              <a:t>Verify configuration</a:t>
            </a:r>
          </a:p>
          <a:p>
            <a:endParaRPr lang="en-US" dirty="0"/>
          </a:p>
        </p:txBody>
      </p:sp>
    </p:spTree>
    <p:extLst>
      <p:ext uri="{BB962C8B-B14F-4D97-AF65-F5344CB8AC3E}">
        <p14:creationId xmlns:p14="http://schemas.microsoft.com/office/powerpoint/2010/main" val="42889018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Configure Azure AD for Directory Integration</a:t>
            </a:r>
          </a:p>
        </p:txBody>
      </p:sp>
    </p:spTree>
    <p:extLst>
      <p:ext uri="{BB962C8B-B14F-4D97-AF65-F5344CB8AC3E}">
        <p14:creationId xmlns:p14="http://schemas.microsoft.com/office/powerpoint/2010/main" val="285652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 Express Settings</a:t>
            </a:r>
          </a:p>
        </p:txBody>
      </p:sp>
      <p:pic>
        <p:nvPicPr>
          <p:cNvPr id="6" name="Picture 5"/>
          <p:cNvPicPr>
            <a:picLocks noChangeAspect="1"/>
          </p:cNvPicPr>
          <p:nvPr/>
        </p:nvPicPr>
        <p:blipFill>
          <a:blip r:embed="rId3"/>
          <a:stretch>
            <a:fillRect/>
          </a:stretch>
        </p:blipFill>
        <p:spPr>
          <a:xfrm>
            <a:off x="388569" y="1210257"/>
            <a:ext cx="7406511" cy="5222918"/>
          </a:xfrm>
          <a:prstGeom prst="rect">
            <a:avLst/>
          </a:prstGeom>
        </p:spPr>
      </p:pic>
      <p:pic>
        <p:nvPicPr>
          <p:cNvPr id="5" name="Picture 4"/>
          <p:cNvPicPr>
            <a:picLocks noChangeAspect="1"/>
          </p:cNvPicPr>
          <p:nvPr/>
        </p:nvPicPr>
        <p:blipFill>
          <a:blip r:embed="rId4"/>
          <a:stretch>
            <a:fillRect/>
          </a:stretch>
        </p:blipFill>
        <p:spPr>
          <a:xfrm>
            <a:off x="1228118" y="1210257"/>
            <a:ext cx="7419156" cy="5227133"/>
          </a:xfrm>
          <a:prstGeom prst="rect">
            <a:avLst/>
          </a:prstGeom>
        </p:spPr>
      </p:pic>
      <p:pic>
        <p:nvPicPr>
          <p:cNvPr id="7" name="Picture 6"/>
          <p:cNvPicPr>
            <a:picLocks noChangeAspect="1"/>
          </p:cNvPicPr>
          <p:nvPr/>
        </p:nvPicPr>
        <p:blipFill>
          <a:blip r:embed="rId5"/>
          <a:stretch>
            <a:fillRect/>
          </a:stretch>
        </p:blipFill>
        <p:spPr>
          <a:xfrm>
            <a:off x="2080312" y="1210257"/>
            <a:ext cx="7419156" cy="5227133"/>
          </a:xfrm>
          <a:prstGeom prst="rect">
            <a:avLst/>
          </a:prstGeom>
        </p:spPr>
      </p:pic>
      <p:pic>
        <p:nvPicPr>
          <p:cNvPr id="8" name="Picture 7"/>
          <p:cNvPicPr>
            <a:picLocks noChangeAspect="1"/>
          </p:cNvPicPr>
          <p:nvPr/>
        </p:nvPicPr>
        <p:blipFill>
          <a:blip r:embed="rId6"/>
          <a:stretch>
            <a:fillRect/>
          </a:stretch>
        </p:blipFill>
        <p:spPr>
          <a:xfrm>
            <a:off x="2932506" y="1210257"/>
            <a:ext cx="7414942" cy="5227133"/>
          </a:xfrm>
          <a:prstGeom prst="rect">
            <a:avLst/>
          </a:prstGeom>
        </p:spPr>
      </p:pic>
      <p:pic>
        <p:nvPicPr>
          <p:cNvPr id="9" name="Picture 8"/>
          <p:cNvPicPr>
            <a:picLocks noChangeAspect="1"/>
          </p:cNvPicPr>
          <p:nvPr/>
        </p:nvPicPr>
        <p:blipFill>
          <a:blip r:embed="rId7"/>
          <a:stretch>
            <a:fillRect/>
          </a:stretch>
        </p:blipFill>
        <p:spPr>
          <a:xfrm>
            <a:off x="3780486" y="1210257"/>
            <a:ext cx="7414942" cy="5227133"/>
          </a:xfrm>
          <a:prstGeom prst="rect">
            <a:avLst/>
          </a:prstGeom>
        </p:spPr>
      </p:pic>
      <p:pic>
        <p:nvPicPr>
          <p:cNvPr id="10" name="Picture 9"/>
          <p:cNvPicPr>
            <a:picLocks noChangeAspect="1"/>
          </p:cNvPicPr>
          <p:nvPr/>
        </p:nvPicPr>
        <p:blipFill>
          <a:blip r:embed="rId8"/>
          <a:stretch>
            <a:fillRect/>
          </a:stretch>
        </p:blipFill>
        <p:spPr>
          <a:xfrm>
            <a:off x="4628466" y="1210257"/>
            <a:ext cx="7419156" cy="5227133"/>
          </a:xfrm>
          <a:prstGeom prst="rect">
            <a:avLst/>
          </a:prstGeom>
        </p:spPr>
      </p:pic>
    </p:spTree>
    <p:extLst>
      <p:ext uri="{BB962C8B-B14F-4D97-AF65-F5344CB8AC3E}">
        <p14:creationId xmlns:p14="http://schemas.microsoft.com/office/powerpoint/2010/main" val="336731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Verify directory synchronization</a:t>
            </a:r>
          </a:p>
        </p:txBody>
      </p:sp>
    </p:spTree>
    <p:extLst>
      <p:ext uri="{BB962C8B-B14F-4D97-AF65-F5344CB8AC3E}">
        <p14:creationId xmlns:p14="http://schemas.microsoft.com/office/powerpoint/2010/main" val="36448453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5" idx="2"/>
          </p:cNvCxnSpPr>
          <p:nvPr/>
        </p:nvCxnSpPr>
        <p:spPr>
          <a:xfrm flipV="1">
            <a:off x="5785831" y="2445170"/>
            <a:ext cx="2176693" cy="600903"/>
          </a:xfrm>
          <a:prstGeom prst="bentConnector2">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Password Sync sign-on method</a:t>
            </a:r>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sp>
        <p:nvSpPr>
          <p:cNvPr id="25" name="TextBox 24"/>
          <p:cNvSpPr txBox="1"/>
          <p:nvPr/>
        </p:nvSpPr>
        <p:spPr>
          <a:xfrm>
            <a:off x="6941273" y="1771114"/>
            <a:ext cx="2042502" cy="67405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##(!@JS#^</a:t>
            </a:r>
          </a:p>
        </p:txBody>
      </p:sp>
      <p:sp>
        <p:nvSpPr>
          <p:cNvPr id="28" name="Regular Pentagon 27"/>
          <p:cNvSpPr/>
          <p:nvPr/>
        </p:nvSpPr>
        <p:spPr bwMode="auto">
          <a:xfrm>
            <a:off x="6421969"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1" name="Group 70"/>
          <p:cNvGrpSpPr/>
          <p:nvPr/>
        </p:nvGrpSpPr>
        <p:grpSpPr>
          <a:xfrm>
            <a:off x="7155843" y="410030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sp>
        <p:nvSpPr>
          <p:cNvPr id="33" name="Regular Pentagon 32"/>
          <p:cNvSpPr/>
          <p:nvPr/>
        </p:nvSpPr>
        <p:spPr bwMode="auto">
          <a:xfrm>
            <a:off x="9982015"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563" y="3774360"/>
            <a:ext cx="5397329" cy="1711238"/>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Hash of user’s password is synced to Azure AD.</a:t>
            </a:r>
          </a:p>
          <a:p>
            <a:pPr>
              <a:lnSpc>
                <a:spcPct val="90000"/>
              </a:lnSpc>
              <a:spcAft>
                <a:spcPts val="600"/>
              </a:spcAft>
            </a:pPr>
            <a:endParaRPr lang="en-US" sz="1600" dirty="0">
              <a:gradFill>
                <a:gsLst>
                  <a:gs pos="2917">
                    <a:schemeClr val="tx1"/>
                  </a:gs>
                  <a:gs pos="30000">
                    <a:schemeClr val="tx1"/>
                  </a:gs>
                </a:gsLst>
                <a:lin ang="5400000" scaled="0"/>
              </a:gradFill>
            </a:endParaRP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authenticates to Azure AD to access Cloud Apps.</a:t>
            </a:r>
          </a:p>
        </p:txBody>
      </p:sp>
      <p:cxnSp>
        <p:nvCxnSpPr>
          <p:cNvPr id="8" name="Elbow Connector 7"/>
          <p:cNvCxnSpPr>
            <a:stCxn id="26" idx="1"/>
            <a:endCxn id="16" idx="1"/>
          </p:cNvCxnSpPr>
          <p:nvPr/>
        </p:nvCxnSpPr>
        <p:spPr>
          <a:xfrm rot="10800000" flipH="1" flipV="1">
            <a:off x="6980215" y="2900042"/>
            <a:ext cx="175628" cy="2123447"/>
          </a:xfrm>
          <a:prstGeom prst="bentConnector3">
            <a:avLst>
              <a:gd name="adj1" fmla="val -1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6" idx="3"/>
            <a:endCxn id="52" idx="2"/>
          </p:cNvCxnSpPr>
          <p:nvPr/>
        </p:nvCxnSpPr>
        <p:spPr>
          <a:xfrm flipV="1">
            <a:off x="8432995" y="3412763"/>
            <a:ext cx="1486350" cy="1610727"/>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12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1" presetClass="entr" presetSubtype="0" fill="hold" nodeType="withEffect">
                                  <p:stCondLst>
                                    <p:cond delay="0"/>
                                  </p:stCondLst>
                                  <p:childTnLst>
                                    <p:set>
                                      <p:cBhvr>
                                        <p:cTn id="17" dur="1" fill="hold">
                                          <p:stCondLst>
                                            <p:cond delay="0"/>
                                          </p:stCondLst>
                                        </p:cTn>
                                        <p:tgtEl>
                                          <p:spTgt spid="6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6"/>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59"/>
                                        </p:tgtEl>
                                        <p:attrNameLst>
                                          <p:attrName>style.visibility</p:attrName>
                                        </p:attrNameLst>
                                      </p:cBhvr>
                                      <p:to>
                                        <p:strVal val="hidden"/>
                                      </p:to>
                                    </p:set>
                                  </p:childTnLst>
                                </p:cTn>
                              </p:par>
                            </p:childTnLst>
                          </p:cTn>
                        </p:par>
                        <p:par>
                          <p:cTn id="26" fill="hold">
                            <p:stCondLst>
                              <p:cond delay="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63">
                                            <p:txEl>
                                              <p:pRg st="3" end="3"/>
                                            </p:txEl>
                                          </p:spTgt>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 Custom Settings</a:t>
            </a:r>
            <a:endParaRPr lang="en-US" dirty="0"/>
          </a:p>
        </p:txBody>
      </p:sp>
      <p:sp>
        <p:nvSpPr>
          <p:cNvPr id="3" name="Content Placeholder 2"/>
          <p:cNvSpPr>
            <a:spLocks noGrp="1"/>
          </p:cNvSpPr>
          <p:nvPr>
            <p:ph sz="quarter" idx="10"/>
          </p:nvPr>
        </p:nvSpPr>
        <p:spPr>
          <a:xfrm>
            <a:off x="273668" y="1426234"/>
            <a:ext cx="11773954" cy="5271427"/>
          </a:xfrm>
        </p:spPr>
        <p:txBody>
          <a:bodyPr>
            <a:normAutofit fontScale="92500"/>
          </a:bodyPr>
          <a:lstStyle/>
          <a:p>
            <a:r>
              <a:rPr lang="en-US" dirty="0"/>
              <a:t>Configure Active Directory Federation Services (AD FS) </a:t>
            </a:r>
          </a:p>
          <a:p>
            <a:r>
              <a:rPr lang="en-US" dirty="0"/>
              <a:t>Synchronize multiple on-premises directories and forests</a:t>
            </a:r>
          </a:p>
          <a:p>
            <a:r>
              <a:rPr lang="en-US" dirty="0"/>
              <a:t>Filter synchronization by group for pilot deployments</a:t>
            </a:r>
          </a:p>
          <a:p>
            <a:r>
              <a:rPr lang="en-US" dirty="0"/>
              <a:t>Select attribute used to identify users</a:t>
            </a:r>
          </a:p>
          <a:p>
            <a:r>
              <a:rPr lang="en-US" dirty="0"/>
              <a:t>Restrict attributes synchronized for specific apps.</a:t>
            </a:r>
          </a:p>
          <a:p>
            <a:r>
              <a:rPr lang="en-US" dirty="0"/>
              <a:t>Write-back capabilities to on-premises directories</a:t>
            </a:r>
          </a:p>
        </p:txBody>
      </p:sp>
    </p:spTree>
    <p:extLst>
      <p:ext uri="{BB962C8B-B14F-4D97-AF65-F5344CB8AC3E}">
        <p14:creationId xmlns:p14="http://schemas.microsoft.com/office/powerpoint/2010/main" val="4023610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Sign-on Methods</a:t>
            </a:r>
          </a:p>
        </p:txBody>
      </p:sp>
      <p:sp>
        <p:nvSpPr>
          <p:cNvPr id="5" name="Content Placeholder 4"/>
          <p:cNvSpPr>
            <a:spLocks noGrp="1"/>
          </p:cNvSpPr>
          <p:nvPr>
            <p:ph sz="quarter" idx="10"/>
          </p:nvPr>
        </p:nvSpPr>
        <p:spPr>
          <a:xfrm>
            <a:off x="274320" y="2004449"/>
            <a:ext cx="12344717" cy="4540813"/>
          </a:xfrm>
        </p:spPr>
        <p:txBody>
          <a:bodyPr>
            <a:noAutofit/>
          </a:bodyPr>
          <a:lstStyle/>
          <a:p>
            <a:r>
              <a:rPr lang="en-US" sz="3200" dirty="0"/>
              <a:t>Password Synchronization</a:t>
            </a:r>
          </a:p>
          <a:p>
            <a:pPr lvl="1"/>
            <a:r>
              <a:rPr lang="en-US" sz="3200" dirty="0"/>
              <a:t>A hash of the user’s On-Premises password is stored in Azure AD</a:t>
            </a:r>
          </a:p>
          <a:p>
            <a:pPr lvl="1"/>
            <a:r>
              <a:rPr lang="en-US" sz="3200" dirty="0"/>
              <a:t>Azure AD handles authentication for cloud apps</a:t>
            </a:r>
          </a:p>
          <a:p>
            <a:endParaRPr lang="en-US" sz="3200" dirty="0"/>
          </a:p>
          <a:p>
            <a:r>
              <a:rPr lang="en-US" sz="3200" dirty="0"/>
              <a:t>Active Directory Federation Services (AD FS) / SSO</a:t>
            </a:r>
          </a:p>
          <a:p>
            <a:pPr lvl="1"/>
            <a:r>
              <a:rPr lang="en-US" sz="3200" dirty="0"/>
              <a:t>User’s password is never synchronized to Azure AD</a:t>
            </a:r>
          </a:p>
          <a:p>
            <a:pPr lvl="1"/>
            <a:r>
              <a:rPr lang="en-US" sz="3200" dirty="0"/>
              <a:t>Cloud app authentication using federation trust between Azure AD &amp; AD FS</a:t>
            </a:r>
          </a:p>
          <a:p>
            <a:pPr lvl="1"/>
            <a:r>
              <a:rPr lang="en-US" sz="3200" dirty="0">
                <a:solidFill>
                  <a:srgbClr val="FFFF00"/>
                </a:solidFill>
              </a:rPr>
              <a:t>Password Synchronization can be used as a backup *</a:t>
            </a:r>
            <a:endParaRPr lang="en-US" sz="3200" dirty="0"/>
          </a:p>
        </p:txBody>
      </p:sp>
    </p:spTree>
    <p:extLst>
      <p:ext uri="{BB962C8B-B14F-4D97-AF65-F5344CB8AC3E}">
        <p14:creationId xmlns:p14="http://schemas.microsoft.com/office/powerpoint/2010/main" val="15188020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 for AD FS / SSO sign-on</a:t>
            </a:r>
            <a:endParaRPr lang="en-US" dirty="0"/>
          </a:p>
        </p:txBody>
      </p:sp>
      <p:sp>
        <p:nvSpPr>
          <p:cNvPr id="3" name="Content Placeholder 2"/>
          <p:cNvSpPr>
            <a:spLocks noGrp="1"/>
          </p:cNvSpPr>
          <p:nvPr>
            <p:ph sz="quarter" idx="10"/>
          </p:nvPr>
        </p:nvSpPr>
        <p:spPr>
          <a:xfrm>
            <a:off x="273668" y="2004449"/>
            <a:ext cx="11773954" cy="4540813"/>
          </a:xfrm>
        </p:spPr>
        <p:txBody>
          <a:bodyPr>
            <a:normAutofit/>
          </a:bodyPr>
          <a:lstStyle/>
          <a:p>
            <a:r>
              <a:rPr lang="en-US" sz="3200" dirty="0"/>
              <a:t>AD FS is already configured On-Premises</a:t>
            </a:r>
          </a:p>
          <a:p>
            <a:r>
              <a:rPr lang="en-US" sz="3200" dirty="0"/>
              <a:t>Security policy prohibits storing passwords in the cloud</a:t>
            </a:r>
          </a:p>
          <a:p>
            <a:r>
              <a:rPr lang="en-US" sz="3200" dirty="0"/>
              <a:t>Desktop SSO from a domain-joined machine is required.</a:t>
            </a:r>
          </a:p>
          <a:p>
            <a:r>
              <a:rPr lang="en-US" sz="3200" dirty="0"/>
              <a:t>Capabilities that are specific to AD FS are required</a:t>
            </a:r>
          </a:p>
          <a:p>
            <a:pPr lvl="1"/>
            <a:r>
              <a:rPr lang="en-US" sz="3200" dirty="0"/>
              <a:t>On-premises multi-factor authentication or smart-card support for SSO</a:t>
            </a:r>
          </a:p>
          <a:p>
            <a:pPr lvl="1"/>
            <a:r>
              <a:rPr lang="en-US" sz="3200" dirty="0"/>
              <a:t>Conditional access for both on-premises and cloud resources</a:t>
            </a:r>
          </a:p>
          <a:p>
            <a:pPr marL="342835" lvl="1" indent="0">
              <a:buNone/>
            </a:pPr>
            <a:endParaRPr lang="en-US" sz="3200" dirty="0"/>
          </a:p>
        </p:txBody>
      </p:sp>
    </p:spTree>
    <p:extLst>
      <p:ext uri="{BB962C8B-B14F-4D97-AF65-F5344CB8AC3E}">
        <p14:creationId xmlns:p14="http://schemas.microsoft.com/office/powerpoint/2010/main" val="27167687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7387" y="1405434"/>
            <a:ext cx="1348866" cy="890115"/>
            <a:chOff x="446947" y="1664777"/>
            <a:chExt cx="1375914" cy="907964"/>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947" y="1664777"/>
              <a:ext cx="1375914" cy="907964"/>
            </a:xfrm>
            <a:prstGeom prst="rect">
              <a:avLst/>
            </a:prstGeom>
            <a:ln>
              <a:noFill/>
            </a:ln>
          </p:spPr>
        </p:pic>
        <p:grpSp>
          <p:nvGrpSpPr>
            <p:cNvPr id="5" name="Group 4"/>
            <p:cNvGrpSpPr/>
            <p:nvPr/>
          </p:nvGrpSpPr>
          <p:grpSpPr>
            <a:xfrm>
              <a:off x="743647" y="2190485"/>
              <a:ext cx="782514" cy="203396"/>
              <a:chOff x="5558974" y="2418884"/>
              <a:chExt cx="7475577" cy="1943100"/>
            </a:xfrm>
          </p:grpSpPr>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58974" y="2544494"/>
                <a:ext cx="1691881" cy="1691881"/>
              </a:xfrm>
              <a:prstGeom prst="rect">
                <a:avLst/>
              </a:prstGeom>
              <a:ln>
                <a:noFill/>
              </a:ln>
            </p:spPr>
          </p:pic>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33851" y="2418884"/>
                <a:ext cx="5600700" cy="1943100"/>
              </a:xfrm>
              <a:prstGeom prst="rect">
                <a:avLst/>
              </a:prstGeom>
              <a:ln>
                <a:noFill/>
              </a:ln>
            </p:spPr>
          </p:pic>
        </p:grpSp>
      </p:grpSp>
      <p:cxnSp>
        <p:nvCxnSpPr>
          <p:cNvPr id="8" name="Straight Arrow Connector 7"/>
          <p:cNvCxnSpPr/>
          <p:nvPr/>
        </p:nvCxnSpPr>
        <p:spPr>
          <a:xfrm flipH="1" flipV="1">
            <a:off x="2521127" y="3653723"/>
            <a:ext cx="3192836" cy="7783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 name="Straight Arrow Connector 8"/>
          <p:cNvCxnSpPr/>
          <p:nvPr/>
        </p:nvCxnSpPr>
        <p:spPr>
          <a:xfrm flipH="1" flipV="1">
            <a:off x="2517934" y="3645854"/>
            <a:ext cx="1835272" cy="9017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 name="Straight Arrow Connector 9"/>
          <p:cNvCxnSpPr/>
          <p:nvPr/>
        </p:nvCxnSpPr>
        <p:spPr>
          <a:xfrm flipH="1" flipV="1">
            <a:off x="4311915" y="1910630"/>
            <a:ext cx="4878557" cy="28566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 name="Straight Arrow Connector 10"/>
          <p:cNvCxnSpPr/>
          <p:nvPr/>
        </p:nvCxnSpPr>
        <p:spPr>
          <a:xfrm flipV="1">
            <a:off x="6326951" y="3692639"/>
            <a:ext cx="2969038" cy="10634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2" name="Straight Arrow Connector 11"/>
          <p:cNvCxnSpPr/>
          <p:nvPr/>
        </p:nvCxnSpPr>
        <p:spPr>
          <a:xfrm flipH="1" flipV="1">
            <a:off x="4318529" y="1963431"/>
            <a:ext cx="3639460" cy="280250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3" name="Straight Arrow Connector 12"/>
          <p:cNvCxnSpPr/>
          <p:nvPr/>
        </p:nvCxnSpPr>
        <p:spPr>
          <a:xfrm>
            <a:off x="8791656" y="2780878"/>
            <a:ext cx="1303373" cy="10039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4" name="Straight Arrow Connector 13"/>
          <p:cNvCxnSpPr/>
          <p:nvPr/>
        </p:nvCxnSpPr>
        <p:spPr>
          <a:xfrm flipV="1">
            <a:off x="8302801" y="1889910"/>
            <a:ext cx="368795" cy="9353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5" name="Straight Arrow Connector 14"/>
          <p:cNvCxnSpPr/>
          <p:nvPr/>
        </p:nvCxnSpPr>
        <p:spPr>
          <a:xfrm>
            <a:off x="2831491" y="2006796"/>
            <a:ext cx="284864" cy="13066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6" name="Straight Arrow Connector 15"/>
          <p:cNvCxnSpPr/>
          <p:nvPr/>
        </p:nvCxnSpPr>
        <p:spPr>
          <a:xfrm flipH="1">
            <a:off x="2963835" y="3696703"/>
            <a:ext cx="4646013" cy="10663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7" name="Straight Arrow Connector 16"/>
          <p:cNvCxnSpPr/>
          <p:nvPr/>
        </p:nvCxnSpPr>
        <p:spPr>
          <a:xfrm flipH="1">
            <a:off x="4297490" y="1898023"/>
            <a:ext cx="47657" cy="9522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8" name="Straight Arrow Connector 17"/>
          <p:cNvCxnSpPr/>
          <p:nvPr/>
        </p:nvCxnSpPr>
        <p:spPr>
          <a:xfrm flipH="1">
            <a:off x="2975025" y="3677132"/>
            <a:ext cx="601125" cy="110149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9" name="Straight Arrow Connector 18"/>
          <p:cNvCxnSpPr/>
          <p:nvPr/>
        </p:nvCxnSpPr>
        <p:spPr>
          <a:xfrm>
            <a:off x="2460544" y="2742736"/>
            <a:ext cx="694061" cy="53272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0" name="Straight Arrow Connector 19"/>
          <p:cNvCxnSpPr/>
          <p:nvPr/>
        </p:nvCxnSpPr>
        <p:spPr>
          <a:xfrm flipV="1">
            <a:off x="2233536" y="3239995"/>
            <a:ext cx="897668" cy="8025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1" name="Straight Arrow Connector 20"/>
          <p:cNvCxnSpPr/>
          <p:nvPr/>
        </p:nvCxnSpPr>
        <p:spPr>
          <a:xfrm flipH="1">
            <a:off x="2946543" y="3670669"/>
            <a:ext cx="1365882" cy="11038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2" name="Straight Arrow Connector 21"/>
          <p:cNvCxnSpPr/>
          <p:nvPr/>
        </p:nvCxnSpPr>
        <p:spPr>
          <a:xfrm flipH="1">
            <a:off x="2233513" y="3707033"/>
            <a:ext cx="2102916" cy="3341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3" name="Straight Arrow Connector 22"/>
          <p:cNvCxnSpPr/>
          <p:nvPr/>
        </p:nvCxnSpPr>
        <p:spPr>
          <a:xfrm flipH="1" flipV="1">
            <a:off x="2456104" y="2741387"/>
            <a:ext cx="670708" cy="54565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4" name="Straight Arrow Connector 23"/>
          <p:cNvCxnSpPr/>
          <p:nvPr/>
        </p:nvCxnSpPr>
        <p:spPr>
          <a:xfrm flipH="1">
            <a:off x="2949326" y="3686725"/>
            <a:ext cx="2090581" cy="107347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5" name="Straight Arrow Connector 24"/>
          <p:cNvCxnSpPr/>
          <p:nvPr/>
        </p:nvCxnSpPr>
        <p:spPr>
          <a:xfrm flipH="1">
            <a:off x="2934831" y="3683759"/>
            <a:ext cx="2766228" cy="108295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6" name="Straight Arrow Connector 25"/>
          <p:cNvCxnSpPr/>
          <p:nvPr/>
        </p:nvCxnSpPr>
        <p:spPr>
          <a:xfrm flipH="1">
            <a:off x="2924310" y="3687945"/>
            <a:ext cx="3594918" cy="10688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7" name="Straight Arrow Connector 26"/>
          <p:cNvCxnSpPr/>
          <p:nvPr/>
        </p:nvCxnSpPr>
        <p:spPr>
          <a:xfrm flipV="1">
            <a:off x="2536772" y="3247302"/>
            <a:ext cx="590038" cy="449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8" name="Straight Arrow Connector 27"/>
          <p:cNvCxnSpPr/>
          <p:nvPr/>
        </p:nvCxnSpPr>
        <p:spPr>
          <a:xfrm>
            <a:off x="6478617" y="2107664"/>
            <a:ext cx="1891224" cy="7064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9" name="Straight Arrow Connector 28"/>
          <p:cNvCxnSpPr/>
          <p:nvPr/>
        </p:nvCxnSpPr>
        <p:spPr>
          <a:xfrm flipH="1">
            <a:off x="5701057" y="2097354"/>
            <a:ext cx="865679" cy="7407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0" name="Straight Arrow Connector 29"/>
          <p:cNvCxnSpPr/>
          <p:nvPr/>
        </p:nvCxnSpPr>
        <p:spPr>
          <a:xfrm flipH="1" flipV="1">
            <a:off x="2801259" y="2026787"/>
            <a:ext cx="1531706" cy="78224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1" name="Straight Arrow Connector 30"/>
          <p:cNvCxnSpPr/>
          <p:nvPr/>
        </p:nvCxnSpPr>
        <p:spPr>
          <a:xfrm>
            <a:off x="4311913" y="1922195"/>
            <a:ext cx="1444791" cy="9136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2" name="Straight Arrow Connector 31"/>
          <p:cNvCxnSpPr/>
          <p:nvPr/>
        </p:nvCxnSpPr>
        <p:spPr>
          <a:xfrm flipH="1" flipV="1">
            <a:off x="5392288" y="1545856"/>
            <a:ext cx="347560" cy="12977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3" name="Straight Arrow Connector 32"/>
          <p:cNvCxnSpPr/>
          <p:nvPr/>
        </p:nvCxnSpPr>
        <p:spPr>
          <a:xfrm flipH="1" flipV="1">
            <a:off x="3356647" y="1664365"/>
            <a:ext cx="976319" cy="117318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4" name="Straight Arrow Connector 33"/>
          <p:cNvCxnSpPr/>
          <p:nvPr/>
        </p:nvCxnSpPr>
        <p:spPr>
          <a:xfrm>
            <a:off x="7392717" y="1713887"/>
            <a:ext cx="948330" cy="11296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5" name="Straight Arrow Connector 34"/>
          <p:cNvCxnSpPr/>
          <p:nvPr/>
        </p:nvCxnSpPr>
        <p:spPr>
          <a:xfrm flipH="1" flipV="1">
            <a:off x="8643514" y="1889072"/>
            <a:ext cx="181193" cy="97257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6" name="Straight Arrow Connector 35"/>
          <p:cNvCxnSpPr/>
          <p:nvPr/>
        </p:nvCxnSpPr>
        <p:spPr>
          <a:xfrm flipV="1">
            <a:off x="8796613" y="2292774"/>
            <a:ext cx="1445919" cy="5447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7" name="Straight Arrow Connector 36"/>
          <p:cNvCxnSpPr/>
          <p:nvPr/>
        </p:nvCxnSpPr>
        <p:spPr>
          <a:xfrm>
            <a:off x="8786575" y="2817842"/>
            <a:ext cx="863754" cy="15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8" name="Straight Arrow Connector 37"/>
          <p:cNvCxnSpPr/>
          <p:nvPr/>
        </p:nvCxnSpPr>
        <p:spPr>
          <a:xfrm flipH="1">
            <a:off x="8781032" y="1586987"/>
            <a:ext cx="704183" cy="12443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9" name="Straight Arrow Connector 38"/>
          <p:cNvCxnSpPr/>
          <p:nvPr/>
        </p:nvCxnSpPr>
        <p:spPr>
          <a:xfrm>
            <a:off x="2950254" y="4738488"/>
            <a:ext cx="6260519" cy="130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0" name="Straight Arrow Connector 39"/>
          <p:cNvCxnSpPr/>
          <p:nvPr/>
        </p:nvCxnSpPr>
        <p:spPr>
          <a:xfrm flipV="1">
            <a:off x="2975457" y="4741676"/>
            <a:ext cx="4968151" cy="60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966118" y="4723558"/>
            <a:ext cx="2098957" cy="344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2" name="Straight Arrow Connector 41"/>
          <p:cNvCxnSpPr/>
          <p:nvPr/>
        </p:nvCxnSpPr>
        <p:spPr>
          <a:xfrm flipV="1">
            <a:off x="2953189" y="4731578"/>
            <a:ext cx="3424339" cy="103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3" name="Straight Arrow Connector 42"/>
          <p:cNvCxnSpPr/>
          <p:nvPr/>
        </p:nvCxnSpPr>
        <p:spPr>
          <a:xfrm flipH="1">
            <a:off x="2938791" y="3690279"/>
            <a:ext cx="3981170" cy="10560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4" name="Straight Arrow Connector 43"/>
          <p:cNvCxnSpPr/>
          <p:nvPr/>
        </p:nvCxnSpPr>
        <p:spPr>
          <a:xfrm flipH="1">
            <a:off x="2953189" y="3696704"/>
            <a:ext cx="5416653" cy="10553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5" name="Straight Arrow Connector 44"/>
          <p:cNvCxnSpPr/>
          <p:nvPr/>
        </p:nvCxnSpPr>
        <p:spPr>
          <a:xfrm flipH="1">
            <a:off x="8292850" y="1604278"/>
            <a:ext cx="1198750" cy="122786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6" name="Straight Arrow Connector 45"/>
          <p:cNvCxnSpPr/>
          <p:nvPr/>
        </p:nvCxnSpPr>
        <p:spPr>
          <a:xfrm flipH="1">
            <a:off x="2909004" y="3702992"/>
            <a:ext cx="6393672" cy="10461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7" name="Straight Arrow Connector 46"/>
          <p:cNvCxnSpPr/>
          <p:nvPr/>
        </p:nvCxnSpPr>
        <p:spPr>
          <a:xfrm flipH="1" flipV="1">
            <a:off x="2448521" y="2745223"/>
            <a:ext cx="1880737" cy="5849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8" name="Straight Arrow Connector 47"/>
          <p:cNvCxnSpPr/>
          <p:nvPr/>
        </p:nvCxnSpPr>
        <p:spPr>
          <a:xfrm flipV="1">
            <a:off x="3472847" y="1918501"/>
            <a:ext cx="901621" cy="92662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9" name="Straight Arrow Connector 48"/>
          <p:cNvCxnSpPr/>
          <p:nvPr/>
        </p:nvCxnSpPr>
        <p:spPr>
          <a:xfrm flipH="1" flipV="1">
            <a:off x="2532953" y="3643446"/>
            <a:ext cx="2525650" cy="109685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0" name="Straight Arrow Connector 49"/>
          <p:cNvCxnSpPr/>
          <p:nvPr/>
        </p:nvCxnSpPr>
        <p:spPr>
          <a:xfrm flipH="1">
            <a:off x="4254158" y="1920244"/>
            <a:ext cx="4439951" cy="9102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1" name="Straight Arrow Connector 50"/>
          <p:cNvCxnSpPr/>
          <p:nvPr/>
        </p:nvCxnSpPr>
        <p:spPr>
          <a:xfrm flipH="1">
            <a:off x="5675566" y="1915825"/>
            <a:ext cx="3024921" cy="90627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2" name="Straight Arrow Connector 51"/>
          <p:cNvCxnSpPr/>
          <p:nvPr/>
        </p:nvCxnSpPr>
        <p:spPr>
          <a:xfrm flipH="1">
            <a:off x="4248725" y="1747373"/>
            <a:ext cx="3223224" cy="10469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3" name="Straight Arrow Connector 52"/>
          <p:cNvCxnSpPr/>
          <p:nvPr/>
        </p:nvCxnSpPr>
        <p:spPr>
          <a:xfrm flipH="1">
            <a:off x="4281749" y="2125969"/>
            <a:ext cx="2269821" cy="6894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4" name="Straight Arrow Connector 53"/>
          <p:cNvCxnSpPr/>
          <p:nvPr/>
        </p:nvCxnSpPr>
        <p:spPr>
          <a:xfrm flipV="1">
            <a:off x="3451584" y="2117756"/>
            <a:ext cx="3120232" cy="71273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5" name="Straight Arrow Connector 54"/>
          <p:cNvCxnSpPr/>
          <p:nvPr/>
        </p:nvCxnSpPr>
        <p:spPr>
          <a:xfrm flipH="1" flipV="1">
            <a:off x="6479865" y="2114628"/>
            <a:ext cx="2385426" cy="7175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6" name="Straight Arrow Connector 55"/>
          <p:cNvCxnSpPr/>
          <p:nvPr/>
        </p:nvCxnSpPr>
        <p:spPr>
          <a:xfrm flipH="1" flipV="1">
            <a:off x="7392717" y="1713888"/>
            <a:ext cx="1459633" cy="11228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7" name="Straight Arrow Connector 56"/>
          <p:cNvCxnSpPr/>
          <p:nvPr/>
        </p:nvCxnSpPr>
        <p:spPr>
          <a:xfrm flipH="1" flipV="1">
            <a:off x="2801260" y="2026787"/>
            <a:ext cx="695083" cy="8067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8" name="Straight Arrow Connector 57"/>
          <p:cNvCxnSpPr/>
          <p:nvPr/>
        </p:nvCxnSpPr>
        <p:spPr>
          <a:xfrm flipH="1" flipV="1">
            <a:off x="2801260" y="2026787"/>
            <a:ext cx="2981788" cy="7734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9" name="Straight Arrow Connector 58"/>
          <p:cNvCxnSpPr/>
          <p:nvPr/>
        </p:nvCxnSpPr>
        <p:spPr>
          <a:xfrm flipH="1" flipV="1">
            <a:off x="3356647" y="1664365"/>
            <a:ext cx="2405991" cy="11534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0" name="Straight Arrow Connector 59"/>
          <p:cNvCxnSpPr/>
          <p:nvPr/>
        </p:nvCxnSpPr>
        <p:spPr>
          <a:xfrm flipH="1" flipV="1">
            <a:off x="5695975" y="2797734"/>
            <a:ext cx="3917610" cy="274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1" name="Straight Arrow Connector 60"/>
          <p:cNvCxnSpPr/>
          <p:nvPr/>
        </p:nvCxnSpPr>
        <p:spPr>
          <a:xfrm flipH="1">
            <a:off x="5695976" y="2292773"/>
            <a:ext cx="4546557" cy="5195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2" name="Straight Arrow Connector 61"/>
          <p:cNvCxnSpPr/>
          <p:nvPr/>
        </p:nvCxnSpPr>
        <p:spPr>
          <a:xfrm flipH="1" flipV="1">
            <a:off x="2451118" y="2743424"/>
            <a:ext cx="3333178" cy="531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3" name="Straight Arrow Connector 62"/>
          <p:cNvCxnSpPr/>
          <p:nvPr/>
        </p:nvCxnSpPr>
        <p:spPr>
          <a:xfrm flipH="1">
            <a:off x="9254119" y="2798237"/>
            <a:ext cx="335029" cy="9635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4" name="Straight Arrow Connector 63"/>
          <p:cNvCxnSpPr/>
          <p:nvPr/>
        </p:nvCxnSpPr>
        <p:spPr>
          <a:xfrm flipH="1" flipV="1">
            <a:off x="9261750" y="3688304"/>
            <a:ext cx="291098" cy="108803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5" name="Straight Arrow Connector 64"/>
          <p:cNvCxnSpPr/>
          <p:nvPr/>
        </p:nvCxnSpPr>
        <p:spPr>
          <a:xfrm flipH="1" flipV="1">
            <a:off x="7392718" y="1713887"/>
            <a:ext cx="156718" cy="11058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6" name="Straight Arrow Connector 65"/>
          <p:cNvCxnSpPr/>
          <p:nvPr/>
        </p:nvCxnSpPr>
        <p:spPr>
          <a:xfrm flipH="1" flipV="1">
            <a:off x="6479866" y="2099481"/>
            <a:ext cx="1102404" cy="70424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7" name="Straight Arrow Connector 66"/>
          <p:cNvCxnSpPr/>
          <p:nvPr/>
        </p:nvCxnSpPr>
        <p:spPr>
          <a:xfrm flipH="1" flipV="1">
            <a:off x="9244771" y="3703030"/>
            <a:ext cx="855343" cy="577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8" name="Straight Arrow Connector 67"/>
          <p:cNvCxnSpPr/>
          <p:nvPr/>
        </p:nvCxnSpPr>
        <p:spPr>
          <a:xfrm flipH="1">
            <a:off x="6868230" y="1611263"/>
            <a:ext cx="2650256" cy="11846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9" name="Straight Arrow Connector 68"/>
          <p:cNvCxnSpPr/>
          <p:nvPr/>
        </p:nvCxnSpPr>
        <p:spPr>
          <a:xfrm flipH="1">
            <a:off x="6837498" y="1926636"/>
            <a:ext cx="1847859" cy="87742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0" name="Straight Arrow Connector 69"/>
          <p:cNvCxnSpPr/>
          <p:nvPr/>
        </p:nvCxnSpPr>
        <p:spPr>
          <a:xfrm flipH="1" flipV="1">
            <a:off x="6506405" y="2109193"/>
            <a:ext cx="381612" cy="7233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1" name="Straight Arrow Connector 70"/>
          <p:cNvCxnSpPr/>
          <p:nvPr/>
        </p:nvCxnSpPr>
        <p:spPr>
          <a:xfrm flipV="1">
            <a:off x="7497440" y="1926970"/>
            <a:ext cx="1175396" cy="8796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2" name="Straight Arrow Connector 71"/>
          <p:cNvCxnSpPr/>
          <p:nvPr/>
        </p:nvCxnSpPr>
        <p:spPr>
          <a:xfrm flipV="1">
            <a:off x="7517398" y="2292775"/>
            <a:ext cx="2725133" cy="4907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3" name="Straight Arrow Connector 72"/>
          <p:cNvCxnSpPr/>
          <p:nvPr/>
        </p:nvCxnSpPr>
        <p:spPr>
          <a:xfrm flipH="1">
            <a:off x="8292430" y="2292773"/>
            <a:ext cx="1950103" cy="5280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4" name="Straight Arrow Connector 73"/>
          <p:cNvCxnSpPr/>
          <p:nvPr/>
        </p:nvCxnSpPr>
        <p:spPr>
          <a:xfrm flipV="1">
            <a:off x="6464352" y="2120555"/>
            <a:ext cx="66634" cy="7191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5" name="Straight Arrow Connector 74"/>
          <p:cNvCxnSpPr/>
          <p:nvPr/>
        </p:nvCxnSpPr>
        <p:spPr>
          <a:xfrm flipH="1" flipV="1">
            <a:off x="2801260" y="2026787"/>
            <a:ext cx="4120397" cy="78850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6" name="Straight Arrow Connector 75"/>
          <p:cNvCxnSpPr/>
          <p:nvPr/>
        </p:nvCxnSpPr>
        <p:spPr>
          <a:xfrm flipH="1" flipV="1">
            <a:off x="2801259" y="2026787"/>
            <a:ext cx="3703907" cy="7729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7" name="Straight Arrow Connector 76"/>
          <p:cNvCxnSpPr/>
          <p:nvPr/>
        </p:nvCxnSpPr>
        <p:spPr>
          <a:xfrm flipH="1" flipV="1">
            <a:off x="3356647" y="1664364"/>
            <a:ext cx="3142050" cy="11389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8" name="Straight Arrow Connector 77"/>
          <p:cNvCxnSpPr/>
          <p:nvPr/>
        </p:nvCxnSpPr>
        <p:spPr>
          <a:xfrm flipH="1" flipV="1">
            <a:off x="5392288" y="1545857"/>
            <a:ext cx="1509766" cy="126524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9" name="Straight Arrow Connector 78"/>
          <p:cNvCxnSpPr/>
          <p:nvPr/>
        </p:nvCxnSpPr>
        <p:spPr>
          <a:xfrm flipH="1" flipV="1">
            <a:off x="4310674" y="1939614"/>
            <a:ext cx="2185941" cy="9017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0" name="Straight Arrow Connector 79"/>
          <p:cNvCxnSpPr/>
          <p:nvPr/>
        </p:nvCxnSpPr>
        <p:spPr>
          <a:xfrm flipH="1" flipV="1">
            <a:off x="5392288" y="1545857"/>
            <a:ext cx="1098408" cy="128459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1" name="Straight Arrow Connector 80"/>
          <p:cNvCxnSpPr/>
          <p:nvPr/>
        </p:nvCxnSpPr>
        <p:spPr>
          <a:xfrm flipH="1" flipV="1">
            <a:off x="3356647" y="1664364"/>
            <a:ext cx="1695375" cy="119494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2" name="Straight Arrow Connector 81"/>
          <p:cNvCxnSpPr/>
          <p:nvPr/>
        </p:nvCxnSpPr>
        <p:spPr>
          <a:xfrm flipH="1" flipV="1">
            <a:off x="2801259" y="2026787"/>
            <a:ext cx="2245399" cy="79670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3" name="Straight Arrow Connector 82"/>
          <p:cNvCxnSpPr/>
          <p:nvPr/>
        </p:nvCxnSpPr>
        <p:spPr>
          <a:xfrm flipH="1">
            <a:off x="6431325" y="2292774"/>
            <a:ext cx="3811207" cy="5228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4" name="Straight Arrow Connector 83"/>
          <p:cNvCxnSpPr/>
          <p:nvPr/>
        </p:nvCxnSpPr>
        <p:spPr>
          <a:xfrm flipH="1">
            <a:off x="6860228" y="2292773"/>
            <a:ext cx="3382304" cy="5032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5" name="Straight Arrow Connector 84"/>
          <p:cNvCxnSpPr/>
          <p:nvPr/>
        </p:nvCxnSpPr>
        <p:spPr>
          <a:xfrm flipH="1">
            <a:off x="5011700" y="2292774"/>
            <a:ext cx="5230832" cy="5385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6" name="Straight Arrow Connector 85"/>
          <p:cNvCxnSpPr/>
          <p:nvPr/>
        </p:nvCxnSpPr>
        <p:spPr>
          <a:xfrm flipH="1">
            <a:off x="5024334" y="1762461"/>
            <a:ext cx="2447194" cy="105826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7" name="Straight Arrow Connector 86"/>
          <p:cNvCxnSpPr/>
          <p:nvPr/>
        </p:nvCxnSpPr>
        <p:spPr>
          <a:xfrm flipH="1">
            <a:off x="5005758" y="2128365"/>
            <a:ext cx="1532748" cy="6721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8" name="Straight Arrow Connector 87"/>
          <p:cNvCxnSpPr/>
          <p:nvPr/>
        </p:nvCxnSpPr>
        <p:spPr>
          <a:xfrm flipV="1">
            <a:off x="5030036" y="1545856"/>
            <a:ext cx="362252" cy="13116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9" name="Straight Arrow Connector 88"/>
          <p:cNvCxnSpPr/>
          <p:nvPr/>
        </p:nvCxnSpPr>
        <p:spPr>
          <a:xfrm flipH="1" flipV="1">
            <a:off x="4348480" y="1924808"/>
            <a:ext cx="688426" cy="899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0" name="Straight Arrow Connector 89"/>
          <p:cNvCxnSpPr/>
          <p:nvPr/>
        </p:nvCxnSpPr>
        <p:spPr>
          <a:xfrm flipH="1" flipV="1">
            <a:off x="8287414" y="3686419"/>
            <a:ext cx="1277225" cy="108648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1" name="Straight Arrow Connector 90"/>
          <p:cNvCxnSpPr/>
          <p:nvPr/>
        </p:nvCxnSpPr>
        <p:spPr>
          <a:xfrm flipH="1">
            <a:off x="5002183" y="3717504"/>
            <a:ext cx="5092849" cy="100927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2" name="Straight Arrow Connector 91"/>
          <p:cNvCxnSpPr/>
          <p:nvPr/>
        </p:nvCxnSpPr>
        <p:spPr>
          <a:xfrm flipH="1" flipV="1">
            <a:off x="5020415" y="4729412"/>
            <a:ext cx="4539400" cy="256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3" name="Straight Arrow Connector 92"/>
          <p:cNvCxnSpPr/>
          <p:nvPr/>
        </p:nvCxnSpPr>
        <p:spPr>
          <a:xfrm flipH="1">
            <a:off x="5021661" y="1941765"/>
            <a:ext cx="3642916" cy="85906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4" name="Straight Arrow Connector 93"/>
          <p:cNvCxnSpPr/>
          <p:nvPr/>
        </p:nvCxnSpPr>
        <p:spPr>
          <a:xfrm>
            <a:off x="7909805" y="4741256"/>
            <a:ext cx="1652452" cy="108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5" name="Straight Arrow Connector 94"/>
          <p:cNvCxnSpPr/>
          <p:nvPr/>
        </p:nvCxnSpPr>
        <p:spPr>
          <a:xfrm>
            <a:off x="6325141" y="4733632"/>
            <a:ext cx="3237116" cy="204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6" name="Straight Arrow Connector 95"/>
          <p:cNvCxnSpPr/>
          <p:nvPr/>
        </p:nvCxnSpPr>
        <p:spPr>
          <a:xfrm flipH="1" flipV="1">
            <a:off x="4355989" y="1953508"/>
            <a:ext cx="2010026" cy="281243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7" name="Straight Arrow Connector 96"/>
          <p:cNvCxnSpPr/>
          <p:nvPr/>
        </p:nvCxnSpPr>
        <p:spPr>
          <a:xfrm flipH="1" flipV="1">
            <a:off x="2540774" y="3649371"/>
            <a:ext cx="3855833" cy="109321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8" name="Straight Arrow Connector 97"/>
          <p:cNvCxnSpPr/>
          <p:nvPr/>
        </p:nvCxnSpPr>
        <p:spPr>
          <a:xfrm flipH="1" flipV="1">
            <a:off x="4359989" y="1970781"/>
            <a:ext cx="671863" cy="279515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9" name="Straight Arrow Connector 98"/>
          <p:cNvCxnSpPr/>
          <p:nvPr/>
        </p:nvCxnSpPr>
        <p:spPr>
          <a:xfrm flipH="1">
            <a:off x="4990579" y="3409169"/>
            <a:ext cx="5090872" cy="133032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0" name="Straight Arrow Connector 99"/>
          <p:cNvCxnSpPr/>
          <p:nvPr/>
        </p:nvCxnSpPr>
        <p:spPr>
          <a:xfrm flipV="1">
            <a:off x="9132104" y="3384975"/>
            <a:ext cx="929484" cy="14124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1" name="Straight Arrow Connector 100"/>
          <p:cNvCxnSpPr/>
          <p:nvPr/>
        </p:nvCxnSpPr>
        <p:spPr>
          <a:xfrm flipH="1" flipV="1">
            <a:off x="2539882" y="3674786"/>
            <a:ext cx="6681927" cy="10849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2" name="Straight Arrow Connector 101"/>
          <p:cNvCxnSpPr/>
          <p:nvPr/>
        </p:nvCxnSpPr>
        <p:spPr>
          <a:xfrm flipH="1" flipV="1">
            <a:off x="2528181" y="3662672"/>
            <a:ext cx="5420827" cy="10854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3" name="Straight Arrow Connector 102"/>
          <p:cNvCxnSpPr/>
          <p:nvPr/>
        </p:nvCxnSpPr>
        <p:spPr>
          <a:xfrm flipH="1" flipV="1">
            <a:off x="6421828" y="3704145"/>
            <a:ext cx="3167319" cy="106172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4" name="Straight Arrow Connector 103"/>
          <p:cNvCxnSpPr/>
          <p:nvPr/>
        </p:nvCxnSpPr>
        <p:spPr>
          <a:xfrm flipH="1" flipV="1">
            <a:off x="6839514" y="3708532"/>
            <a:ext cx="2769936" cy="10642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5" name="Straight Arrow Connector 104"/>
          <p:cNvCxnSpPr/>
          <p:nvPr/>
        </p:nvCxnSpPr>
        <p:spPr>
          <a:xfrm flipH="1" flipV="1">
            <a:off x="7513979" y="3722113"/>
            <a:ext cx="2589125" cy="205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6" name="Straight Arrow Connector 105"/>
          <p:cNvCxnSpPr/>
          <p:nvPr/>
        </p:nvCxnSpPr>
        <p:spPr>
          <a:xfrm flipH="1" flipV="1">
            <a:off x="7460210" y="2827943"/>
            <a:ext cx="2111663" cy="19318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7" name="Straight Arrow Connector 106"/>
          <p:cNvCxnSpPr/>
          <p:nvPr/>
        </p:nvCxnSpPr>
        <p:spPr>
          <a:xfrm flipV="1">
            <a:off x="2233536" y="3721835"/>
            <a:ext cx="2812474" cy="3207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8" name="Straight Arrow Connector 107"/>
          <p:cNvCxnSpPr/>
          <p:nvPr/>
        </p:nvCxnSpPr>
        <p:spPr>
          <a:xfrm flipH="1" flipV="1">
            <a:off x="5635320" y="3703793"/>
            <a:ext cx="3992819" cy="10553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9" name="Straight Arrow Connector 108"/>
          <p:cNvCxnSpPr/>
          <p:nvPr/>
        </p:nvCxnSpPr>
        <p:spPr>
          <a:xfrm flipH="1">
            <a:off x="2233537" y="3712779"/>
            <a:ext cx="3481945" cy="32976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0" name="Straight Arrow Connector 109"/>
          <p:cNvCxnSpPr/>
          <p:nvPr/>
        </p:nvCxnSpPr>
        <p:spPr>
          <a:xfrm flipH="1">
            <a:off x="2233536" y="3721747"/>
            <a:ext cx="5367779" cy="32079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1" name="Straight Arrow Connector 110"/>
          <p:cNvCxnSpPr/>
          <p:nvPr/>
        </p:nvCxnSpPr>
        <p:spPr>
          <a:xfrm flipV="1">
            <a:off x="7504535" y="1620360"/>
            <a:ext cx="1972251" cy="11837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2" name="Straight Arrow Connector 111"/>
          <p:cNvCxnSpPr/>
          <p:nvPr/>
        </p:nvCxnSpPr>
        <p:spPr>
          <a:xfrm flipH="1">
            <a:off x="5041730" y="2772535"/>
            <a:ext cx="2523696" cy="1950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3" name="Straight Arrow Connector 112"/>
          <p:cNvCxnSpPr/>
          <p:nvPr/>
        </p:nvCxnSpPr>
        <p:spPr>
          <a:xfrm flipH="1">
            <a:off x="2233537" y="3711838"/>
            <a:ext cx="4693038" cy="33070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4" name="Straight Arrow Connector 113"/>
          <p:cNvCxnSpPr/>
          <p:nvPr/>
        </p:nvCxnSpPr>
        <p:spPr>
          <a:xfrm flipH="1">
            <a:off x="2233537" y="3705058"/>
            <a:ext cx="4283126" cy="337485"/>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15" name="Group 114"/>
          <p:cNvGrpSpPr/>
          <p:nvPr/>
        </p:nvGrpSpPr>
        <p:grpSpPr>
          <a:xfrm>
            <a:off x="5857008" y="1133512"/>
            <a:ext cx="1348866" cy="890115"/>
            <a:chOff x="6593615" y="961703"/>
            <a:chExt cx="1375914" cy="907964"/>
          </a:xfrm>
        </p:grpSpPr>
        <p:pic>
          <p:nvPicPr>
            <p:cNvPr id="116" name="Picture 1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3615" y="961703"/>
              <a:ext cx="1375914" cy="907964"/>
            </a:xfrm>
            <a:prstGeom prst="rect">
              <a:avLst/>
            </a:prstGeom>
            <a:ln>
              <a:noFill/>
            </a:ln>
          </p:spPr>
        </p:pic>
        <p:sp>
          <p:nvSpPr>
            <p:cNvPr id="117" name="Rectangle 116"/>
            <p:cNvSpPr/>
            <p:nvPr/>
          </p:nvSpPr>
          <p:spPr>
            <a:xfrm>
              <a:off x="7103790" y="1457175"/>
              <a:ext cx="355564" cy="1692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078" b="1" dirty="0">
                  <a:ln>
                    <a:solidFill>
                      <a:srgbClr val="FFFFFF">
                        <a:alpha val="0"/>
                      </a:srgbClr>
                    </a:solidFill>
                  </a:ln>
                  <a:solidFill>
                    <a:srgbClr val="000000"/>
                  </a:solidFill>
                </a:rPr>
                <a:t>EC2</a:t>
              </a:r>
            </a:p>
          </p:txBody>
        </p:sp>
      </p:grpSp>
      <p:grpSp>
        <p:nvGrpSpPr>
          <p:cNvPr id="118" name="Group 117"/>
          <p:cNvGrpSpPr/>
          <p:nvPr/>
        </p:nvGrpSpPr>
        <p:grpSpPr>
          <a:xfrm>
            <a:off x="4862198" y="637053"/>
            <a:ext cx="1348866" cy="890115"/>
            <a:chOff x="5133973" y="725767"/>
            <a:chExt cx="1375914" cy="907964"/>
          </a:xfrm>
        </p:grpSpPr>
        <p:pic>
          <p:nvPicPr>
            <p:cNvPr id="119" name="Picture 1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3973" y="725767"/>
              <a:ext cx="1375914" cy="907964"/>
            </a:xfrm>
            <a:prstGeom prst="rect">
              <a:avLst/>
            </a:prstGeom>
            <a:ln>
              <a:noFill/>
            </a:ln>
          </p:spPr>
        </p:pic>
        <p:pic>
          <p:nvPicPr>
            <p:cNvPr id="120" name="Picture 11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64730" y="1266817"/>
              <a:ext cx="914400" cy="109652"/>
            </a:xfrm>
            <a:prstGeom prst="rect">
              <a:avLst/>
            </a:prstGeom>
            <a:ln>
              <a:noFill/>
            </a:ln>
          </p:spPr>
        </p:pic>
      </p:grpSp>
      <p:grpSp>
        <p:nvGrpSpPr>
          <p:cNvPr id="121" name="Group 120"/>
          <p:cNvGrpSpPr/>
          <p:nvPr/>
        </p:nvGrpSpPr>
        <p:grpSpPr>
          <a:xfrm>
            <a:off x="9622643" y="2450193"/>
            <a:ext cx="1348866" cy="890115"/>
            <a:chOff x="9764591" y="3213524"/>
            <a:chExt cx="1375914" cy="907964"/>
          </a:xfrm>
        </p:grpSpPr>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4591" y="3213524"/>
              <a:ext cx="1375914" cy="907964"/>
            </a:xfrm>
            <a:prstGeom prst="rect">
              <a:avLst/>
            </a:prstGeom>
            <a:ln>
              <a:noFill/>
            </a:ln>
          </p:spPr>
        </p:pic>
        <p:pic>
          <p:nvPicPr>
            <p:cNvPr id="123" name="Picture 1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897450" y="3667963"/>
              <a:ext cx="1188720" cy="287894"/>
            </a:xfrm>
            <a:prstGeom prst="rect">
              <a:avLst/>
            </a:prstGeom>
            <a:ln>
              <a:noFill/>
            </a:ln>
          </p:spPr>
        </p:pic>
      </p:grpSp>
      <p:grpSp>
        <p:nvGrpSpPr>
          <p:cNvPr id="124" name="Group 123"/>
          <p:cNvGrpSpPr/>
          <p:nvPr/>
        </p:nvGrpSpPr>
        <p:grpSpPr>
          <a:xfrm>
            <a:off x="7943608" y="971955"/>
            <a:ext cx="1348866" cy="890115"/>
            <a:chOff x="8193932" y="294356"/>
            <a:chExt cx="1375914" cy="907964"/>
          </a:xfrm>
        </p:grpSpPr>
        <p:pic>
          <p:nvPicPr>
            <p:cNvPr id="125" name="Picture 1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3932" y="294356"/>
              <a:ext cx="1375914" cy="907964"/>
            </a:xfrm>
            <a:prstGeom prst="rect">
              <a:avLst/>
            </a:prstGeom>
            <a:ln>
              <a:noFill/>
            </a:ln>
          </p:spPr>
        </p:pic>
        <p:pic>
          <p:nvPicPr>
            <p:cNvPr id="126" name="Picture 125"/>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8361388" y="724606"/>
              <a:ext cx="1055270" cy="376425"/>
            </a:xfrm>
            <a:prstGeom prst="rect">
              <a:avLst/>
            </a:prstGeom>
            <a:ln>
              <a:noFill/>
            </a:ln>
          </p:spPr>
        </p:pic>
      </p:grpSp>
      <p:grpSp>
        <p:nvGrpSpPr>
          <p:cNvPr id="127" name="Group 126"/>
          <p:cNvGrpSpPr/>
          <p:nvPr/>
        </p:nvGrpSpPr>
        <p:grpSpPr>
          <a:xfrm>
            <a:off x="9981504" y="3427603"/>
            <a:ext cx="1348866" cy="890115"/>
            <a:chOff x="10413979" y="3960950"/>
            <a:chExt cx="1375914" cy="907964"/>
          </a:xfrm>
        </p:grpSpPr>
        <p:pic>
          <p:nvPicPr>
            <p:cNvPr id="128" name="Picture 1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13979" y="3960950"/>
              <a:ext cx="1375914" cy="907964"/>
            </a:xfrm>
            <a:prstGeom prst="rect">
              <a:avLst/>
            </a:prstGeom>
            <a:ln>
              <a:noFill/>
            </a:ln>
          </p:spPr>
        </p:pic>
        <p:pic>
          <p:nvPicPr>
            <p:cNvPr id="129" name="Picture 12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528749" y="4456888"/>
              <a:ext cx="1097280" cy="248478"/>
            </a:xfrm>
            <a:prstGeom prst="rect">
              <a:avLst/>
            </a:prstGeom>
            <a:ln>
              <a:noFill/>
            </a:ln>
          </p:spPr>
        </p:pic>
      </p:grpSp>
      <p:grpSp>
        <p:nvGrpSpPr>
          <p:cNvPr id="130" name="Group 129"/>
          <p:cNvGrpSpPr/>
          <p:nvPr/>
        </p:nvGrpSpPr>
        <p:grpSpPr>
          <a:xfrm>
            <a:off x="3613816" y="896047"/>
            <a:ext cx="1506767" cy="994314"/>
            <a:chOff x="3759810" y="1371600"/>
            <a:chExt cx="1664840" cy="1098626"/>
          </a:xfrm>
        </p:grpSpPr>
        <p:pic>
          <p:nvPicPr>
            <p:cNvPr id="131" name="Picture 1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9810" y="1371600"/>
              <a:ext cx="1664840" cy="1098626"/>
            </a:xfrm>
            <a:prstGeom prst="rect">
              <a:avLst/>
            </a:prstGeom>
            <a:ln>
              <a:noFill/>
            </a:ln>
          </p:spPr>
        </p:pic>
        <p:grpSp>
          <p:nvGrpSpPr>
            <p:cNvPr id="132" name="Group 131"/>
            <p:cNvGrpSpPr/>
            <p:nvPr/>
          </p:nvGrpSpPr>
          <p:grpSpPr>
            <a:xfrm>
              <a:off x="4031903" y="1686139"/>
              <a:ext cx="1120654" cy="658748"/>
              <a:chOff x="3992920" y="1695234"/>
              <a:chExt cx="1097280" cy="645008"/>
            </a:xfrm>
          </p:grpSpPr>
          <p:pic>
            <p:nvPicPr>
              <p:cNvPr id="133" name="Picture 1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92920" y="1960380"/>
                <a:ext cx="1097280" cy="379862"/>
              </a:xfrm>
              <a:prstGeom prst="rect">
                <a:avLst/>
              </a:prstGeom>
              <a:ln>
                <a:noFill/>
              </a:ln>
            </p:spPr>
          </p:pic>
          <p:pic>
            <p:nvPicPr>
              <p:cNvPr id="134" name="Picture 1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94939" y="1695234"/>
                <a:ext cx="914400" cy="281611"/>
              </a:xfrm>
              <a:prstGeom prst="rect">
                <a:avLst/>
              </a:prstGeom>
              <a:noFill/>
              <a:ln>
                <a:noFill/>
              </a:ln>
            </p:spPr>
          </p:pic>
        </p:grpSp>
      </p:grpSp>
      <p:grpSp>
        <p:nvGrpSpPr>
          <p:cNvPr id="135" name="Group 134"/>
          <p:cNvGrpSpPr/>
          <p:nvPr/>
        </p:nvGrpSpPr>
        <p:grpSpPr>
          <a:xfrm>
            <a:off x="1093057" y="2071602"/>
            <a:ext cx="1348866" cy="890115"/>
            <a:chOff x="408239" y="2905499"/>
            <a:chExt cx="1375914" cy="907964"/>
          </a:xfrm>
        </p:grpSpPr>
        <p:pic>
          <p:nvPicPr>
            <p:cNvPr id="136" name="Picture 1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239" y="2905499"/>
              <a:ext cx="1375914" cy="907964"/>
            </a:xfrm>
            <a:prstGeom prst="rect">
              <a:avLst/>
            </a:prstGeom>
            <a:ln>
              <a:noFill/>
            </a:ln>
          </p:spPr>
        </p:pic>
        <p:pic>
          <p:nvPicPr>
            <p:cNvPr id="137" name="Picture 13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84716" y="3389146"/>
              <a:ext cx="822960" cy="240689"/>
            </a:xfrm>
            <a:prstGeom prst="rect">
              <a:avLst/>
            </a:prstGeom>
            <a:ln>
              <a:noFill/>
            </a:ln>
          </p:spPr>
        </p:pic>
      </p:grpSp>
      <p:grpSp>
        <p:nvGrpSpPr>
          <p:cNvPr id="138" name="Group 137"/>
          <p:cNvGrpSpPr/>
          <p:nvPr/>
        </p:nvGrpSpPr>
        <p:grpSpPr>
          <a:xfrm>
            <a:off x="6754932" y="807851"/>
            <a:ext cx="1348866" cy="890115"/>
            <a:chOff x="6472902" y="-30754"/>
            <a:chExt cx="1375914" cy="907964"/>
          </a:xfrm>
        </p:grpSpPr>
        <p:pic>
          <p:nvPicPr>
            <p:cNvPr id="139" name="Picture 1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72902" y="-30754"/>
              <a:ext cx="1375914" cy="907964"/>
            </a:xfrm>
            <a:prstGeom prst="rect">
              <a:avLst/>
            </a:prstGeom>
            <a:ln>
              <a:noFill/>
            </a:ln>
          </p:spPr>
        </p:pic>
        <p:pic>
          <p:nvPicPr>
            <p:cNvPr id="140" name="Picture 13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81118" y="343920"/>
              <a:ext cx="972692" cy="362330"/>
            </a:xfrm>
            <a:prstGeom prst="rect">
              <a:avLst/>
            </a:prstGeom>
            <a:ln>
              <a:noFill/>
            </a:ln>
          </p:spPr>
        </p:pic>
      </p:grpSp>
      <p:grpSp>
        <p:nvGrpSpPr>
          <p:cNvPr id="141" name="Group 140"/>
          <p:cNvGrpSpPr/>
          <p:nvPr/>
        </p:nvGrpSpPr>
        <p:grpSpPr>
          <a:xfrm>
            <a:off x="3077749" y="2852150"/>
            <a:ext cx="6036504" cy="867248"/>
            <a:chOff x="3456878" y="3375250"/>
            <a:chExt cx="6157548" cy="884638"/>
          </a:xfrm>
        </p:grpSpPr>
        <p:sp>
          <p:nvSpPr>
            <p:cNvPr id="142" name="Rectangle 141"/>
            <p:cNvSpPr/>
            <p:nvPr/>
          </p:nvSpPr>
          <p:spPr bwMode="auto">
            <a:xfrm>
              <a:off x="3456878" y="3375250"/>
              <a:ext cx="6157548" cy="884638"/>
            </a:xfrm>
            <a:prstGeom prst="rect">
              <a:avLst/>
            </a:prstGeom>
            <a:solidFill>
              <a:schemeClr val="tx1"/>
            </a:solidFill>
            <a:ln w="34925">
              <a:noFill/>
              <a:headEnd type="none" w="med" len="med"/>
              <a:tailEnd type="none" w="med" len="med"/>
            </a:ln>
            <a:effectLst>
              <a:softEdge rad="1524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3" name="Group 142"/>
            <p:cNvGrpSpPr/>
            <p:nvPr/>
          </p:nvGrpSpPr>
          <p:grpSpPr>
            <a:xfrm>
              <a:off x="3681239" y="3530443"/>
              <a:ext cx="5708824" cy="574253"/>
              <a:chOff x="3099639" y="3512051"/>
              <a:chExt cx="6363235" cy="640080"/>
            </a:xfrm>
          </p:grpSpPr>
          <p:pic>
            <p:nvPicPr>
              <p:cNvPr id="144" name="Picture 14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099639" y="3512051"/>
                <a:ext cx="452941" cy="631064"/>
              </a:xfrm>
              <a:prstGeom prst="rect">
                <a:avLst/>
              </a:prstGeom>
              <a:ln>
                <a:noFill/>
              </a:ln>
            </p:spPr>
          </p:pic>
          <p:pic>
            <p:nvPicPr>
              <p:cNvPr id="145" name="Picture 14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565193" y="3512051"/>
                <a:ext cx="343978" cy="627254"/>
              </a:xfrm>
              <a:prstGeom prst="rect">
                <a:avLst/>
              </a:prstGeom>
              <a:ln>
                <a:noFill/>
              </a:ln>
            </p:spPr>
          </p:pic>
          <p:pic>
            <p:nvPicPr>
              <p:cNvPr id="146" name="Picture 14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95658" y="3512051"/>
                <a:ext cx="1221396" cy="626854"/>
              </a:xfrm>
              <a:prstGeom prst="rect">
                <a:avLst/>
              </a:prstGeom>
              <a:ln>
                <a:noFill/>
              </a:ln>
            </p:spPr>
          </p:pic>
          <p:pic>
            <p:nvPicPr>
              <p:cNvPr id="147" name="Picture 14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866599" y="3512051"/>
                <a:ext cx="373380" cy="640080"/>
              </a:xfrm>
              <a:prstGeom prst="rect">
                <a:avLst/>
              </a:prstGeom>
              <a:ln>
                <a:noFill/>
              </a:ln>
            </p:spPr>
          </p:pic>
          <p:pic>
            <p:nvPicPr>
              <p:cNvPr id="148" name="Picture 14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581889" y="3512051"/>
                <a:ext cx="373380" cy="640080"/>
              </a:xfrm>
              <a:prstGeom prst="rect">
                <a:avLst/>
              </a:prstGeom>
              <a:ln>
                <a:noFill/>
              </a:ln>
            </p:spPr>
          </p:pic>
          <p:pic>
            <p:nvPicPr>
              <p:cNvPr id="149" name="Picture 14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04426" y="3512051"/>
                <a:ext cx="1221396" cy="626854"/>
              </a:xfrm>
              <a:prstGeom prst="rect">
                <a:avLst/>
              </a:prstGeom>
              <a:ln>
                <a:noFill/>
              </a:ln>
            </p:spPr>
          </p:pic>
          <p:pic>
            <p:nvPicPr>
              <p:cNvPr id="150" name="Picture 149"/>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327878" y="3512051"/>
                <a:ext cx="1221396" cy="626854"/>
              </a:xfrm>
              <a:prstGeom prst="rect">
                <a:avLst/>
              </a:prstGeom>
              <a:ln>
                <a:noFill/>
              </a:ln>
            </p:spPr>
          </p:pic>
          <p:pic>
            <p:nvPicPr>
              <p:cNvPr id="151" name="Picture 15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944800" y="3512051"/>
                <a:ext cx="343978" cy="627254"/>
              </a:xfrm>
              <a:prstGeom prst="rect">
                <a:avLst/>
              </a:prstGeom>
              <a:ln>
                <a:noFill/>
              </a:ln>
            </p:spPr>
          </p:pic>
          <p:pic>
            <p:nvPicPr>
              <p:cNvPr id="152" name="Picture 15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09933" y="3512051"/>
                <a:ext cx="452941" cy="631064"/>
              </a:xfrm>
              <a:prstGeom prst="rect">
                <a:avLst/>
              </a:prstGeom>
              <a:ln>
                <a:noFill/>
              </a:ln>
            </p:spPr>
          </p:pic>
        </p:grpSp>
      </p:grpSp>
      <p:grpSp>
        <p:nvGrpSpPr>
          <p:cNvPr id="153" name="Group 152"/>
          <p:cNvGrpSpPr/>
          <p:nvPr/>
        </p:nvGrpSpPr>
        <p:grpSpPr>
          <a:xfrm>
            <a:off x="2484105" y="749483"/>
            <a:ext cx="1348866" cy="890115"/>
            <a:chOff x="2422314" y="1325042"/>
            <a:chExt cx="1375914" cy="907964"/>
          </a:xfrm>
        </p:grpSpPr>
        <p:pic>
          <p:nvPicPr>
            <p:cNvPr id="154" name="Picture 15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22314" y="1325042"/>
              <a:ext cx="1375914" cy="907964"/>
            </a:xfrm>
            <a:prstGeom prst="rect">
              <a:avLst/>
            </a:prstGeom>
            <a:ln>
              <a:noFill/>
            </a:ln>
          </p:spPr>
        </p:pic>
        <p:grpSp>
          <p:nvGrpSpPr>
            <p:cNvPr id="155" name="Group 154"/>
            <p:cNvGrpSpPr/>
            <p:nvPr/>
          </p:nvGrpSpPr>
          <p:grpSpPr>
            <a:xfrm>
              <a:off x="2645837" y="1814692"/>
              <a:ext cx="928868" cy="243982"/>
              <a:chOff x="2609292" y="1767155"/>
              <a:chExt cx="928868" cy="243982"/>
            </a:xfrm>
          </p:grpSpPr>
          <p:pic>
            <p:nvPicPr>
              <p:cNvPr id="156" name="Picture 155"/>
              <p:cNvPicPr>
                <a:picLocks noChangeAspect="1"/>
              </p:cNvPicPr>
              <p:nvPr/>
            </p:nvPicPr>
            <p:blipFill rotWithShape="1">
              <a:blip r:embed="rId18" cstate="screen">
                <a:extLst>
                  <a:ext uri="{28A0092B-C50C-407E-A947-70E740481C1C}">
                    <a14:useLocalDpi xmlns:a14="http://schemas.microsoft.com/office/drawing/2010/main"/>
                  </a:ext>
                </a:extLst>
              </a:blip>
              <a:srcRect l="21612"/>
              <a:stretch/>
            </p:blipFill>
            <p:spPr>
              <a:xfrm>
                <a:off x="2678023" y="1767155"/>
                <a:ext cx="860137" cy="243982"/>
              </a:xfrm>
              <a:prstGeom prst="rect">
                <a:avLst/>
              </a:prstGeom>
              <a:ln>
                <a:noFill/>
              </a:ln>
            </p:spPr>
          </p:pic>
          <p:sp>
            <p:nvSpPr>
              <p:cNvPr id="157" name="Oval 156"/>
              <p:cNvSpPr/>
              <p:nvPr/>
            </p:nvSpPr>
            <p:spPr bwMode="auto">
              <a:xfrm rot="16652055">
                <a:off x="2594483" y="1795085"/>
                <a:ext cx="201415" cy="171798"/>
              </a:xfrm>
              <a:prstGeom prst="ellipse">
                <a:avLst/>
              </a:prstGeom>
              <a:solidFill>
                <a:srgbClr val="2BAE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8" name="Group 157"/>
          <p:cNvGrpSpPr/>
          <p:nvPr/>
        </p:nvGrpSpPr>
        <p:grpSpPr>
          <a:xfrm>
            <a:off x="1555161" y="1187063"/>
            <a:ext cx="1348866" cy="890115"/>
            <a:chOff x="1619125" y="1844026"/>
            <a:chExt cx="1375914" cy="907964"/>
          </a:xfrm>
        </p:grpSpPr>
        <p:pic>
          <p:nvPicPr>
            <p:cNvPr id="159" name="Picture 1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19125" y="1844026"/>
              <a:ext cx="1375914" cy="907964"/>
            </a:xfrm>
            <a:prstGeom prst="rect">
              <a:avLst/>
            </a:prstGeom>
            <a:ln>
              <a:noFill/>
            </a:ln>
          </p:spPr>
        </p:pic>
        <p:pic>
          <p:nvPicPr>
            <p:cNvPr id="160" name="Picture 159"/>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781776" y="2365138"/>
              <a:ext cx="1097280" cy="243982"/>
            </a:xfrm>
            <a:prstGeom prst="rect">
              <a:avLst/>
            </a:prstGeom>
            <a:ln>
              <a:noFill/>
            </a:ln>
          </p:spPr>
        </p:pic>
      </p:grpSp>
      <p:grpSp>
        <p:nvGrpSpPr>
          <p:cNvPr id="161" name="Group 160"/>
          <p:cNvGrpSpPr/>
          <p:nvPr/>
        </p:nvGrpSpPr>
        <p:grpSpPr>
          <a:xfrm>
            <a:off x="1214997" y="2811712"/>
            <a:ext cx="1348866" cy="890115"/>
            <a:chOff x="1520867" y="3620731"/>
            <a:chExt cx="1375914" cy="907964"/>
          </a:xfrm>
        </p:grpSpPr>
        <p:pic>
          <p:nvPicPr>
            <p:cNvPr id="162" name="Picture 1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0867" y="3620731"/>
              <a:ext cx="1375914" cy="907964"/>
            </a:xfrm>
            <a:prstGeom prst="rect">
              <a:avLst/>
            </a:prstGeom>
            <a:ln>
              <a:noFill/>
            </a:ln>
          </p:spPr>
        </p:pic>
        <p:pic>
          <p:nvPicPr>
            <p:cNvPr id="163" name="Picture 162"/>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835920" y="4067039"/>
              <a:ext cx="745808" cy="205740"/>
            </a:xfrm>
            <a:prstGeom prst="rect">
              <a:avLst/>
            </a:prstGeom>
            <a:ln>
              <a:noFill/>
            </a:ln>
          </p:spPr>
        </p:pic>
      </p:grpSp>
      <p:cxnSp>
        <p:nvCxnSpPr>
          <p:cNvPr id="164" name="Straight Arrow Connector 163"/>
          <p:cNvCxnSpPr/>
          <p:nvPr/>
        </p:nvCxnSpPr>
        <p:spPr>
          <a:xfrm>
            <a:off x="9134163" y="4756088"/>
            <a:ext cx="461783" cy="18"/>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65" name="Group 164"/>
          <p:cNvGrpSpPr/>
          <p:nvPr/>
        </p:nvGrpSpPr>
        <p:grpSpPr>
          <a:xfrm>
            <a:off x="204062" y="3003597"/>
            <a:ext cx="1348866" cy="890115"/>
            <a:chOff x="531730" y="3957031"/>
            <a:chExt cx="1375914" cy="907964"/>
          </a:xfrm>
        </p:grpSpPr>
        <p:pic>
          <p:nvPicPr>
            <p:cNvPr id="166" name="Picture 1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1730" y="3957031"/>
              <a:ext cx="1375914" cy="907964"/>
            </a:xfrm>
            <a:prstGeom prst="rect">
              <a:avLst/>
            </a:prstGeom>
            <a:ln>
              <a:noFill/>
            </a:ln>
          </p:spPr>
        </p:pic>
        <p:pic>
          <p:nvPicPr>
            <p:cNvPr id="167" name="Picture 166"/>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72010" y="4364628"/>
              <a:ext cx="495355" cy="274320"/>
            </a:xfrm>
            <a:prstGeom prst="rect">
              <a:avLst/>
            </a:prstGeom>
            <a:ln>
              <a:noFill/>
            </a:ln>
          </p:spPr>
        </p:pic>
      </p:grpSp>
      <p:grpSp>
        <p:nvGrpSpPr>
          <p:cNvPr id="168" name="Group 167"/>
          <p:cNvGrpSpPr/>
          <p:nvPr/>
        </p:nvGrpSpPr>
        <p:grpSpPr>
          <a:xfrm>
            <a:off x="999124" y="3590990"/>
            <a:ext cx="1348866" cy="890115"/>
            <a:chOff x="1335516" y="4213855"/>
            <a:chExt cx="1375914" cy="907964"/>
          </a:xfrm>
        </p:grpSpPr>
        <p:pic>
          <p:nvPicPr>
            <p:cNvPr id="169" name="Picture 16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35516" y="4213855"/>
              <a:ext cx="1375914" cy="907964"/>
            </a:xfrm>
            <a:prstGeom prst="rect">
              <a:avLst/>
            </a:prstGeom>
            <a:ln>
              <a:noFill/>
            </a:ln>
          </p:spPr>
        </p:pic>
        <p:pic>
          <p:nvPicPr>
            <p:cNvPr id="170" name="Picture 169"/>
            <p:cNvPicPr>
              <a:picLocks noChangeAspect="1"/>
            </p:cNvPicPr>
            <p:nvPr/>
          </p:nvPicPr>
          <p:blipFill>
            <a:blip r:embed="rId21" cstate="screen">
              <a:clrChange>
                <a:clrFrom>
                  <a:srgbClr val="FFFEFD"/>
                </a:clrFrom>
                <a:clrTo>
                  <a:srgbClr val="FFFEFD">
                    <a:alpha val="0"/>
                  </a:srgbClr>
                </a:clrTo>
              </a:clrChange>
              <a:extLst>
                <a:ext uri="{28A0092B-C50C-407E-A947-70E740481C1C}">
                  <a14:useLocalDpi xmlns:a14="http://schemas.microsoft.com/office/drawing/2010/main"/>
                </a:ext>
              </a:extLst>
            </a:blip>
            <a:stretch>
              <a:fillRect/>
            </a:stretch>
          </p:blipFill>
          <p:spPr>
            <a:xfrm>
              <a:off x="1698110" y="4671587"/>
              <a:ext cx="650727" cy="197041"/>
            </a:xfrm>
            <a:prstGeom prst="rect">
              <a:avLst/>
            </a:prstGeom>
            <a:ln>
              <a:noFill/>
            </a:ln>
          </p:spPr>
        </p:pic>
      </p:grpSp>
      <p:grpSp>
        <p:nvGrpSpPr>
          <p:cNvPr id="171" name="Group 170"/>
          <p:cNvGrpSpPr/>
          <p:nvPr/>
        </p:nvGrpSpPr>
        <p:grpSpPr>
          <a:xfrm>
            <a:off x="1337397" y="4595092"/>
            <a:ext cx="9688410" cy="1602726"/>
            <a:chOff x="1707123" y="5153141"/>
            <a:chExt cx="9882683" cy="1634864"/>
          </a:xfrm>
        </p:grpSpPr>
        <p:grpSp>
          <p:nvGrpSpPr>
            <p:cNvPr id="172" name="Group 171"/>
            <p:cNvGrpSpPr/>
            <p:nvPr/>
          </p:nvGrpSpPr>
          <p:grpSpPr>
            <a:xfrm>
              <a:off x="1707123" y="5153141"/>
              <a:ext cx="2238093" cy="1595786"/>
              <a:chOff x="2147654" y="5153141"/>
              <a:chExt cx="2238093" cy="1595786"/>
            </a:xfrm>
          </p:grpSpPr>
          <p:pic>
            <p:nvPicPr>
              <p:cNvPr id="211" name="Picture 210"/>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2147654" y="5153141"/>
                <a:ext cx="975495" cy="1298665"/>
              </a:xfrm>
              <a:prstGeom prst="rect">
                <a:avLst/>
              </a:prstGeom>
            </p:spPr>
          </p:pic>
          <p:sp>
            <p:nvSpPr>
              <p:cNvPr id="212" name="Rectangle 211"/>
              <p:cNvSpPr/>
              <p:nvPr/>
            </p:nvSpPr>
            <p:spPr>
              <a:xfrm>
                <a:off x="2651529" y="6441150"/>
                <a:ext cx="159514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On-Premises</a:t>
                </a:r>
              </a:p>
            </p:txBody>
          </p:sp>
          <p:grpSp>
            <p:nvGrpSpPr>
              <p:cNvPr id="213" name="Group 4"/>
              <p:cNvGrpSpPr>
                <a:grpSpLocks noChangeAspect="1"/>
              </p:cNvGrpSpPr>
              <p:nvPr/>
            </p:nvGrpSpPr>
            <p:grpSpPr bwMode="auto">
              <a:xfrm>
                <a:off x="3204647" y="5565653"/>
                <a:ext cx="1181100" cy="882650"/>
                <a:chOff x="2108" y="3767"/>
                <a:chExt cx="744" cy="556"/>
              </a:xfrm>
            </p:grpSpPr>
            <p:sp>
              <p:nvSpPr>
                <p:cNvPr id="214" name="AutoShape 3"/>
                <p:cNvSpPr>
                  <a:spLocks noChangeAspect="1" noChangeArrowheads="1" noTextEdit="1"/>
                </p:cNvSpPr>
                <p:nvPr/>
              </p:nvSpPr>
              <p:spPr bwMode="auto">
                <a:xfrm>
                  <a:off x="2108" y="3767"/>
                  <a:ext cx="74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5" name="Freeform 5"/>
                <p:cNvSpPr>
                  <a:spLocks/>
                </p:cNvSpPr>
                <p:nvPr/>
              </p:nvSpPr>
              <p:spPr bwMode="auto">
                <a:xfrm>
                  <a:off x="2369" y="3768"/>
                  <a:ext cx="221" cy="48"/>
                </a:xfrm>
                <a:custGeom>
                  <a:avLst/>
                  <a:gdLst>
                    <a:gd name="T0" fmla="*/ 404 w 404"/>
                    <a:gd name="T1" fmla="*/ 88 h 88"/>
                    <a:gd name="T2" fmla="*/ 323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6" name="Freeform 6"/>
                <p:cNvSpPr>
                  <a:spLocks noEditPoints="1"/>
                </p:cNvSpPr>
                <p:nvPr/>
              </p:nvSpPr>
              <p:spPr bwMode="auto">
                <a:xfrm>
                  <a:off x="2371"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7" y="151"/>
                        <a:pt x="137" y="117"/>
                      </a:cubicBezTo>
                      <a:cubicBezTo>
                        <a:pt x="137" y="84"/>
                        <a:pt x="165" y="57"/>
                        <a:pt x="198" y="57"/>
                      </a:cubicBezTo>
                      <a:cubicBezTo>
                        <a:pt x="231" y="57"/>
                        <a:pt x="259" y="84"/>
                        <a:pt x="259" y="117"/>
                      </a:cubicBezTo>
                      <a:cubicBezTo>
                        <a:pt x="259"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7" name="Rectangle 7"/>
                <p:cNvSpPr>
                  <a:spLocks noChangeArrowheads="1"/>
                </p:cNvSpPr>
                <p:nvPr/>
              </p:nvSpPr>
              <p:spPr bwMode="auto">
                <a:xfrm>
                  <a:off x="2474"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8" name="Rectangle 8"/>
                <p:cNvSpPr>
                  <a:spLocks noChangeArrowheads="1"/>
                </p:cNvSpPr>
                <p:nvPr/>
              </p:nvSpPr>
              <p:spPr bwMode="auto">
                <a:xfrm>
                  <a:off x="2371"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9" name="Freeform 9"/>
                <p:cNvSpPr>
                  <a:spLocks/>
                </p:cNvSpPr>
                <p:nvPr/>
              </p:nvSpPr>
              <p:spPr bwMode="auto">
                <a:xfrm>
                  <a:off x="2371"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0" name="Rectangle 10"/>
                <p:cNvSpPr>
                  <a:spLocks noChangeArrowheads="1"/>
                </p:cNvSpPr>
                <p:nvPr/>
              </p:nvSpPr>
              <p:spPr bwMode="auto">
                <a:xfrm>
                  <a:off x="2451" y="3922"/>
                  <a:ext cx="57" cy="5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1" name="Rectangle 11"/>
                <p:cNvSpPr>
                  <a:spLocks noChangeArrowheads="1"/>
                </p:cNvSpPr>
                <p:nvPr/>
              </p:nvSpPr>
              <p:spPr bwMode="auto">
                <a:xfrm>
                  <a:off x="2428"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2" name="Rectangle 12"/>
                <p:cNvSpPr>
                  <a:spLocks noChangeArrowheads="1"/>
                </p:cNvSpPr>
                <p:nvPr/>
              </p:nvSpPr>
              <p:spPr bwMode="auto">
                <a:xfrm>
                  <a:off x="2495"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3" name="Rectangle 13"/>
                <p:cNvSpPr>
                  <a:spLocks noChangeArrowheads="1"/>
                </p:cNvSpPr>
                <p:nvPr/>
              </p:nvSpPr>
              <p:spPr bwMode="auto">
                <a:xfrm>
                  <a:off x="2395"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4" name="Rectangle 14"/>
                <p:cNvSpPr>
                  <a:spLocks noChangeArrowheads="1"/>
                </p:cNvSpPr>
                <p:nvPr/>
              </p:nvSpPr>
              <p:spPr bwMode="auto">
                <a:xfrm>
                  <a:off x="2463" y="4054"/>
                  <a:ext cx="35"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5" name="Rectangle 15"/>
                <p:cNvSpPr>
                  <a:spLocks noChangeArrowheads="1"/>
                </p:cNvSpPr>
                <p:nvPr/>
              </p:nvSpPr>
              <p:spPr bwMode="auto">
                <a:xfrm>
                  <a:off x="2528"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6" name="Line 16"/>
                <p:cNvSpPr>
                  <a:spLocks noChangeShapeType="1"/>
                </p:cNvSpPr>
                <p:nvPr/>
              </p:nvSpPr>
              <p:spPr bwMode="auto">
                <a:xfrm flipH="1">
                  <a:off x="2441"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7" name="Line 17"/>
                <p:cNvSpPr>
                  <a:spLocks noChangeShapeType="1"/>
                </p:cNvSpPr>
                <p:nvPr/>
              </p:nvSpPr>
              <p:spPr bwMode="auto">
                <a:xfrm flipH="1">
                  <a:off x="2413"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8" name="Line 18"/>
                <p:cNvSpPr>
                  <a:spLocks noChangeShapeType="1"/>
                </p:cNvSpPr>
                <p:nvPr/>
              </p:nvSpPr>
              <p:spPr bwMode="auto">
                <a:xfrm>
                  <a:off x="2487"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9" name="Line 19"/>
                <p:cNvSpPr>
                  <a:spLocks noChangeShapeType="1"/>
                </p:cNvSpPr>
                <p:nvPr/>
              </p:nvSpPr>
              <p:spPr bwMode="auto">
                <a:xfrm>
                  <a:off x="2515"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0" name="Line 20"/>
                <p:cNvSpPr>
                  <a:spLocks noChangeShapeType="1"/>
                </p:cNvSpPr>
                <p:nvPr/>
              </p:nvSpPr>
              <p:spPr bwMode="auto">
                <a:xfrm>
                  <a:off x="2448" y="4026"/>
                  <a:ext cx="33"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1" name="Freeform 21"/>
                <p:cNvSpPr>
                  <a:spLocks/>
                </p:cNvSpPr>
                <p:nvPr/>
              </p:nvSpPr>
              <p:spPr bwMode="auto">
                <a:xfrm>
                  <a:off x="2631" y="3768"/>
                  <a:ext cx="221" cy="48"/>
                </a:xfrm>
                <a:custGeom>
                  <a:avLst/>
                  <a:gdLst>
                    <a:gd name="T0" fmla="*/ 404 w 404"/>
                    <a:gd name="T1" fmla="*/ 88 h 88"/>
                    <a:gd name="T2" fmla="*/ 324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4"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2" name="Freeform 22"/>
                <p:cNvSpPr>
                  <a:spLocks noEditPoints="1"/>
                </p:cNvSpPr>
                <p:nvPr/>
              </p:nvSpPr>
              <p:spPr bwMode="auto">
                <a:xfrm>
                  <a:off x="2633" y="4195"/>
                  <a:ext cx="216"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8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8" y="151"/>
                        <a:pt x="138" y="117"/>
                      </a:cubicBezTo>
                      <a:cubicBezTo>
                        <a:pt x="138" y="84"/>
                        <a:pt x="165" y="57"/>
                        <a:pt x="198" y="57"/>
                      </a:cubicBezTo>
                      <a:cubicBezTo>
                        <a:pt x="232" y="57"/>
                        <a:pt x="259" y="84"/>
                        <a:pt x="259" y="117"/>
                      </a:cubicBezTo>
                      <a:cubicBezTo>
                        <a:pt x="259" y="151"/>
                        <a:pt x="232"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3" name="Rectangle 23"/>
                <p:cNvSpPr>
                  <a:spLocks noChangeArrowheads="1"/>
                </p:cNvSpPr>
                <p:nvPr/>
              </p:nvSpPr>
              <p:spPr bwMode="auto">
                <a:xfrm>
                  <a:off x="2736"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4" name="Rectangle 24"/>
                <p:cNvSpPr>
                  <a:spLocks noChangeArrowheads="1"/>
                </p:cNvSpPr>
                <p:nvPr/>
              </p:nvSpPr>
              <p:spPr bwMode="auto">
                <a:xfrm>
                  <a:off x="2633" y="3847"/>
                  <a:ext cx="216"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5" name="Freeform 25"/>
                <p:cNvSpPr>
                  <a:spLocks/>
                </p:cNvSpPr>
                <p:nvPr/>
              </p:nvSpPr>
              <p:spPr bwMode="auto">
                <a:xfrm>
                  <a:off x="2633" y="3847"/>
                  <a:ext cx="216" cy="317"/>
                </a:xfrm>
                <a:custGeom>
                  <a:avLst/>
                  <a:gdLst>
                    <a:gd name="T0" fmla="*/ 216 w 216"/>
                    <a:gd name="T1" fmla="*/ 0 h 317"/>
                    <a:gd name="T2" fmla="*/ 0 w 216"/>
                    <a:gd name="T3" fmla="*/ 317 h 317"/>
                    <a:gd name="T4" fmla="*/ 216 w 216"/>
                    <a:gd name="T5" fmla="*/ 317 h 317"/>
                    <a:gd name="T6" fmla="*/ 216 w 216"/>
                    <a:gd name="T7" fmla="*/ 0 h 317"/>
                  </a:gdLst>
                  <a:ahLst/>
                  <a:cxnLst>
                    <a:cxn ang="0">
                      <a:pos x="T0" y="T1"/>
                    </a:cxn>
                    <a:cxn ang="0">
                      <a:pos x="T2" y="T3"/>
                    </a:cxn>
                    <a:cxn ang="0">
                      <a:pos x="T4" y="T5"/>
                    </a:cxn>
                    <a:cxn ang="0">
                      <a:pos x="T6" y="T7"/>
                    </a:cxn>
                  </a:cxnLst>
                  <a:rect l="0" t="0" r="r" b="b"/>
                  <a:pathLst>
                    <a:path w="216" h="317">
                      <a:moveTo>
                        <a:pt x="216" y="0"/>
                      </a:moveTo>
                      <a:lnTo>
                        <a:pt x="0" y="317"/>
                      </a:lnTo>
                      <a:lnTo>
                        <a:pt x="216" y="317"/>
                      </a:lnTo>
                      <a:lnTo>
                        <a:pt x="216"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6" name="Freeform 26"/>
                <p:cNvSpPr>
                  <a:spLocks noEditPoints="1"/>
                </p:cNvSpPr>
                <p:nvPr/>
              </p:nvSpPr>
              <p:spPr bwMode="auto">
                <a:xfrm>
                  <a:off x="2724" y="3976"/>
                  <a:ext cx="93" cy="93"/>
                </a:xfrm>
                <a:custGeom>
                  <a:avLst/>
                  <a:gdLst>
                    <a:gd name="T0" fmla="*/ 84 w 169"/>
                    <a:gd name="T1" fmla="*/ 0 h 170"/>
                    <a:gd name="T2" fmla="*/ 0 w 169"/>
                    <a:gd name="T3" fmla="*/ 85 h 170"/>
                    <a:gd name="T4" fmla="*/ 84 w 169"/>
                    <a:gd name="T5" fmla="*/ 170 h 170"/>
                    <a:gd name="T6" fmla="*/ 169 w 169"/>
                    <a:gd name="T7" fmla="*/ 85 h 170"/>
                    <a:gd name="T8" fmla="*/ 84 w 169"/>
                    <a:gd name="T9" fmla="*/ 0 h 170"/>
                    <a:gd name="T10" fmla="*/ 84 w 169"/>
                    <a:gd name="T11" fmla="*/ 116 h 170"/>
                    <a:gd name="T12" fmla="*/ 54 w 169"/>
                    <a:gd name="T13" fmla="*/ 85 h 170"/>
                    <a:gd name="T14" fmla="*/ 84 w 169"/>
                    <a:gd name="T15" fmla="*/ 54 h 170"/>
                    <a:gd name="T16" fmla="*/ 115 w 169"/>
                    <a:gd name="T17" fmla="*/ 85 h 170"/>
                    <a:gd name="T18" fmla="*/ 84 w 169"/>
                    <a:gd name="T19" fmla="*/ 11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70">
                      <a:moveTo>
                        <a:pt x="84" y="0"/>
                      </a:moveTo>
                      <a:cubicBezTo>
                        <a:pt x="38" y="0"/>
                        <a:pt x="0" y="38"/>
                        <a:pt x="0" y="85"/>
                      </a:cubicBezTo>
                      <a:cubicBezTo>
                        <a:pt x="0" y="132"/>
                        <a:pt x="38" y="170"/>
                        <a:pt x="84" y="170"/>
                      </a:cubicBezTo>
                      <a:cubicBezTo>
                        <a:pt x="131" y="170"/>
                        <a:pt x="169" y="132"/>
                        <a:pt x="169" y="85"/>
                      </a:cubicBezTo>
                      <a:cubicBezTo>
                        <a:pt x="169" y="38"/>
                        <a:pt x="131" y="0"/>
                        <a:pt x="84" y="0"/>
                      </a:cubicBezTo>
                      <a:close/>
                      <a:moveTo>
                        <a:pt x="84" y="116"/>
                      </a:moveTo>
                      <a:cubicBezTo>
                        <a:pt x="68" y="116"/>
                        <a:pt x="54" y="102"/>
                        <a:pt x="54" y="85"/>
                      </a:cubicBezTo>
                      <a:cubicBezTo>
                        <a:pt x="54" y="68"/>
                        <a:pt x="68" y="54"/>
                        <a:pt x="84" y="54"/>
                      </a:cubicBezTo>
                      <a:cubicBezTo>
                        <a:pt x="101" y="54"/>
                        <a:pt x="115" y="68"/>
                        <a:pt x="115" y="85"/>
                      </a:cubicBezTo>
                      <a:cubicBezTo>
                        <a:pt x="115" y="102"/>
                        <a:pt x="101" y="116"/>
                        <a:pt x="84" y="1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7" name="Freeform 27"/>
                <p:cNvSpPr>
                  <a:spLocks/>
                </p:cNvSpPr>
                <p:nvPr/>
              </p:nvSpPr>
              <p:spPr bwMode="auto">
                <a:xfrm>
                  <a:off x="2666" y="3943"/>
                  <a:ext cx="104" cy="38"/>
                </a:xfrm>
                <a:custGeom>
                  <a:avLst/>
                  <a:gdLst>
                    <a:gd name="T0" fmla="*/ 191 w 191"/>
                    <a:gd name="T1" fmla="*/ 8 h 69"/>
                    <a:gd name="T2" fmla="*/ 191 w 191"/>
                    <a:gd name="T3" fmla="*/ 42 h 69"/>
                    <a:gd name="T4" fmla="*/ 125 w 191"/>
                    <a:gd name="T5" fmla="*/ 69 h 69"/>
                    <a:gd name="T6" fmla="*/ 0 w 191"/>
                    <a:gd name="T7" fmla="*/ 69 h 69"/>
                    <a:gd name="T8" fmla="*/ 0 w 191"/>
                    <a:gd name="T9" fmla="*/ 10 h 69"/>
                    <a:gd name="T10" fmla="*/ 53 w 191"/>
                    <a:gd name="T11" fmla="*/ 10 h 69"/>
                    <a:gd name="T12" fmla="*/ 53 w 191"/>
                    <a:gd name="T13" fmla="*/ 0 h 69"/>
                    <a:gd name="T14" fmla="*/ 139 w 191"/>
                    <a:gd name="T15" fmla="*/ 0 h 69"/>
                    <a:gd name="T16" fmla="*/ 139 w 191"/>
                    <a:gd name="T17" fmla="*/ 9 h 69"/>
                    <a:gd name="T18" fmla="*/ 191 w 191"/>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69">
                      <a:moveTo>
                        <a:pt x="191" y="8"/>
                      </a:moveTo>
                      <a:cubicBezTo>
                        <a:pt x="191" y="42"/>
                        <a:pt x="191" y="42"/>
                        <a:pt x="191" y="42"/>
                      </a:cubicBezTo>
                      <a:cubicBezTo>
                        <a:pt x="191" y="42"/>
                        <a:pt x="151" y="43"/>
                        <a:pt x="125" y="69"/>
                      </a:cubicBezTo>
                      <a:cubicBezTo>
                        <a:pt x="0" y="69"/>
                        <a:pt x="0" y="69"/>
                        <a:pt x="0" y="69"/>
                      </a:cubicBezTo>
                      <a:cubicBezTo>
                        <a:pt x="0" y="10"/>
                        <a:pt x="0" y="10"/>
                        <a:pt x="0" y="10"/>
                      </a:cubicBezTo>
                      <a:cubicBezTo>
                        <a:pt x="53" y="10"/>
                        <a:pt x="53" y="10"/>
                        <a:pt x="53" y="10"/>
                      </a:cubicBezTo>
                      <a:cubicBezTo>
                        <a:pt x="53" y="0"/>
                        <a:pt x="53" y="0"/>
                        <a:pt x="53" y="0"/>
                      </a:cubicBezTo>
                      <a:cubicBezTo>
                        <a:pt x="139" y="0"/>
                        <a:pt x="139" y="0"/>
                        <a:pt x="139" y="0"/>
                      </a:cubicBezTo>
                      <a:cubicBezTo>
                        <a:pt x="139" y="9"/>
                        <a:pt x="139" y="9"/>
                        <a:pt x="139" y="9"/>
                      </a:cubicBezTo>
                      <a:lnTo>
                        <a:pt x="191"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8" name="Freeform 28"/>
                <p:cNvSpPr>
                  <a:spLocks/>
                </p:cNvSpPr>
                <p:nvPr/>
              </p:nvSpPr>
              <p:spPr bwMode="auto">
                <a:xfrm>
                  <a:off x="2666" y="3987"/>
                  <a:ext cx="62" cy="37"/>
                </a:xfrm>
                <a:custGeom>
                  <a:avLst/>
                  <a:gdLst>
                    <a:gd name="T0" fmla="*/ 113 w 113"/>
                    <a:gd name="T1" fmla="*/ 0 h 68"/>
                    <a:gd name="T2" fmla="*/ 89 w 113"/>
                    <a:gd name="T3" fmla="*/ 68 h 68"/>
                    <a:gd name="T4" fmla="*/ 0 w 113"/>
                    <a:gd name="T5" fmla="*/ 68 h 68"/>
                    <a:gd name="T6" fmla="*/ 0 w 113"/>
                    <a:gd name="T7" fmla="*/ 10 h 68"/>
                    <a:gd name="T8" fmla="*/ 57 w 113"/>
                    <a:gd name="T9" fmla="*/ 10 h 68"/>
                    <a:gd name="T10" fmla="*/ 57 w 113"/>
                    <a:gd name="T11" fmla="*/ 0 h 68"/>
                    <a:gd name="T12" fmla="*/ 113 w 113"/>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13" h="68">
                      <a:moveTo>
                        <a:pt x="113" y="0"/>
                      </a:moveTo>
                      <a:cubicBezTo>
                        <a:pt x="113" y="0"/>
                        <a:pt x="89" y="20"/>
                        <a:pt x="89" y="68"/>
                      </a:cubicBezTo>
                      <a:cubicBezTo>
                        <a:pt x="0" y="68"/>
                        <a:pt x="0" y="68"/>
                        <a:pt x="0" y="68"/>
                      </a:cubicBezTo>
                      <a:cubicBezTo>
                        <a:pt x="0" y="10"/>
                        <a:pt x="0" y="10"/>
                        <a:pt x="0" y="10"/>
                      </a:cubicBezTo>
                      <a:cubicBezTo>
                        <a:pt x="57" y="10"/>
                        <a:pt x="57" y="10"/>
                        <a:pt x="57" y="10"/>
                      </a:cubicBezTo>
                      <a:cubicBezTo>
                        <a:pt x="57" y="0"/>
                        <a:pt x="57" y="0"/>
                        <a:pt x="57" y="0"/>
                      </a:cubicBezTo>
                      <a:lnTo>
                        <a:pt x="11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9" name="Freeform 29"/>
                <p:cNvSpPr>
                  <a:spLocks/>
                </p:cNvSpPr>
                <p:nvPr/>
              </p:nvSpPr>
              <p:spPr bwMode="auto">
                <a:xfrm>
                  <a:off x="2666" y="4029"/>
                  <a:ext cx="71" cy="40"/>
                </a:xfrm>
                <a:custGeom>
                  <a:avLst/>
                  <a:gdLst>
                    <a:gd name="T0" fmla="*/ 89 w 131"/>
                    <a:gd name="T1" fmla="*/ 0 h 72"/>
                    <a:gd name="T2" fmla="*/ 131 w 131"/>
                    <a:gd name="T3" fmla="*/ 72 h 72"/>
                    <a:gd name="T4" fmla="*/ 0 w 131"/>
                    <a:gd name="T5" fmla="*/ 72 h 72"/>
                    <a:gd name="T6" fmla="*/ 0 w 131"/>
                    <a:gd name="T7" fmla="*/ 10 h 72"/>
                    <a:gd name="T8" fmla="*/ 52 w 131"/>
                    <a:gd name="T9" fmla="*/ 10 h 72"/>
                    <a:gd name="T10" fmla="*/ 52 w 131"/>
                    <a:gd name="T11" fmla="*/ 0 h 72"/>
                    <a:gd name="T12" fmla="*/ 89 w 13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31" h="72">
                      <a:moveTo>
                        <a:pt x="89" y="0"/>
                      </a:moveTo>
                      <a:cubicBezTo>
                        <a:pt x="89" y="0"/>
                        <a:pt x="88" y="39"/>
                        <a:pt x="131" y="72"/>
                      </a:cubicBezTo>
                      <a:cubicBezTo>
                        <a:pt x="0" y="72"/>
                        <a:pt x="0" y="72"/>
                        <a:pt x="0" y="72"/>
                      </a:cubicBezTo>
                      <a:cubicBezTo>
                        <a:pt x="0" y="10"/>
                        <a:pt x="0" y="10"/>
                        <a:pt x="0" y="10"/>
                      </a:cubicBezTo>
                      <a:cubicBezTo>
                        <a:pt x="52" y="10"/>
                        <a:pt x="52" y="10"/>
                        <a:pt x="52" y="10"/>
                      </a:cubicBezTo>
                      <a:cubicBezTo>
                        <a:pt x="52" y="0"/>
                        <a:pt x="52" y="0"/>
                        <a:pt x="52" y="0"/>
                      </a:cubicBezTo>
                      <a:lnTo>
                        <a:pt x="8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0" name="Freeform 30"/>
                <p:cNvSpPr>
                  <a:spLocks/>
                </p:cNvSpPr>
                <p:nvPr/>
              </p:nvSpPr>
              <p:spPr bwMode="auto">
                <a:xfrm>
                  <a:off x="2108" y="3768"/>
                  <a:ext cx="221" cy="48"/>
                </a:xfrm>
                <a:custGeom>
                  <a:avLst/>
                  <a:gdLst>
                    <a:gd name="T0" fmla="*/ 404 w 404"/>
                    <a:gd name="T1" fmla="*/ 88 h 88"/>
                    <a:gd name="T2" fmla="*/ 323 w 404"/>
                    <a:gd name="T3" fmla="*/ 0 h 88"/>
                    <a:gd name="T4" fmla="*/ 80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0" y="0"/>
                        <a:pt x="80" y="0"/>
                        <a:pt x="80"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1" name="Freeform 31"/>
                <p:cNvSpPr>
                  <a:spLocks noEditPoints="1"/>
                </p:cNvSpPr>
                <p:nvPr/>
              </p:nvSpPr>
              <p:spPr bwMode="auto">
                <a:xfrm>
                  <a:off x="2110"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8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39"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4" y="178"/>
                        <a:pt x="137" y="151"/>
                        <a:pt x="137" y="117"/>
                      </a:cubicBezTo>
                      <a:cubicBezTo>
                        <a:pt x="137" y="84"/>
                        <a:pt x="164" y="57"/>
                        <a:pt x="198" y="57"/>
                      </a:cubicBezTo>
                      <a:cubicBezTo>
                        <a:pt x="231" y="57"/>
                        <a:pt x="258" y="84"/>
                        <a:pt x="258" y="117"/>
                      </a:cubicBezTo>
                      <a:cubicBezTo>
                        <a:pt x="258"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2" name="Rectangle 32"/>
                <p:cNvSpPr>
                  <a:spLocks noChangeArrowheads="1"/>
                </p:cNvSpPr>
                <p:nvPr/>
              </p:nvSpPr>
              <p:spPr bwMode="auto">
                <a:xfrm>
                  <a:off x="2212" y="4247"/>
                  <a:ext cx="12"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3" name="Rectangle 33"/>
                <p:cNvSpPr>
                  <a:spLocks noChangeArrowheads="1"/>
                </p:cNvSpPr>
                <p:nvPr/>
              </p:nvSpPr>
              <p:spPr bwMode="auto">
                <a:xfrm>
                  <a:off x="2110"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4" name="Freeform 34"/>
                <p:cNvSpPr>
                  <a:spLocks/>
                </p:cNvSpPr>
                <p:nvPr/>
              </p:nvSpPr>
              <p:spPr bwMode="auto">
                <a:xfrm>
                  <a:off x="2110"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5" name="Freeform 35"/>
                <p:cNvSpPr>
                  <a:spLocks/>
                </p:cNvSpPr>
                <p:nvPr/>
              </p:nvSpPr>
              <p:spPr bwMode="auto">
                <a:xfrm>
                  <a:off x="2140" y="3978"/>
                  <a:ext cx="158" cy="78"/>
                </a:xfrm>
                <a:custGeom>
                  <a:avLst/>
                  <a:gdLst>
                    <a:gd name="T0" fmla="*/ 0 w 158"/>
                    <a:gd name="T1" fmla="*/ 0 h 78"/>
                    <a:gd name="T2" fmla="*/ 79 w 158"/>
                    <a:gd name="T3" fmla="*/ 54 h 78"/>
                    <a:gd name="T4" fmla="*/ 158 w 158"/>
                    <a:gd name="T5" fmla="*/ 0 h 78"/>
                    <a:gd name="T6" fmla="*/ 158 w 158"/>
                    <a:gd name="T7" fmla="*/ 78 h 78"/>
                    <a:gd name="T8" fmla="*/ 0 w 158"/>
                    <a:gd name="T9" fmla="*/ 78 h 78"/>
                    <a:gd name="T10" fmla="*/ 0 w 158"/>
                    <a:gd name="T11" fmla="*/ 0 h 78"/>
                  </a:gdLst>
                  <a:ahLst/>
                  <a:cxnLst>
                    <a:cxn ang="0">
                      <a:pos x="T0" y="T1"/>
                    </a:cxn>
                    <a:cxn ang="0">
                      <a:pos x="T2" y="T3"/>
                    </a:cxn>
                    <a:cxn ang="0">
                      <a:pos x="T4" y="T5"/>
                    </a:cxn>
                    <a:cxn ang="0">
                      <a:pos x="T6" y="T7"/>
                    </a:cxn>
                    <a:cxn ang="0">
                      <a:pos x="T8" y="T9"/>
                    </a:cxn>
                    <a:cxn ang="0">
                      <a:pos x="T10" y="T11"/>
                    </a:cxn>
                  </a:cxnLst>
                  <a:rect l="0" t="0" r="r" b="b"/>
                  <a:pathLst>
                    <a:path w="158" h="78">
                      <a:moveTo>
                        <a:pt x="0" y="0"/>
                      </a:moveTo>
                      <a:lnTo>
                        <a:pt x="79" y="54"/>
                      </a:lnTo>
                      <a:lnTo>
                        <a:pt x="158" y="0"/>
                      </a:lnTo>
                      <a:lnTo>
                        <a:pt x="158" y="78"/>
                      </a:lnTo>
                      <a:lnTo>
                        <a:pt x="0" y="78"/>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6" name="Freeform 36"/>
                <p:cNvSpPr>
                  <a:spLocks/>
                </p:cNvSpPr>
                <p:nvPr/>
              </p:nvSpPr>
              <p:spPr bwMode="auto">
                <a:xfrm>
                  <a:off x="2139" y="3956"/>
                  <a:ext cx="159" cy="60"/>
                </a:xfrm>
                <a:custGeom>
                  <a:avLst/>
                  <a:gdLst>
                    <a:gd name="T0" fmla="*/ 0 w 159"/>
                    <a:gd name="T1" fmla="*/ 5 h 60"/>
                    <a:gd name="T2" fmla="*/ 4 w 159"/>
                    <a:gd name="T3" fmla="*/ 0 h 60"/>
                    <a:gd name="T4" fmla="*/ 155 w 159"/>
                    <a:gd name="T5" fmla="*/ 0 h 60"/>
                    <a:gd name="T6" fmla="*/ 159 w 159"/>
                    <a:gd name="T7" fmla="*/ 5 h 60"/>
                    <a:gd name="T8" fmla="*/ 80 w 159"/>
                    <a:gd name="T9" fmla="*/ 60 h 60"/>
                    <a:gd name="T10" fmla="*/ 0 w 159"/>
                    <a:gd name="T11" fmla="*/ 5 h 60"/>
                  </a:gdLst>
                  <a:ahLst/>
                  <a:cxnLst>
                    <a:cxn ang="0">
                      <a:pos x="T0" y="T1"/>
                    </a:cxn>
                    <a:cxn ang="0">
                      <a:pos x="T2" y="T3"/>
                    </a:cxn>
                    <a:cxn ang="0">
                      <a:pos x="T4" y="T5"/>
                    </a:cxn>
                    <a:cxn ang="0">
                      <a:pos x="T6" y="T7"/>
                    </a:cxn>
                    <a:cxn ang="0">
                      <a:pos x="T8" y="T9"/>
                    </a:cxn>
                    <a:cxn ang="0">
                      <a:pos x="T10" y="T11"/>
                    </a:cxn>
                  </a:cxnLst>
                  <a:rect l="0" t="0" r="r" b="b"/>
                  <a:pathLst>
                    <a:path w="159" h="60">
                      <a:moveTo>
                        <a:pt x="0" y="5"/>
                      </a:moveTo>
                      <a:lnTo>
                        <a:pt x="4" y="0"/>
                      </a:lnTo>
                      <a:lnTo>
                        <a:pt x="155" y="0"/>
                      </a:lnTo>
                      <a:lnTo>
                        <a:pt x="159" y="5"/>
                      </a:lnTo>
                      <a:lnTo>
                        <a:pt x="80" y="60"/>
                      </a:lnTo>
                      <a:lnTo>
                        <a:pt x="0"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grpSp>
        </p:grpSp>
        <p:grpSp>
          <p:nvGrpSpPr>
            <p:cNvPr id="173" name="Group 172"/>
            <p:cNvGrpSpPr/>
            <p:nvPr/>
          </p:nvGrpSpPr>
          <p:grpSpPr>
            <a:xfrm>
              <a:off x="4443325" y="5533487"/>
              <a:ext cx="7146481" cy="1254518"/>
              <a:chOff x="4443325" y="5533487"/>
              <a:chExt cx="7146481" cy="1254518"/>
            </a:xfrm>
          </p:grpSpPr>
          <p:sp>
            <p:nvSpPr>
              <p:cNvPr id="174" name="Rectangle 173"/>
              <p:cNvSpPr/>
              <p:nvPr/>
            </p:nvSpPr>
            <p:spPr>
              <a:xfrm>
                <a:off x="9905430" y="6480228"/>
                <a:ext cx="168437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Private Cloud</a:t>
                </a:r>
              </a:p>
            </p:txBody>
          </p:sp>
          <p:grpSp>
            <p:nvGrpSpPr>
              <p:cNvPr id="175" name="Group 174"/>
              <p:cNvGrpSpPr/>
              <p:nvPr/>
            </p:nvGrpSpPr>
            <p:grpSpPr>
              <a:xfrm>
                <a:off x="4443325" y="5533487"/>
                <a:ext cx="4758645" cy="1215440"/>
                <a:chOff x="4663981" y="5533487"/>
                <a:chExt cx="4758645" cy="1215440"/>
              </a:xfrm>
            </p:grpSpPr>
            <p:grpSp>
              <p:nvGrpSpPr>
                <p:cNvPr id="176" name="Group 175"/>
                <p:cNvGrpSpPr/>
                <p:nvPr/>
              </p:nvGrpSpPr>
              <p:grpSpPr>
                <a:xfrm>
                  <a:off x="4663981" y="5533487"/>
                  <a:ext cx="4758645" cy="901001"/>
                  <a:chOff x="4738123" y="5533487"/>
                  <a:chExt cx="4758645" cy="901001"/>
                </a:xfrm>
              </p:grpSpPr>
              <p:grpSp>
                <p:nvGrpSpPr>
                  <p:cNvPr id="178" name="Group 177"/>
                  <p:cNvGrpSpPr/>
                  <p:nvPr/>
                </p:nvGrpSpPr>
                <p:grpSpPr>
                  <a:xfrm>
                    <a:off x="4738123" y="5533487"/>
                    <a:ext cx="571041" cy="901001"/>
                    <a:chOff x="10035219" y="1385450"/>
                    <a:chExt cx="466344" cy="801128"/>
                  </a:xfrm>
                </p:grpSpPr>
                <p:sp>
                  <p:nvSpPr>
                    <p:cNvPr id="203" name="Freeform 10"/>
                    <p:cNvSpPr>
                      <a:spLocks/>
                    </p:cNvSpPr>
                    <p:nvPr/>
                  </p:nvSpPr>
                  <p:spPr bwMode="auto">
                    <a:xfrm>
                      <a:off x="10035219" y="1385450"/>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4" name="Rectangle 11"/>
                    <p:cNvSpPr>
                      <a:spLocks noChangeArrowheads="1"/>
                    </p:cNvSpPr>
                    <p:nvPr/>
                  </p:nvSpPr>
                  <p:spPr bwMode="auto">
                    <a:xfrm>
                      <a:off x="10081211" y="1431443"/>
                      <a:ext cx="374359" cy="629993"/>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5" name="Rectangle 12"/>
                    <p:cNvSpPr>
                      <a:spLocks noChangeArrowheads="1"/>
                    </p:cNvSpPr>
                    <p:nvPr/>
                  </p:nvSpPr>
                  <p:spPr bwMode="auto">
                    <a:xfrm>
                      <a:off x="10081211" y="1431443"/>
                      <a:ext cx="374359" cy="62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6" name="Freeform 13"/>
                    <p:cNvSpPr>
                      <a:spLocks/>
                    </p:cNvSpPr>
                    <p:nvPr/>
                  </p:nvSpPr>
                  <p:spPr bwMode="auto">
                    <a:xfrm>
                      <a:off x="10197798" y="2099940"/>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7" name="Rectangle 14"/>
                    <p:cNvSpPr>
                      <a:spLocks noChangeArrowheads="1"/>
                    </p:cNvSpPr>
                    <p:nvPr/>
                  </p:nvSpPr>
                  <p:spPr bwMode="auto">
                    <a:xfrm>
                      <a:off x="10081211" y="2061435"/>
                      <a:ext cx="124073" cy="1070"/>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8" name="Freeform 15"/>
                    <p:cNvSpPr>
                      <a:spLocks/>
                    </p:cNvSpPr>
                    <p:nvPr/>
                  </p:nvSpPr>
                  <p:spPr bwMode="auto">
                    <a:xfrm>
                      <a:off x="10081211" y="2061435"/>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9" name="Freeform 16"/>
                    <p:cNvSpPr>
                      <a:spLocks/>
                    </p:cNvSpPr>
                    <p:nvPr/>
                  </p:nvSpPr>
                  <p:spPr bwMode="auto">
                    <a:xfrm>
                      <a:off x="10081211" y="1431444"/>
                      <a:ext cx="220337" cy="621830"/>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10" name="Freeform 17"/>
                    <p:cNvSpPr>
                      <a:spLocks/>
                    </p:cNvSpPr>
                    <p:nvPr/>
                  </p:nvSpPr>
                  <p:spPr bwMode="auto">
                    <a:xfrm>
                      <a:off x="10081211" y="1431443"/>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79" name="Group 178"/>
                  <p:cNvGrpSpPr/>
                  <p:nvPr/>
                </p:nvGrpSpPr>
                <p:grpSpPr>
                  <a:xfrm>
                    <a:off x="5413122" y="5545847"/>
                    <a:ext cx="1887593" cy="885855"/>
                    <a:chOff x="6070281" y="6112055"/>
                    <a:chExt cx="1540340" cy="722888"/>
                  </a:xfrm>
                </p:grpSpPr>
                <p:grpSp>
                  <p:nvGrpSpPr>
                    <p:cNvPr id="196" name="Group 195"/>
                    <p:cNvGrpSpPr/>
                    <p:nvPr/>
                  </p:nvGrpSpPr>
                  <p:grpSpPr>
                    <a:xfrm>
                      <a:off x="6070281" y="6112055"/>
                      <a:ext cx="1540340" cy="722888"/>
                      <a:chOff x="10135989" y="2338343"/>
                      <a:chExt cx="1709928" cy="873714"/>
                    </a:xfrm>
                  </p:grpSpPr>
                  <p:sp>
                    <p:nvSpPr>
                      <p:cNvPr id="198" name="Freeform 5"/>
                      <p:cNvSpPr>
                        <a:spLocks/>
                      </p:cNvSpPr>
                      <p:nvPr/>
                    </p:nvSpPr>
                    <p:spPr bwMode="auto">
                      <a:xfrm>
                        <a:off x="10135989" y="3143309"/>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9" name="Freeform 6"/>
                      <p:cNvSpPr>
                        <a:spLocks/>
                      </p:cNvSpPr>
                      <p:nvPr/>
                    </p:nvSpPr>
                    <p:spPr bwMode="auto">
                      <a:xfrm>
                        <a:off x="10352230" y="2338343"/>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0" name="Freeform 7"/>
                      <p:cNvSpPr>
                        <a:spLocks/>
                      </p:cNvSpPr>
                      <p:nvPr/>
                    </p:nvSpPr>
                    <p:spPr bwMode="auto">
                      <a:xfrm>
                        <a:off x="10408478" y="2385841"/>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1" name="Freeform 8"/>
                      <p:cNvSpPr>
                        <a:spLocks/>
                      </p:cNvSpPr>
                      <p:nvPr/>
                    </p:nvSpPr>
                    <p:spPr bwMode="auto">
                      <a:xfrm>
                        <a:off x="10408478" y="2385841"/>
                        <a:ext cx="694971" cy="727470"/>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2" name="Freeform 9"/>
                      <p:cNvSpPr>
                        <a:spLocks/>
                      </p:cNvSpPr>
                      <p:nvPr/>
                    </p:nvSpPr>
                    <p:spPr bwMode="auto">
                      <a:xfrm>
                        <a:off x="10408475" y="2385840"/>
                        <a:ext cx="694971" cy="727470"/>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7" name="Freeform 73"/>
                    <p:cNvSpPr>
                      <a:spLocks/>
                    </p:cNvSpPr>
                    <p:nvPr/>
                  </p:nvSpPr>
                  <p:spPr bwMode="auto">
                    <a:xfrm>
                      <a:off x="6803928" y="6472824"/>
                      <a:ext cx="57580"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0" name="Group 179"/>
                  <p:cNvGrpSpPr/>
                  <p:nvPr/>
                </p:nvGrpSpPr>
                <p:grpSpPr>
                  <a:xfrm>
                    <a:off x="7370901" y="5546786"/>
                    <a:ext cx="1482584" cy="884706"/>
                    <a:chOff x="7914527" y="6133537"/>
                    <a:chExt cx="1177908" cy="702896"/>
                  </a:xfrm>
                </p:grpSpPr>
                <p:grpSp>
                  <p:nvGrpSpPr>
                    <p:cNvPr id="190" name="Group 189"/>
                    <p:cNvGrpSpPr/>
                    <p:nvPr/>
                  </p:nvGrpSpPr>
                  <p:grpSpPr>
                    <a:xfrm>
                      <a:off x="7914527" y="6133537"/>
                      <a:ext cx="1177908" cy="702896"/>
                      <a:chOff x="10676717" y="1335618"/>
                      <a:chExt cx="1307592" cy="849551"/>
                    </a:xfrm>
                  </p:grpSpPr>
                  <p:sp>
                    <p:nvSpPr>
                      <p:cNvPr id="192" name="Freeform 18"/>
                      <p:cNvSpPr>
                        <a:spLocks/>
                      </p:cNvSpPr>
                      <p:nvPr/>
                    </p:nvSpPr>
                    <p:spPr bwMode="auto">
                      <a:xfrm>
                        <a:off x="10676717" y="1335618"/>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3" name="Freeform 19"/>
                      <p:cNvSpPr>
                        <a:spLocks/>
                      </p:cNvSpPr>
                      <p:nvPr/>
                    </p:nvSpPr>
                    <p:spPr bwMode="auto">
                      <a:xfrm>
                        <a:off x="10734292" y="1350971"/>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4" name="Freeform 20"/>
                      <p:cNvSpPr>
                        <a:spLocks noEditPoints="1"/>
                      </p:cNvSpPr>
                      <p:nvPr/>
                    </p:nvSpPr>
                    <p:spPr bwMode="auto">
                      <a:xfrm>
                        <a:off x="10734292" y="1388076"/>
                        <a:ext cx="711371" cy="704974"/>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5" name="Freeform 21"/>
                      <p:cNvSpPr>
                        <a:spLocks noEditPoints="1"/>
                      </p:cNvSpPr>
                      <p:nvPr/>
                    </p:nvSpPr>
                    <p:spPr bwMode="auto">
                      <a:xfrm>
                        <a:off x="10734292" y="1388076"/>
                        <a:ext cx="711371" cy="704974"/>
                      </a:xfrm>
                      <a:custGeom>
                        <a:avLst/>
                        <a:gdLst>
                          <a:gd name="T0" fmla="*/ 235 w 235"/>
                          <a:gd name="T1" fmla="*/ 0 h 231"/>
                          <a:gd name="T2" fmla="*/ 0 w 235"/>
                          <a:gd name="T3" fmla="*/ 0 h 231"/>
                          <a:gd name="T4" fmla="*/ 0 w 235"/>
                          <a:gd name="T5" fmla="*/ 231 h 231"/>
                          <a:gd name="T6" fmla="*/ 205 w 235"/>
                          <a:gd name="T7" fmla="*/ 231 h 231"/>
                          <a:gd name="T8" fmla="*/ 235 w 235"/>
                          <a:gd name="T9" fmla="*/ 0 h 231"/>
                          <a:gd name="T10" fmla="*/ 0 w 235"/>
                          <a:gd name="T11" fmla="*/ 0 h 231"/>
                          <a:gd name="T12" fmla="*/ 0 w 235"/>
                          <a:gd name="T13" fmla="*/ 0 h 231"/>
                          <a:gd name="T14" fmla="*/ 0 w 235"/>
                          <a:gd name="T15" fmla="*/ 0 h 231"/>
                          <a:gd name="T16" fmla="*/ 0 w 235"/>
                          <a:gd name="T17" fmla="*/ 0 h 231"/>
                          <a:gd name="T18" fmla="*/ 0 w 235"/>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1">
                            <a:moveTo>
                              <a:pt x="235" y="0"/>
                            </a:moveTo>
                            <a:cubicBezTo>
                              <a:pt x="179" y="0"/>
                              <a:pt x="102" y="0"/>
                              <a:pt x="0" y="0"/>
                            </a:cubicBezTo>
                            <a:cubicBezTo>
                              <a:pt x="0" y="1"/>
                              <a:pt x="0" y="20"/>
                              <a:pt x="0" y="231"/>
                            </a:cubicBezTo>
                            <a:cubicBezTo>
                              <a:pt x="205" y="231"/>
                              <a:pt x="205" y="231"/>
                              <a:pt x="205" y="231"/>
                            </a:cubicBezTo>
                            <a:cubicBezTo>
                              <a:pt x="235" y="0"/>
                              <a:pt x="235" y="0"/>
                              <a:pt x="235"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1" name="Freeform 73"/>
                    <p:cNvSpPr>
                      <a:spLocks/>
                    </p:cNvSpPr>
                    <p:nvPr/>
                  </p:nvSpPr>
                  <p:spPr bwMode="auto">
                    <a:xfrm>
                      <a:off x="8481500" y="6498379"/>
                      <a:ext cx="57581"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1" name="Group 180"/>
                  <p:cNvGrpSpPr/>
                  <p:nvPr/>
                </p:nvGrpSpPr>
                <p:grpSpPr>
                  <a:xfrm>
                    <a:off x="8929827" y="5538768"/>
                    <a:ext cx="566941" cy="894532"/>
                    <a:chOff x="9660101" y="6172111"/>
                    <a:chExt cx="420093" cy="662832"/>
                  </a:xfrm>
                </p:grpSpPr>
                <p:sp>
                  <p:nvSpPr>
                    <p:cNvPr id="182" name="Freeform 10"/>
                    <p:cNvSpPr>
                      <a:spLocks/>
                    </p:cNvSpPr>
                    <p:nvPr/>
                  </p:nvSpPr>
                  <p:spPr bwMode="auto">
                    <a:xfrm>
                      <a:off x="9660101" y="6172111"/>
                      <a:ext cx="420093" cy="662832"/>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3" name="Rectangle 11"/>
                    <p:cNvSpPr>
                      <a:spLocks noChangeArrowheads="1"/>
                    </p:cNvSpPr>
                    <p:nvPr/>
                  </p:nvSpPr>
                  <p:spPr bwMode="auto">
                    <a:xfrm>
                      <a:off x="9701532" y="6210164"/>
                      <a:ext cx="337231" cy="521239"/>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4" name="Rectangle 12"/>
                    <p:cNvSpPr>
                      <a:spLocks noChangeArrowheads="1"/>
                    </p:cNvSpPr>
                    <p:nvPr/>
                  </p:nvSpPr>
                  <p:spPr bwMode="auto">
                    <a:xfrm>
                      <a:off x="9701532" y="6210164"/>
                      <a:ext cx="337231" cy="52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5" name="Freeform 13"/>
                    <p:cNvSpPr>
                      <a:spLocks/>
                    </p:cNvSpPr>
                    <p:nvPr/>
                  </p:nvSpPr>
                  <p:spPr bwMode="auto">
                    <a:xfrm>
                      <a:off x="9806556" y="6763261"/>
                      <a:ext cx="127184" cy="15044"/>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6" name="Rectangle 14"/>
                    <p:cNvSpPr>
                      <a:spLocks noChangeArrowheads="1"/>
                    </p:cNvSpPr>
                    <p:nvPr/>
                  </p:nvSpPr>
                  <p:spPr bwMode="auto">
                    <a:xfrm>
                      <a:off x="9701532" y="6731403"/>
                      <a:ext cx="111768" cy="885"/>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7" name="Freeform 15"/>
                    <p:cNvSpPr>
                      <a:spLocks/>
                    </p:cNvSpPr>
                    <p:nvPr/>
                  </p:nvSpPr>
                  <p:spPr bwMode="auto">
                    <a:xfrm>
                      <a:off x="9701532" y="6731403"/>
                      <a:ext cx="111768"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8" name="Freeform 16"/>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9" name="Freeform 17"/>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sp>
              <p:nvSpPr>
                <p:cNvPr id="177" name="Rectangle 176"/>
                <p:cNvSpPr/>
                <p:nvPr/>
              </p:nvSpPr>
              <p:spPr>
                <a:xfrm>
                  <a:off x="5811156" y="6441150"/>
                  <a:ext cx="2464294" cy="3077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Managed devices</a:t>
                  </a:r>
                </a:p>
              </p:txBody>
            </p:sp>
          </p:grpSp>
        </p:grpSp>
      </p:grpSp>
      <p:grpSp>
        <p:nvGrpSpPr>
          <p:cNvPr id="247" name="Group 246"/>
          <p:cNvGrpSpPr/>
          <p:nvPr/>
        </p:nvGrpSpPr>
        <p:grpSpPr>
          <a:xfrm>
            <a:off x="9124301" y="674045"/>
            <a:ext cx="1348866" cy="890115"/>
            <a:chOff x="9367824" y="1114068"/>
            <a:chExt cx="1375914" cy="907964"/>
          </a:xfrm>
        </p:grpSpPr>
        <p:pic>
          <p:nvPicPr>
            <p:cNvPr id="248" name="Picture 24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67824" y="1114068"/>
              <a:ext cx="1375914" cy="907964"/>
            </a:xfrm>
            <a:prstGeom prst="rect">
              <a:avLst/>
            </a:prstGeom>
            <a:ln>
              <a:noFill/>
            </a:ln>
          </p:spPr>
        </p:pic>
        <p:pic>
          <p:nvPicPr>
            <p:cNvPr id="249" name="Picture 248"/>
            <p:cNvPicPr>
              <a:picLocks noChangeAspect="1"/>
            </p:cNvPicPr>
            <p:nvPr/>
          </p:nvPicPr>
          <p:blipFill rotWithShape="1">
            <a:blip r:embed="rId23" cstate="screen">
              <a:extLst>
                <a:ext uri="{28A0092B-C50C-407E-A947-70E740481C1C}">
                  <a14:useLocalDpi xmlns:a14="http://schemas.microsoft.com/office/drawing/2010/main"/>
                </a:ext>
              </a:extLst>
            </a:blip>
            <a:srcRect/>
            <a:stretch/>
          </p:blipFill>
          <p:spPr>
            <a:xfrm>
              <a:off x="9771439" y="1520200"/>
              <a:ext cx="548640" cy="261555"/>
            </a:xfrm>
            <a:prstGeom prst="rect">
              <a:avLst/>
            </a:prstGeom>
            <a:ln>
              <a:noFill/>
            </a:ln>
          </p:spPr>
        </p:pic>
      </p:grpSp>
      <p:grpSp>
        <p:nvGrpSpPr>
          <p:cNvPr id="250" name="Group 249"/>
          <p:cNvGrpSpPr/>
          <p:nvPr/>
        </p:nvGrpSpPr>
        <p:grpSpPr>
          <a:xfrm>
            <a:off x="9964967" y="1329055"/>
            <a:ext cx="1348866" cy="890115"/>
            <a:chOff x="10147650" y="1965491"/>
            <a:chExt cx="1375914" cy="907964"/>
          </a:xfrm>
        </p:grpSpPr>
        <p:pic>
          <p:nvPicPr>
            <p:cNvPr id="251" name="Picture 2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47650" y="1965491"/>
              <a:ext cx="1375914" cy="907964"/>
            </a:xfrm>
            <a:prstGeom prst="rect">
              <a:avLst/>
            </a:prstGeom>
            <a:ln>
              <a:noFill/>
            </a:ln>
          </p:spPr>
        </p:pic>
        <p:pic>
          <p:nvPicPr>
            <p:cNvPr id="252" name="Picture 251"/>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0271499" y="2525521"/>
              <a:ext cx="1188720" cy="133731"/>
            </a:xfrm>
            <a:prstGeom prst="rect">
              <a:avLst/>
            </a:prstGeom>
            <a:ln>
              <a:noFill/>
            </a:ln>
          </p:spPr>
        </p:pic>
      </p:grpSp>
      <p:pic>
        <p:nvPicPr>
          <p:cNvPr id="253" name="Picture 252"/>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5499043" y="5109312"/>
            <a:ext cx="218894" cy="559032"/>
          </a:xfrm>
          <a:prstGeom prst="rect">
            <a:avLst/>
          </a:prstGeom>
        </p:spPr>
      </p:pic>
      <p:pic>
        <p:nvPicPr>
          <p:cNvPr id="254" name="Picture 253"/>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7234977" y="5109312"/>
            <a:ext cx="218894" cy="559032"/>
          </a:xfrm>
          <a:prstGeom prst="rect">
            <a:avLst/>
          </a:prstGeom>
        </p:spPr>
      </p:pic>
      <p:pic>
        <p:nvPicPr>
          <p:cNvPr id="255" name="Picture 254"/>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8301166" y="5110740"/>
            <a:ext cx="218894" cy="559032"/>
          </a:xfrm>
          <a:prstGeom prst="rect">
            <a:avLst/>
          </a:prstGeom>
        </p:spPr>
      </p:pic>
      <p:pic>
        <p:nvPicPr>
          <p:cNvPr id="256" name="Picture 255"/>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4194544" y="5109312"/>
            <a:ext cx="218894" cy="559032"/>
          </a:xfrm>
          <a:prstGeom prst="rect">
            <a:avLst/>
          </a:prstGeom>
        </p:spPr>
      </p:pic>
      <p:pic>
        <p:nvPicPr>
          <p:cNvPr id="257" name="Picture 256"/>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9158785" y="5416089"/>
            <a:ext cx="2113386" cy="328322"/>
          </a:xfrm>
          <a:prstGeom prst="rect">
            <a:avLst/>
          </a:prstGeom>
        </p:spPr>
      </p:pic>
      <p:pic>
        <p:nvPicPr>
          <p:cNvPr id="258" name="Picture 25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9666104" y="4662496"/>
            <a:ext cx="1098749" cy="736966"/>
          </a:xfrm>
          <a:prstGeom prst="rect">
            <a:avLst/>
          </a:prstGeom>
        </p:spPr>
      </p:pic>
    </p:spTree>
    <p:extLst>
      <p:ext uri="{BB962C8B-B14F-4D97-AF65-F5344CB8AC3E}">
        <p14:creationId xmlns:p14="http://schemas.microsoft.com/office/powerpoint/2010/main" val="244597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arn(inVertical)">
                                      <p:cBhvr>
                                        <p:cTn id="46" dur="500"/>
                                        <p:tgtEl>
                                          <p:spTgt spid="21"/>
                                        </p:tgtEl>
                                      </p:cBhvr>
                                    </p:animEffect>
                                  </p:childTnLst>
                                </p:cTn>
                              </p:par>
                              <p:par>
                                <p:cTn id="47" presetID="16" presetClass="entr" presetSubtype="21"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par>
                                <p:cTn id="50" presetID="16" presetClass="entr" presetSubtype="21"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par>
                                <p:cTn id="53" presetID="16" presetClass="entr" presetSubtype="21"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inVertical)">
                                      <p:cBhvr>
                                        <p:cTn id="55" dur="500"/>
                                        <p:tgtEl>
                                          <p:spTgt spid="24"/>
                                        </p:tgtEl>
                                      </p:cBhvr>
                                    </p:animEffect>
                                  </p:childTnLst>
                                </p:cTn>
                              </p:par>
                              <p:par>
                                <p:cTn id="56" presetID="16" presetClass="entr" presetSubtype="21"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par>
                                <p:cTn id="59" presetID="16" presetClass="entr" presetSubtype="21"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arn(inVertical)">
                                      <p:cBhvr>
                                        <p:cTn id="61" dur="500"/>
                                        <p:tgtEl>
                                          <p:spTgt spid="26"/>
                                        </p:tgtEl>
                                      </p:cBhvr>
                                    </p:animEffect>
                                  </p:childTnLst>
                                </p:cTn>
                              </p:par>
                              <p:par>
                                <p:cTn id="62" presetID="16" presetClass="entr" presetSubtype="21"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par>
                                <p:cTn id="65" presetID="16" presetClass="entr" presetSubtype="21"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arn(inVertical)">
                                      <p:cBhvr>
                                        <p:cTn id="67" dur="500"/>
                                        <p:tgtEl>
                                          <p:spTgt spid="28"/>
                                        </p:tgtEl>
                                      </p:cBhvr>
                                    </p:animEffect>
                                  </p:childTnLst>
                                </p:cTn>
                              </p:par>
                              <p:par>
                                <p:cTn id="68" presetID="16" presetClass="entr" presetSubtype="21"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par>
                                <p:cTn id="71" presetID="16" presetClass="entr" presetSubtype="21"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arn(inVertical)">
                                      <p:cBhvr>
                                        <p:cTn id="73" dur="500"/>
                                        <p:tgtEl>
                                          <p:spTgt spid="30"/>
                                        </p:tgtEl>
                                      </p:cBhvr>
                                    </p:animEffect>
                                  </p:childTnLst>
                                </p:cTn>
                              </p:par>
                              <p:par>
                                <p:cTn id="74" presetID="16" presetClass="entr" presetSubtype="21"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arn(inVertical)">
                                      <p:cBhvr>
                                        <p:cTn id="76" dur="500"/>
                                        <p:tgtEl>
                                          <p:spTgt spid="31"/>
                                        </p:tgtEl>
                                      </p:cBhvr>
                                    </p:animEffect>
                                  </p:childTnLst>
                                </p:cTn>
                              </p:par>
                              <p:par>
                                <p:cTn id="77" presetID="16" presetClass="entr" presetSubtype="21"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par>
                                <p:cTn id="80" presetID="16" presetClass="entr" presetSubtype="2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par>
                                <p:cTn id="83" presetID="16" presetClass="entr" presetSubtype="2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barn(inVertical)">
                                      <p:cBhvr>
                                        <p:cTn id="85" dur="500"/>
                                        <p:tgtEl>
                                          <p:spTgt spid="34"/>
                                        </p:tgtEl>
                                      </p:cBhvr>
                                    </p:animEffect>
                                  </p:childTnLst>
                                </p:cTn>
                              </p:par>
                              <p:par>
                                <p:cTn id="86" presetID="16" presetClass="entr" presetSubtype="21"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inVertical)">
                                      <p:cBhvr>
                                        <p:cTn id="88" dur="500"/>
                                        <p:tgtEl>
                                          <p:spTgt spid="35"/>
                                        </p:tgtEl>
                                      </p:cBhvr>
                                    </p:animEffect>
                                  </p:childTnLst>
                                </p:cTn>
                              </p:par>
                              <p:par>
                                <p:cTn id="89" presetID="16" presetClass="entr" presetSubtype="21"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arn(inVertical)">
                                      <p:cBhvr>
                                        <p:cTn id="91" dur="500"/>
                                        <p:tgtEl>
                                          <p:spTgt spid="36"/>
                                        </p:tgtEl>
                                      </p:cBhvr>
                                    </p:animEffect>
                                  </p:childTnLst>
                                </p:cTn>
                              </p:par>
                              <p:par>
                                <p:cTn id="92" presetID="16" presetClass="entr" presetSubtype="21"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arn(inVertical)">
                                      <p:cBhvr>
                                        <p:cTn id="94" dur="500"/>
                                        <p:tgtEl>
                                          <p:spTgt spid="37"/>
                                        </p:tgtEl>
                                      </p:cBhvr>
                                    </p:animEffect>
                                  </p:childTnLst>
                                </p:cTn>
                              </p:par>
                              <p:par>
                                <p:cTn id="95" presetID="16" presetClass="entr" presetSubtype="21"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arn(inVertical)">
                                      <p:cBhvr>
                                        <p:cTn id="97" dur="500"/>
                                        <p:tgtEl>
                                          <p:spTgt spid="38"/>
                                        </p:tgtEl>
                                      </p:cBhvr>
                                    </p:animEffect>
                                  </p:childTnLst>
                                </p:cTn>
                              </p:par>
                              <p:par>
                                <p:cTn id="98" presetID="16" presetClass="entr" presetSubtype="21"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inVertical)">
                                      <p:cBhvr>
                                        <p:cTn id="100" dur="500"/>
                                        <p:tgtEl>
                                          <p:spTgt spid="39"/>
                                        </p:tgtEl>
                                      </p:cBhvr>
                                    </p:animEffect>
                                  </p:childTnLst>
                                </p:cTn>
                              </p:par>
                              <p:par>
                                <p:cTn id="101" presetID="16" presetClass="entr" presetSubtype="21"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inVertical)">
                                      <p:cBhvr>
                                        <p:cTn id="103" dur="500"/>
                                        <p:tgtEl>
                                          <p:spTgt spid="40"/>
                                        </p:tgtEl>
                                      </p:cBhvr>
                                    </p:animEffect>
                                  </p:childTnLst>
                                </p:cTn>
                              </p:par>
                              <p:par>
                                <p:cTn id="104" presetID="16" presetClass="entr" presetSubtype="21"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barn(inVertical)">
                                      <p:cBhvr>
                                        <p:cTn id="106" dur="500"/>
                                        <p:tgtEl>
                                          <p:spTgt spid="41"/>
                                        </p:tgtEl>
                                      </p:cBhvr>
                                    </p:animEffect>
                                  </p:childTnLst>
                                </p:cTn>
                              </p:par>
                              <p:par>
                                <p:cTn id="107" presetID="16" presetClass="entr" presetSubtype="21"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barn(inVertical)">
                                      <p:cBhvr>
                                        <p:cTn id="109" dur="500"/>
                                        <p:tgtEl>
                                          <p:spTgt spid="42"/>
                                        </p:tgtEl>
                                      </p:cBhvr>
                                    </p:animEffect>
                                  </p:childTnLst>
                                </p:cTn>
                              </p:par>
                              <p:par>
                                <p:cTn id="110" presetID="16" presetClass="entr" presetSubtype="21"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inVertical)">
                                      <p:cBhvr>
                                        <p:cTn id="112" dur="500"/>
                                        <p:tgtEl>
                                          <p:spTgt spid="43"/>
                                        </p:tgtEl>
                                      </p:cBhvr>
                                    </p:animEffect>
                                  </p:childTnLst>
                                </p:cTn>
                              </p:par>
                              <p:par>
                                <p:cTn id="113" presetID="16" presetClass="entr" presetSubtype="21"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barn(inVertical)">
                                      <p:cBhvr>
                                        <p:cTn id="115" dur="500"/>
                                        <p:tgtEl>
                                          <p:spTgt spid="44"/>
                                        </p:tgtEl>
                                      </p:cBhvr>
                                    </p:animEffect>
                                  </p:childTnLst>
                                </p:cTn>
                              </p:par>
                              <p:par>
                                <p:cTn id="116" presetID="16" presetClass="entr" presetSubtype="21"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barn(inVertical)">
                                      <p:cBhvr>
                                        <p:cTn id="118" dur="500"/>
                                        <p:tgtEl>
                                          <p:spTgt spid="45"/>
                                        </p:tgtEl>
                                      </p:cBhvr>
                                    </p:animEffect>
                                  </p:childTnLst>
                                </p:cTn>
                              </p:par>
                              <p:par>
                                <p:cTn id="119" presetID="16" presetClass="entr" presetSubtype="2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barn(inVertical)">
                                      <p:cBhvr>
                                        <p:cTn id="121" dur="500"/>
                                        <p:tgtEl>
                                          <p:spTgt spid="46"/>
                                        </p:tgtEl>
                                      </p:cBhvr>
                                    </p:animEffect>
                                  </p:childTnLst>
                                </p:cTn>
                              </p:par>
                              <p:par>
                                <p:cTn id="122" presetID="16" presetClass="entr" presetSubtype="21"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barn(inVertical)">
                                      <p:cBhvr>
                                        <p:cTn id="124" dur="500"/>
                                        <p:tgtEl>
                                          <p:spTgt spid="47"/>
                                        </p:tgtEl>
                                      </p:cBhvr>
                                    </p:animEffect>
                                  </p:childTnLst>
                                </p:cTn>
                              </p:par>
                              <p:par>
                                <p:cTn id="125" presetID="16" presetClass="entr" presetSubtype="21"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barn(inVertical)">
                                      <p:cBhvr>
                                        <p:cTn id="127" dur="500"/>
                                        <p:tgtEl>
                                          <p:spTgt spid="48"/>
                                        </p:tgtEl>
                                      </p:cBhvr>
                                    </p:animEffect>
                                  </p:childTnLst>
                                </p:cTn>
                              </p:par>
                              <p:par>
                                <p:cTn id="128" presetID="16" presetClass="entr" presetSubtype="21" fill="hold" nodeType="with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barn(inVertical)">
                                      <p:cBhvr>
                                        <p:cTn id="130" dur="500"/>
                                        <p:tgtEl>
                                          <p:spTgt spid="49"/>
                                        </p:tgtEl>
                                      </p:cBhvr>
                                    </p:animEffect>
                                  </p:childTnLst>
                                </p:cTn>
                              </p:par>
                              <p:par>
                                <p:cTn id="131" presetID="16" presetClass="entr" presetSubtype="21"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barn(inVertical)">
                                      <p:cBhvr>
                                        <p:cTn id="133" dur="500"/>
                                        <p:tgtEl>
                                          <p:spTgt spid="50"/>
                                        </p:tgtEl>
                                      </p:cBhvr>
                                    </p:animEffect>
                                  </p:childTnLst>
                                </p:cTn>
                              </p:par>
                              <p:par>
                                <p:cTn id="134" presetID="16" presetClass="entr" presetSubtype="21" fill="hold"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arn(inVertical)">
                                      <p:cBhvr>
                                        <p:cTn id="136" dur="500"/>
                                        <p:tgtEl>
                                          <p:spTgt spid="51"/>
                                        </p:tgtEl>
                                      </p:cBhvr>
                                    </p:animEffect>
                                  </p:childTnLst>
                                </p:cTn>
                              </p:par>
                              <p:par>
                                <p:cTn id="137" presetID="16" presetClass="entr" presetSubtype="21"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barn(inVertical)">
                                      <p:cBhvr>
                                        <p:cTn id="139" dur="500"/>
                                        <p:tgtEl>
                                          <p:spTgt spid="52"/>
                                        </p:tgtEl>
                                      </p:cBhvr>
                                    </p:animEffect>
                                  </p:childTnLst>
                                </p:cTn>
                              </p:par>
                              <p:par>
                                <p:cTn id="140" presetID="16" presetClass="entr" presetSubtype="21"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barn(inVertical)">
                                      <p:cBhvr>
                                        <p:cTn id="142" dur="500"/>
                                        <p:tgtEl>
                                          <p:spTgt spid="53"/>
                                        </p:tgtEl>
                                      </p:cBhvr>
                                    </p:animEffect>
                                  </p:childTnLst>
                                </p:cTn>
                              </p:par>
                              <p:par>
                                <p:cTn id="143" presetID="16" presetClass="entr" presetSubtype="21" fill="hold" nodeType="with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barn(inVertical)">
                                      <p:cBhvr>
                                        <p:cTn id="145" dur="500"/>
                                        <p:tgtEl>
                                          <p:spTgt spid="54"/>
                                        </p:tgtEl>
                                      </p:cBhvr>
                                    </p:animEffect>
                                  </p:childTnLst>
                                </p:cTn>
                              </p:par>
                              <p:par>
                                <p:cTn id="146" presetID="16" presetClass="entr" presetSubtype="21" fill="hold"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barn(inVertical)">
                                      <p:cBhvr>
                                        <p:cTn id="148" dur="500"/>
                                        <p:tgtEl>
                                          <p:spTgt spid="55"/>
                                        </p:tgtEl>
                                      </p:cBhvr>
                                    </p:animEffect>
                                  </p:childTnLst>
                                </p:cTn>
                              </p:par>
                              <p:par>
                                <p:cTn id="149" presetID="16" presetClass="entr" presetSubtype="21"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barn(inVertical)">
                                      <p:cBhvr>
                                        <p:cTn id="151" dur="500"/>
                                        <p:tgtEl>
                                          <p:spTgt spid="56"/>
                                        </p:tgtEl>
                                      </p:cBhvr>
                                    </p:animEffect>
                                  </p:childTnLst>
                                </p:cTn>
                              </p:par>
                              <p:par>
                                <p:cTn id="152" presetID="16" presetClass="entr" presetSubtype="21" fill="hold" nodeType="withEffect">
                                  <p:stCondLst>
                                    <p:cond delay="0"/>
                                  </p:stCondLst>
                                  <p:childTnLst>
                                    <p:set>
                                      <p:cBhvr>
                                        <p:cTn id="153" dur="1" fill="hold">
                                          <p:stCondLst>
                                            <p:cond delay="0"/>
                                          </p:stCondLst>
                                        </p:cTn>
                                        <p:tgtEl>
                                          <p:spTgt spid="57"/>
                                        </p:tgtEl>
                                        <p:attrNameLst>
                                          <p:attrName>style.visibility</p:attrName>
                                        </p:attrNameLst>
                                      </p:cBhvr>
                                      <p:to>
                                        <p:strVal val="visible"/>
                                      </p:to>
                                    </p:set>
                                    <p:animEffect transition="in" filter="barn(inVertical)">
                                      <p:cBhvr>
                                        <p:cTn id="154" dur="500"/>
                                        <p:tgtEl>
                                          <p:spTgt spid="57"/>
                                        </p:tgtEl>
                                      </p:cBhvr>
                                    </p:animEffect>
                                  </p:childTnLst>
                                </p:cTn>
                              </p:par>
                              <p:par>
                                <p:cTn id="155" presetID="16" presetClass="entr" presetSubtype="21" fill="hold" nodeType="with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barn(inVertical)">
                                      <p:cBhvr>
                                        <p:cTn id="157" dur="500"/>
                                        <p:tgtEl>
                                          <p:spTgt spid="58"/>
                                        </p:tgtEl>
                                      </p:cBhvr>
                                    </p:animEffect>
                                  </p:childTnLst>
                                </p:cTn>
                              </p:par>
                              <p:par>
                                <p:cTn id="158" presetID="16" presetClass="entr" presetSubtype="21" fill="hold" nodeType="withEffect">
                                  <p:stCondLst>
                                    <p:cond delay="0"/>
                                  </p:stCondLst>
                                  <p:childTnLst>
                                    <p:set>
                                      <p:cBhvr>
                                        <p:cTn id="159" dur="1" fill="hold">
                                          <p:stCondLst>
                                            <p:cond delay="0"/>
                                          </p:stCondLst>
                                        </p:cTn>
                                        <p:tgtEl>
                                          <p:spTgt spid="59"/>
                                        </p:tgtEl>
                                        <p:attrNameLst>
                                          <p:attrName>style.visibility</p:attrName>
                                        </p:attrNameLst>
                                      </p:cBhvr>
                                      <p:to>
                                        <p:strVal val="visible"/>
                                      </p:to>
                                    </p:set>
                                    <p:animEffect transition="in" filter="barn(inVertical)">
                                      <p:cBhvr>
                                        <p:cTn id="160" dur="500"/>
                                        <p:tgtEl>
                                          <p:spTgt spid="59"/>
                                        </p:tgtEl>
                                      </p:cBhvr>
                                    </p:animEffect>
                                  </p:childTnLst>
                                </p:cTn>
                              </p:par>
                              <p:par>
                                <p:cTn id="161" presetID="16" presetClass="entr" presetSubtype="21" fill="hold" nodeType="with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barn(inVertical)">
                                      <p:cBhvr>
                                        <p:cTn id="163" dur="500"/>
                                        <p:tgtEl>
                                          <p:spTgt spid="60"/>
                                        </p:tgtEl>
                                      </p:cBhvr>
                                    </p:animEffect>
                                  </p:childTnLst>
                                </p:cTn>
                              </p:par>
                              <p:par>
                                <p:cTn id="164" presetID="16" presetClass="entr" presetSubtype="21"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barn(inVertical)">
                                      <p:cBhvr>
                                        <p:cTn id="166" dur="500"/>
                                        <p:tgtEl>
                                          <p:spTgt spid="61"/>
                                        </p:tgtEl>
                                      </p:cBhvr>
                                    </p:animEffect>
                                  </p:childTnLst>
                                </p:cTn>
                              </p:par>
                              <p:par>
                                <p:cTn id="167" presetID="16" presetClass="entr" presetSubtype="21"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barn(inVertical)">
                                      <p:cBhvr>
                                        <p:cTn id="169" dur="500"/>
                                        <p:tgtEl>
                                          <p:spTgt spid="62"/>
                                        </p:tgtEl>
                                      </p:cBhvr>
                                    </p:animEffect>
                                  </p:childTnLst>
                                </p:cTn>
                              </p:par>
                              <p:par>
                                <p:cTn id="170" presetID="16" presetClass="entr" presetSubtype="21" fill="hold" nodeType="withEffect">
                                  <p:stCondLst>
                                    <p:cond delay="0"/>
                                  </p:stCondLst>
                                  <p:childTnLst>
                                    <p:set>
                                      <p:cBhvr>
                                        <p:cTn id="171" dur="1" fill="hold">
                                          <p:stCondLst>
                                            <p:cond delay="0"/>
                                          </p:stCondLst>
                                        </p:cTn>
                                        <p:tgtEl>
                                          <p:spTgt spid="63"/>
                                        </p:tgtEl>
                                        <p:attrNameLst>
                                          <p:attrName>style.visibility</p:attrName>
                                        </p:attrNameLst>
                                      </p:cBhvr>
                                      <p:to>
                                        <p:strVal val="visible"/>
                                      </p:to>
                                    </p:set>
                                    <p:animEffect transition="in" filter="barn(inVertical)">
                                      <p:cBhvr>
                                        <p:cTn id="172" dur="500"/>
                                        <p:tgtEl>
                                          <p:spTgt spid="63"/>
                                        </p:tgtEl>
                                      </p:cBhvr>
                                    </p:animEffect>
                                  </p:childTnLst>
                                </p:cTn>
                              </p:par>
                              <p:par>
                                <p:cTn id="173" presetID="16" presetClass="entr" presetSubtype="21" fill="hold" nodeType="withEffect">
                                  <p:stCondLst>
                                    <p:cond delay="0"/>
                                  </p:stCondLst>
                                  <p:childTnLst>
                                    <p:set>
                                      <p:cBhvr>
                                        <p:cTn id="174" dur="1" fill="hold">
                                          <p:stCondLst>
                                            <p:cond delay="0"/>
                                          </p:stCondLst>
                                        </p:cTn>
                                        <p:tgtEl>
                                          <p:spTgt spid="64"/>
                                        </p:tgtEl>
                                        <p:attrNameLst>
                                          <p:attrName>style.visibility</p:attrName>
                                        </p:attrNameLst>
                                      </p:cBhvr>
                                      <p:to>
                                        <p:strVal val="visible"/>
                                      </p:to>
                                    </p:set>
                                    <p:animEffect transition="in" filter="barn(inVertical)">
                                      <p:cBhvr>
                                        <p:cTn id="175" dur="500"/>
                                        <p:tgtEl>
                                          <p:spTgt spid="64"/>
                                        </p:tgtEl>
                                      </p:cBhvr>
                                    </p:animEffect>
                                  </p:childTnLst>
                                </p:cTn>
                              </p:par>
                              <p:par>
                                <p:cTn id="176" presetID="16" presetClass="entr" presetSubtype="21" fill="hold" nodeType="withEffect">
                                  <p:stCondLst>
                                    <p:cond delay="0"/>
                                  </p:stCondLst>
                                  <p:childTnLst>
                                    <p:set>
                                      <p:cBhvr>
                                        <p:cTn id="177" dur="1" fill="hold">
                                          <p:stCondLst>
                                            <p:cond delay="0"/>
                                          </p:stCondLst>
                                        </p:cTn>
                                        <p:tgtEl>
                                          <p:spTgt spid="65"/>
                                        </p:tgtEl>
                                        <p:attrNameLst>
                                          <p:attrName>style.visibility</p:attrName>
                                        </p:attrNameLst>
                                      </p:cBhvr>
                                      <p:to>
                                        <p:strVal val="visible"/>
                                      </p:to>
                                    </p:set>
                                    <p:animEffect transition="in" filter="barn(inVertical)">
                                      <p:cBhvr>
                                        <p:cTn id="178" dur="500"/>
                                        <p:tgtEl>
                                          <p:spTgt spid="65"/>
                                        </p:tgtEl>
                                      </p:cBhvr>
                                    </p:animEffect>
                                  </p:childTnLst>
                                </p:cTn>
                              </p:par>
                              <p:par>
                                <p:cTn id="179" presetID="16" presetClass="entr" presetSubtype="21" fill="hold" nodeType="with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barn(inVertical)">
                                      <p:cBhvr>
                                        <p:cTn id="181" dur="500"/>
                                        <p:tgtEl>
                                          <p:spTgt spid="66"/>
                                        </p:tgtEl>
                                      </p:cBhvr>
                                    </p:animEffect>
                                  </p:childTnLst>
                                </p:cTn>
                              </p:par>
                              <p:par>
                                <p:cTn id="182" presetID="16" presetClass="entr" presetSubtype="21" fill="hold" nodeType="withEffect">
                                  <p:stCondLst>
                                    <p:cond delay="0"/>
                                  </p:stCondLst>
                                  <p:childTnLst>
                                    <p:set>
                                      <p:cBhvr>
                                        <p:cTn id="183" dur="1" fill="hold">
                                          <p:stCondLst>
                                            <p:cond delay="0"/>
                                          </p:stCondLst>
                                        </p:cTn>
                                        <p:tgtEl>
                                          <p:spTgt spid="67"/>
                                        </p:tgtEl>
                                        <p:attrNameLst>
                                          <p:attrName>style.visibility</p:attrName>
                                        </p:attrNameLst>
                                      </p:cBhvr>
                                      <p:to>
                                        <p:strVal val="visible"/>
                                      </p:to>
                                    </p:set>
                                    <p:animEffect transition="in" filter="barn(inVertical)">
                                      <p:cBhvr>
                                        <p:cTn id="184" dur="500"/>
                                        <p:tgtEl>
                                          <p:spTgt spid="67"/>
                                        </p:tgtEl>
                                      </p:cBhvr>
                                    </p:animEffect>
                                  </p:childTnLst>
                                </p:cTn>
                              </p:par>
                              <p:par>
                                <p:cTn id="185" presetID="16" presetClass="entr" presetSubtype="21" fill="hold" nodeType="withEffect">
                                  <p:stCondLst>
                                    <p:cond delay="0"/>
                                  </p:stCondLst>
                                  <p:childTnLst>
                                    <p:set>
                                      <p:cBhvr>
                                        <p:cTn id="186" dur="1" fill="hold">
                                          <p:stCondLst>
                                            <p:cond delay="0"/>
                                          </p:stCondLst>
                                        </p:cTn>
                                        <p:tgtEl>
                                          <p:spTgt spid="68"/>
                                        </p:tgtEl>
                                        <p:attrNameLst>
                                          <p:attrName>style.visibility</p:attrName>
                                        </p:attrNameLst>
                                      </p:cBhvr>
                                      <p:to>
                                        <p:strVal val="visible"/>
                                      </p:to>
                                    </p:set>
                                    <p:animEffect transition="in" filter="barn(inVertical)">
                                      <p:cBhvr>
                                        <p:cTn id="187" dur="500"/>
                                        <p:tgtEl>
                                          <p:spTgt spid="68"/>
                                        </p:tgtEl>
                                      </p:cBhvr>
                                    </p:animEffect>
                                  </p:childTnLst>
                                </p:cTn>
                              </p:par>
                              <p:par>
                                <p:cTn id="188" presetID="16" presetClass="entr" presetSubtype="21" fill="hold" nodeType="with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barn(inVertical)">
                                      <p:cBhvr>
                                        <p:cTn id="190" dur="500"/>
                                        <p:tgtEl>
                                          <p:spTgt spid="69"/>
                                        </p:tgtEl>
                                      </p:cBhvr>
                                    </p:animEffect>
                                  </p:childTnLst>
                                </p:cTn>
                              </p:par>
                              <p:par>
                                <p:cTn id="191" presetID="16" presetClass="entr" presetSubtype="21" fill="hold" nodeType="with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barn(inVertical)">
                                      <p:cBhvr>
                                        <p:cTn id="193" dur="500"/>
                                        <p:tgtEl>
                                          <p:spTgt spid="70"/>
                                        </p:tgtEl>
                                      </p:cBhvr>
                                    </p:animEffect>
                                  </p:childTnLst>
                                </p:cTn>
                              </p:par>
                              <p:par>
                                <p:cTn id="194" presetID="16" presetClass="entr" presetSubtype="21" fill="hold" nodeType="withEffect">
                                  <p:stCondLst>
                                    <p:cond delay="0"/>
                                  </p:stCondLst>
                                  <p:childTnLst>
                                    <p:set>
                                      <p:cBhvr>
                                        <p:cTn id="195" dur="1" fill="hold">
                                          <p:stCondLst>
                                            <p:cond delay="0"/>
                                          </p:stCondLst>
                                        </p:cTn>
                                        <p:tgtEl>
                                          <p:spTgt spid="71"/>
                                        </p:tgtEl>
                                        <p:attrNameLst>
                                          <p:attrName>style.visibility</p:attrName>
                                        </p:attrNameLst>
                                      </p:cBhvr>
                                      <p:to>
                                        <p:strVal val="visible"/>
                                      </p:to>
                                    </p:set>
                                    <p:animEffect transition="in" filter="barn(inVertical)">
                                      <p:cBhvr>
                                        <p:cTn id="196" dur="500"/>
                                        <p:tgtEl>
                                          <p:spTgt spid="71"/>
                                        </p:tgtEl>
                                      </p:cBhvr>
                                    </p:animEffect>
                                  </p:childTnLst>
                                </p:cTn>
                              </p:par>
                              <p:par>
                                <p:cTn id="197" presetID="16" presetClass="entr" presetSubtype="21" fill="hold" nodeType="withEffect">
                                  <p:stCondLst>
                                    <p:cond delay="0"/>
                                  </p:stCondLst>
                                  <p:childTnLst>
                                    <p:set>
                                      <p:cBhvr>
                                        <p:cTn id="198" dur="1" fill="hold">
                                          <p:stCondLst>
                                            <p:cond delay="0"/>
                                          </p:stCondLst>
                                        </p:cTn>
                                        <p:tgtEl>
                                          <p:spTgt spid="72"/>
                                        </p:tgtEl>
                                        <p:attrNameLst>
                                          <p:attrName>style.visibility</p:attrName>
                                        </p:attrNameLst>
                                      </p:cBhvr>
                                      <p:to>
                                        <p:strVal val="visible"/>
                                      </p:to>
                                    </p:set>
                                    <p:animEffect transition="in" filter="barn(inVertical)">
                                      <p:cBhvr>
                                        <p:cTn id="199" dur="500"/>
                                        <p:tgtEl>
                                          <p:spTgt spid="72"/>
                                        </p:tgtEl>
                                      </p:cBhvr>
                                    </p:animEffect>
                                  </p:childTnLst>
                                </p:cTn>
                              </p:par>
                              <p:par>
                                <p:cTn id="200" presetID="16" presetClass="entr" presetSubtype="21" fill="hold"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barn(inVertical)">
                                      <p:cBhvr>
                                        <p:cTn id="202" dur="500"/>
                                        <p:tgtEl>
                                          <p:spTgt spid="73"/>
                                        </p:tgtEl>
                                      </p:cBhvr>
                                    </p:animEffect>
                                  </p:childTnLst>
                                </p:cTn>
                              </p:par>
                              <p:par>
                                <p:cTn id="203" presetID="16" presetClass="entr" presetSubtype="21" fill="hold"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barn(inVertical)">
                                      <p:cBhvr>
                                        <p:cTn id="205" dur="500"/>
                                        <p:tgtEl>
                                          <p:spTgt spid="74"/>
                                        </p:tgtEl>
                                      </p:cBhvr>
                                    </p:animEffect>
                                  </p:childTnLst>
                                </p:cTn>
                              </p:par>
                              <p:par>
                                <p:cTn id="206" presetID="16" presetClass="entr" presetSubtype="21" fill="hold" nodeType="withEffect">
                                  <p:stCondLst>
                                    <p:cond delay="0"/>
                                  </p:stCondLst>
                                  <p:childTnLst>
                                    <p:set>
                                      <p:cBhvr>
                                        <p:cTn id="207" dur="1" fill="hold">
                                          <p:stCondLst>
                                            <p:cond delay="0"/>
                                          </p:stCondLst>
                                        </p:cTn>
                                        <p:tgtEl>
                                          <p:spTgt spid="75"/>
                                        </p:tgtEl>
                                        <p:attrNameLst>
                                          <p:attrName>style.visibility</p:attrName>
                                        </p:attrNameLst>
                                      </p:cBhvr>
                                      <p:to>
                                        <p:strVal val="visible"/>
                                      </p:to>
                                    </p:set>
                                    <p:animEffect transition="in" filter="barn(inVertical)">
                                      <p:cBhvr>
                                        <p:cTn id="208" dur="500"/>
                                        <p:tgtEl>
                                          <p:spTgt spid="75"/>
                                        </p:tgtEl>
                                      </p:cBhvr>
                                    </p:animEffect>
                                  </p:childTnLst>
                                </p:cTn>
                              </p:par>
                              <p:par>
                                <p:cTn id="209" presetID="16" presetClass="entr" presetSubtype="21" fill="hold" nodeType="with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barn(inVertical)">
                                      <p:cBhvr>
                                        <p:cTn id="211" dur="500"/>
                                        <p:tgtEl>
                                          <p:spTgt spid="76"/>
                                        </p:tgtEl>
                                      </p:cBhvr>
                                    </p:animEffect>
                                  </p:childTnLst>
                                </p:cTn>
                              </p:par>
                              <p:par>
                                <p:cTn id="212" presetID="16" presetClass="entr" presetSubtype="21" fill="hold" nodeType="withEffect">
                                  <p:stCondLst>
                                    <p:cond delay="0"/>
                                  </p:stCondLst>
                                  <p:childTnLst>
                                    <p:set>
                                      <p:cBhvr>
                                        <p:cTn id="213" dur="1" fill="hold">
                                          <p:stCondLst>
                                            <p:cond delay="0"/>
                                          </p:stCondLst>
                                        </p:cTn>
                                        <p:tgtEl>
                                          <p:spTgt spid="77"/>
                                        </p:tgtEl>
                                        <p:attrNameLst>
                                          <p:attrName>style.visibility</p:attrName>
                                        </p:attrNameLst>
                                      </p:cBhvr>
                                      <p:to>
                                        <p:strVal val="visible"/>
                                      </p:to>
                                    </p:set>
                                    <p:animEffect transition="in" filter="barn(inVertical)">
                                      <p:cBhvr>
                                        <p:cTn id="214" dur="500"/>
                                        <p:tgtEl>
                                          <p:spTgt spid="77"/>
                                        </p:tgtEl>
                                      </p:cBhvr>
                                    </p:animEffect>
                                  </p:childTnLst>
                                </p:cTn>
                              </p:par>
                              <p:par>
                                <p:cTn id="215" presetID="16" presetClass="entr" presetSubtype="21" fill="hold" nodeType="withEffect">
                                  <p:stCondLst>
                                    <p:cond delay="0"/>
                                  </p:stCondLst>
                                  <p:childTnLst>
                                    <p:set>
                                      <p:cBhvr>
                                        <p:cTn id="216" dur="1" fill="hold">
                                          <p:stCondLst>
                                            <p:cond delay="0"/>
                                          </p:stCondLst>
                                        </p:cTn>
                                        <p:tgtEl>
                                          <p:spTgt spid="78"/>
                                        </p:tgtEl>
                                        <p:attrNameLst>
                                          <p:attrName>style.visibility</p:attrName>
                                        </p:attrNameLst>
                                      </p:cBhvr>
                                      <p:to>
                                        <p:strVal val="visible"/>
                                      </p:to>
                                    </p:set>
                                    <p:animEffect transition="in" filter="barn(inVertical)">
                                      <p:cBhvr>
                                        <p:cTn id="217" dur="500"/>
                                        <p:tgtEl>
                                          <p:spTgt spid="78"/>
                                        </p:tgtEl>
                                      </p:cBhvr>
                                    </p:animEffect>
                                  </p:childTnLst>
                                </p:cTn>
                              </p:par>
                              <p:par>
                                <p:cTn id="218" presetID="16" presetClass="entr" presetSubtype="21" fill="hold" nodeType="with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barn(inVertical)">
                                      <p:cBhvr>
                                        <p:cTn id="220" dur="500"/>
                                        <p:tgtEl>
                                          <p:spTgt spid="79"/>
                                        </p:tgtEl>
                                      </p:cBhvr>
                                    </p:animEffect>
                                  </p:childTnLst>
                                </p:cTn>
                              </p:par>
                              <p:par>
                                <p:cTn id="221" presetID="16" presetClass="entr" presetSubtype="21" fill="hold" nodeType="withEffect">
                                  <p:stCondLst>
                                    <p:cond delay="0"/>
                                  </p:stCondLst>
                                  <p:childTnLst>
                                    <p:set>
                                      <p:cBhvr>
                                        <p:cTn id="222" dur="1" fill="hold">
                                          <p:stCondLst>
                                            <p:cond delay="0"/>
                                          </p:stCondLst>
                                        </p:cTn>
                                        <p:tgtEl>
                                          <p:spTgt spid="80"/>
                                        </p:tgtEl>
                                        <p:attrNameLst>
                                          <p:attrName>style.visibility</p:attrName>
                                        </p:attrNameLst>
                                      </p:cBhvr>
                                      <p:to>
                                        <p:strVal val="visible"/>
                                      </p:to>
                                    </p:set>
                                    <p:animEffect transition="in" filter="barn(inVertical)">
                                      <p:cBhvr>
                                        <p:cTn id="223" dur="500"/>
                                        <p:tgtEl>
                                          <p:spTgt spid="80"/>
                                        </p:tgtEl>
                                      </p:cBhvr>
                                    </p:animEffect>
                                  </p:childTnLst>
                                </p:cTn>
                              </p:par>
                              <p:par>
                                <p:cTn id="224" presetID="16" presetClass="entr" presetSubtype="21" fill="hold" nodeType="withEffect">
                                  <p:stCondLst>
                                    <p:cond delay="0"/>
                                  </p:stCondLst>
                                  <p:childTnLst>
                                    <p:set>
                                      <p:cBhvr>
                                        <p:cTn id="225" dur="1" fill="hold">
                                          <p:stCondLst>
                                            <p:cond delay="0"/>
                                          </p:stCondLst>
                                        </p:cTn>
                                        <p:tgtEl>
                                          <p:spTgt spid="81"/>
                                        </p:tgtEl>
                                        <p:attrNameLst>
                                          <p:attrName>style.visibility</p:attrName>
                                        </p:attrNameLst>
                                      </p:cBhvr>
                                      <p:to>
                                        <p:strVal val="visible"/>
                                      </p:to>
                                    </p:set>
                                    <p:animEffect transition="in" filter="barn(inVertical)">
                                      <p:cBhvr>
                                        <p:cTn id="226" dur="500"/>
                                        <p:tgtEl>
                                          <p:spTgt spid="81"/>
                                        </p:tgtEl>
                                      </p:cBhvr>
                                    </p:animEffect>
                                  </p:childTnLst>
                                </p:cTn>
                              </p:par>
                              <p:par>
                                <p:cTn id="227" presetID="16" presetClass="entr" presetSubtype="21" fill="hold" nodeType="withEffect">
                                  <p:stCondLst>
                                    <p:cond delay="0"/>
                                  </p:stCondLst>
                                  <p:childTnLst>
                                    <p:set>
                                      <p:cBhvr>
                                        <p:cTn id="228" dur="1" fill="hold">
                                          <p:stCondLst>
                                            <p:cond delay="0"/>
                                          </p:stCondLst>
                                        </p:cTn>
                                        <p:tgtEl>
                                          <p:spTgt spid="82"/>
                                        </p:tgtEl>
                                        <p:attrNameLst>
                                          <p:attrName>style.visibility</p:attrName>
                                        </p:attrNameLst>
                                      </p:cBhvr>
                                      <p:to>
                                        <p:strVal val="visible"/>
                                      </p:to>
                                    </p:set>
                                    <p:animEffect transition="in" filter="barn(inVertical)">
                                      <p:cBhvr>
                                        <p:cTn id="229" dur="500"/>
                                        <p:tgtEl>
                                          <p:spTgt spid="82"/>
                                        </p:tgtEl>
                                      </p:cBhvr>
                                    </p:animEffect>
                                  </p:childTnLst>
                                </p:cTn>
                              </p:par>
                              <p:par>
                                <p:cTn id="230" presetID="16" presetClass="entr" presetSubtype="21" fill="hold" nodeType="withEffect">
                                  <p:stCondLst>
                                    <p:cond delay="0"/>
                                  </p:stCondLst>
                                  <p:childTnLst>
                                    <p:set>
                                      <p:cBhvr>
                                        <p:cTn id="231" dur="1" fill="hold">
                                          <p:stCondLst>
                                            <p:cond delay="0"/>
                                          </p:stCondLst>
                                        </p:cTn>
                                        <p:tgtEl>
                                          <p:spTgt spid="83"/>
                                        </p:tgtEl>
                                        <p:attrNameLst>
                                          <p:attrName>style.visibility</p:attrName>
                                        </p:attrNameLst>
                                      </p:cBhvr>
                                      <p:to>
                                        <p:strVal val="visible"/>
                                      </p:to>
                                    </p:set>
                                    <p:animEffect transition="in" filter="barn(inVertical)">
                                      <p:cBhvr>
                                        <p:cTn id="232" dur="500"/>
                                        <p:tgtEl>
                                          <p:spTgt spid="83"/>
                                        </p:tgtEl>
                                      </p:cBhvr>
                                    </p:animEffect>
                                  </p:childTnLst>
                                </p:cTn>
                              </p:par>
                              <p:par>
                                <p:cTn id="233" presetID="16" presetClass="entr" presetSubtype="21" fill="hold" nodeType="withEffect">
                                  <p:stCondLst>
                                    <p:cond delay="0"/>
                                  </p:stCondLst>
                                  <p:childTnLst>
                                    <p:set>
                                      <p:cBhvr>
                                        <p:cTn id="234" dur="1" fill="hold">
                                          <p:stCondLst>
                                            <p:cond delay="0"/>
                                          </p:stCondLst>
                                        </p:cTn>
                                        <p:tgtEl>
                                          <p:spTgt spid="84"/>
                                        </p:tgtEl>
                                        <p:attrNameLst>
                                          <p:attrName>style.visibility</p:attrName>
                                        </p:attrNameLst>
                                      </p:cBhvr>
                                      <p:to>
                                        <p:strVal val="visible"/>
                                      </p:to>
                                    </p:set>
                                    <p:animEffect transition="in" filter="barn(inVertical)">
                                      <p:cBhvr>
                                        <p:cTn id="235" dur="500"/>
                                        <p:tgtEl>
                                          <p:spTgt spid="84"/>
                                        </p:tgtEl>
                                      </p:cBhvr>
                                    </p:animEffect>
                                  </p:childTnLst>
                                </p:cTn>
                              </p:par>
                              <p:par>
                                <p:cTn id="236" presetID="16" presetClass="entr" presetSubtype="21" fill="hold" nodeType="withEffect">
                                  <p:stCondLst>
                                    <p:cond delay="0"/>
                                  </p:stCondLst>
                                  <p:childTnLst>
                                    <p:set>
                                      <p:cBhvr>
                                        <p:cTn id="237" dur="1" fill="hold">
                                          <p:stCondLst>
                                            <p:cond delay="0"/>
                                          </p:stCondLst>
                                        </p:cTn>
                                        <p:tgtEl>
                                          <p:spTgt spid="85"/>
                                        </p:tgtEl>
                                        <p:attrNameLst>
                                          <p:attrName>style.visibility</p:attrName>
                                        </p:attrNameLst>
                                      </p:cBhvr>
                                      <p:to>
                                        <p:strVal val="visible"/>
                                      </p:to>
                                    </p:set>
                                    <p:animEffect transition="in" filter="barn(inVertical)">
                                      <p:cBhvr>
                                        <p:cTn id="238" dur="500"/>
                                        <p:tgtEl>
                                          <p:spTgt spid="85"/>
                                        </p:tgtEl>
                                      </p:cBhvr>
                                    </p:animEffect>
                                  </p:childTnLst>
                                </p:cTn>
                              </p:par>
                              <p:par>
                                <p:cTn id="239" presetID="16" presetClass="entr" presetSubtype="21" fill="hold" nodeType="withEffect">
                                  <p:stCondLst>
                                    <p:cond delay="0"/>
                                  </p:stCondLst>
                                  <p:childTnLst>
                                    <p:set>
                                      <p:cBhvr>
                                        <p:cTn id="240" dur="1" fill="hold">
                                          <p:stCondLst>
                                            <p:cond delay="0"/>
                                          </p:stCondLst>
                                        </p:cTn>
                                        <p:tgtEl>
                                          <p:spTgt spid="86"/>
                                        </p:tgtEl>
                                        <p:attrNameLst>
                                          <p:attrName>style.visibility</p:attrName>
                                        </p:attrNameLst>
                                      </p:cBhvr>
                                      <p:to>
                                        <p:strVal val="visible"/>
                                      </p:to>
                                    </p:set>
                                    <p:animEffect transition="in" filter="barn(inVertical)">
                                      <p:cBhvr>
                                        <p:cTn id="241" dur="500"/>
                                        <p:tgtEl>
                                          <p:spTgt spid="86"/>
                                        </p:tgtEl>
                                      </p:cBhvr>
                                    </p:animEffect>
                                  </p:childTnLst>
                                </p:cTn>
                              </p:par>
                              <p:par>
                                <p:cTn id="242" presetID="16" presetClass="entr" presetSubtype="21"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barn(inVertical)">
                                      <p:cBhvr>
                                        <p:cTn id="244" dur="500"/>
                                        <p:tgtEl>
                                          <p:spTgt spid="87"/>
                                        </p:tgtEl>
                                      </p:cBhvr>
                                    </p:animEffect>
                                  </p:childTnLst>
                                </p:cTn>
                              </p:par>
                              <p:par>
                                <p:cTn id="245" presetID="16" presetClass="entr" presetSubtype="21" fill="hold" nodeType="withEffect">
                                  <p:stCondLst>
                                    <p:cond delay="0"/>
                                  </p:stCondLst>
                                  <p:childTnLst>
                                    <p:set>
                                      <p:cBhvr>
                                        <p:cTn id="246" dur="1" fill="hold">
                                          <p:stCondLst>
                                            <p:cond delay="0"/>
                                          </p:stCondLst>
                                        </p:cTn>
                                        <p:tgtEl>
                                          <p:spTgt spid="88"/>
                                        </p:tgtEl>
                                        <p:attrNameLst>
                                          <p:attrName>style.visibility</p:attrName>
                                        </p:attrNameLst>
                                      </p:cBhvr>
                                      <p:to>
                                        <p:strVal val="visible"/>
                                      </p:to>
                                    </p:set>
                                    <p:animEffect transition="in" filter="barn(inVertical)">
                                      <p:cBhvr>
                                        <p:cTn id="247" dur="500"/>
                                        <p:tgtEl>
                                          <p:spTgt spid="88"/>
                                        </p:tgtEl>
                                      </p:cBhvr>
                                    </p:animEffect>
                                  </p:childTnLst>
                                </p:cTn>
                              </p:par>
                              <p:par>
                                <p:cTn id="248" presetID="16" presetClass="entr" presetSubtype="21" fill="hold" nodeType="withEffect">
                                  <p:stCondLst>
                                    <p:cond delay="0"/>
                                  </p:stCondLst>
                                  <p:childTnLst>
                                    <p:set>
                                      <p:cBhvr>
                                        <p:cTn id="249" dur="1" fill="hold">
                                          <p:stCondLst>
                                            <p:cond delay="0"/>
                                          </p:stCondLst>
                                        </p:cTn>
                                        <p:tgtEl>
                                          <p:spTgt spid="89"/>
                                        </p:tgtEl>
                                        <p:attrNameLst>
                                          <p:attrName>style.visibility</p:attrName>
                                        </p:attrNameLst>
                                      </p:cBhvr>
                                      <p:to>
                                        <p:strVal val="visible"/>
                                      </p:to>
                                    </p:set>
                                    <p:animEffect transition="in" filter="barn(inVertical)">
                                      <p:cBhvr>
                                        <p:cTn id="250" dur="500"/>
                                        <p:tgtEl>
                                          <p:spTgt spid="89"/>
                                        </p:tgtEl>
                                      </p:cBhvr>
                                    </p:animEffect>
                                  </p:childTnLst>
                                </p:cTn>
                              </p:par>
                              <p:par>
                                <p:cTn id="251" presetID="16" presetClass="entr" presetSubtype="21" fill="hold" nodeType="withEffect">
                                  <p:stCondLst>
                                    <p:cond delay="0"/>
                                  </p:stCondLst>
                                  <p:childTnLst>
                                    <p:set>
                                      <p:cBhvr>
                                        <p:cTn id="252" dur="1" fill="hold">
                                          <p:stCondLst>
                                            <p:cond delay="0"/>
                                          </p:stCondLst>
                                        </p:cTn>
                                        <p:tgtEl>
                                          <p:spTgt spid="90"/>
                                        </p:tgtEl>
                                        <p:attrNameLst>
                                          <p:attrName>style.visibility</p:attrName>
                                        </p:attrNameLst>
                                      </p:cBhvr>
                                      <p:to>
                                        <p:strVal val="visible"/>
                                      </p:to>
                                    </p:set>
                                    <p:animEffect transition="in" filter="barn(inVertical)">
                                      <p:cBhvr>
                                        <p:cTn id="253" dur="500"/>
                                        <p:tgtEl>
                                          <p:spTgt spid="90"/>
                                        </p:tgtEl>
                                      </p:cBhvr>
                                    </p:animEffect>
                                  </p:childTnLst>
                                </p:cTn>
                              </p:par>
                              <p:par>
                                <p:cTn id="254" presetID="16" presetClass="entr" presetSubtype="21" fill="hold" nodeType="withEffect">
                                  <p:stCondLst>
                                    <p:cond delay="0"/>
                                  </p:stCondLst>
                                  <p:childTnLst>
                                    <p:set>
                                      <p:cBhvr>
                                        <p:cTn id="255" dur="1" fill="hold">
                                          <p:stCondLst>
                                            <p:cond delay="0"/>
                                          </p:stCondLst>
                                        </p:cTn>
                                        <p:tgtEl>
                                          <p:spTgt spid="91"/>
                                        </p:tgtEl>
                                        <p:attrNameLst>
                                          <p:attrName>style.visibility</p:attrName>
                                        </p:attrNameLst>
                                      </p:cBhvr>
                                      <p:to>
                                        <p:strVal val="visible"/>
                                      </p:to>
                                    </p:set>
                                    <p:animEffect transition="in" filter="barn(inVertical)">
                                      <p:cBhvr>
                                        <p:cTn id="256" dur="500"/>
                                        <p:tgtEl>
                                          <p:spTgt spid="91"/>
                                        </p:tgtEl>
                                      </p:cBhvr>
                                    </p:animEffect>
                                  </p:childTnLst>
                                </p:cTn>
                              </p:par>
                              <p:par>
                                <p:cTn id="257" presetID="16" presetClass="entr" presetSubtype="21" fill="hold" nodeType="withEffect">
                                  <p:stCondLst>
                                    <p:cond delay="0"/>
                                  </p:stCondLst>
                                  <p:childTnLst>
                                    <p:set>
                                      <p:cBhvr>
                                        <p:cTn id="258" dur="1" fill="hold">
                                          <p:stCondLst>
                                            <p:cond delay="0"/>
                                          </p:stCondLst>
                                        </p:cTn>
                                        <p:tgtEl>
                                          <p:spTgt spid="92"/>
                                        </p:tgtEl>
                                        <p:attrNameLst>
                                          <p:attrName>style.visibility</p:attrName>
                                        </p:attrNameLst>
                                      </p:cBhvr>
                                      <p:to>
                                        <p:strVal val="visible"/>
                                      </p:to>
                                    </p:set>
                                    <p:animEffect transition="in" filter="barn(inVertical)">
                                      <p:cBhvr>
                                        <p:cTn id="259" dur="500"/>
                                        <p:tgtEl>
                                          <p:spTgt spid="92"/>
                                        </p:tgtEl>
                                      </p:cBhvr>
                                    </p:animEffect>
                                  </p:childTnLst>
                                </p:cTn>
                              </p:par>
                              <p:par>
                                <p:cTn id="260" presetID="16" presetClass="entr" presetSubtype="21" fill="hold" nodeType="withEffect">
                                  <p:stCondLst>
                                    <p:cond delay="0"/>
                                  </p:stCondLst>
                                  <p:childTnLst>
                                    <p:set>
                                      <p:cBhvr>
                                        <p:cTn id="261" dur="1" fill="hold">
                                          <p:stCondLst>
                                            <p:cond delay="0"/>
                                          </p:stCondLst>
                                        </p:cTn>
                                        <p:tgtEl>
                                          <p:spTgt spid="93"/>
                                        </p:tgtEl>
                                        <p:attrNameLst>
                                          <p:attrName>style.visibility</p:attrName>
                                        </p:attrNameLst>
                                      </p:cBhvr>
                                      <p:to>
                                        <p:strVal val="visible"/>
                                      </p:to>
                                    </p:set>
                                    <p:animEffect transition="in" filter="barn(inVertical)">
                                      <p:cBhvr>
                                        <p:cTn id="262" dur="500"/>
                                        <p:tgtEl>
                                          <p:spTgt spid="93"/>
                                        </p:tgtEl>
                                      </p:cBhvr>
                                    </p:animEffect>
                                  </p:childTnLst>
                                </p:cTn>
                              </p:par>
                              <p:par>
                                <p:cTn id="263" presetID="16" presetClass="entr" presetSubtype="21" fill="hold" nodeType="withEffect">
                                  <p:stCondLst>
                                    <p:cond delay="0"/>
                                  </p:stCondLst>
                                  <p:childTnLst>
                                    <p:set>
                                      <p:cBhvr>
                                        <p:cTn id="264" dur="1" fill="hold">
                                          <p:stCondLst>
                                            <p:cond delay="0"/>
                                          </p:stCondLst>
                                        </p:cTn>
                                        <p:tgtEl>
                                          <p:spTgt spid="94"/>
                                        </p:tgtEl>
                                        <p:attrNameLst>
                                          <p:attrName>style.visibility</p:attrName>
                                        </p:attrNameLst>
                                      </p:cBhvr>
                                      <p:to>
                                        <p:strVal val="visible"/>
                                      </p:to>
                                    </p:set>
                                    <p:animEffect transition="in" filter="barn(inVertical)">
                                      <p:cBhvr>
                                        <p:cTn id="265" dur="500"/>
                                        <p:tgtEl>
                                          <p:spTgt spid="94"/>
                                        </p:tgtEl>
                                      </p:cBhvr>
                                    </p:animEffect>
                                  </p:childTnLst>
                                </p:cTn>
                              </p:par>
                              <p:par>
                                <p:cTn id="266" presetID="16" presetClass="entr" presetSubtype="21" fill="hold" nodeType="withEffect">
                                  <p:stCondLst>
                                    <p:cond delay="0"/>
                                  </p:stCondLst>
                                  <p:childTnLst>
                                    <p:set>
                                      <p:cBhvr>
                                        <p:cTn id="267" dur="1" fill="hold">
                                          <p:stCondLst>
                                            <p:cond delay="0"/>
                                          </p:stCondLst>
                                        </p:cTn>
                                        <p:tgtEl>
                                          <p:spTgt spid="95"/>
                                        </p:tgtEl>
                                        <p:attrNameLst>
                                          <p:attrName>style.visibility</p:attrName>
                                        </p:attrNameLst>
                                      </p:cBhvr>
                                      <p:to>
                                        <p:strVal val="visible"/>
                                      </p:to>
                                    </p:set>
                                    <p:animEffect transition="in" filter="barn(inVertical)">
                                      <p:cBhvr>
                                        <p:cTn id="268" dur="500"/>
                                        <p:tgtEl>
                                          <p:spTgt spid="95"/>
                                        </p:tgtEl>
                                      </p:cBhvr>
                                    </p:animEffect>
                                  </p:childTnLst>
                                </p:cTn>
                              </p:par>
                              <p:par>
                                <p:cTn id="269" presetID="16" presetClass="entr" presetSubtype="21" fill="hold" nodeType="withEffect">
                                  <p:stCondLst>
                                    <p:cond delay="0"/>
                                  </p:stCondLst>
                                  <p:childTnLst>
                                    <p:set>
                                      <p:cBhvr>
                                        <p:cTn id="270" dur="1" fill="hold">
                                          <p:stCondLst>
                                            <p:cond delay="0"/>
                                          </p:stCondLst>
                                        </p:cTn>
                                        <p:tgtEl>
                                          <p:spTgt spid="96"/>
                                        </p:tgtEl>
                                        <p:attrNameLst>
                                          <p:attrName>style.visibility</p:attrName>
                                        </p:attrNameLst>
                                      </p:cBhvr>
                                      <p:to>
                                        <p:strVal val="visible"/>
                                      </p:to>
                                    </p:set>
                                    <p:animEffect transition="in" filter="barn(inVertical)">
                                      <p:cBhvr>
                                        <p:cTn id="271" dur="500"/>
                                        <p:tgtEl>
                                          <p:spTgt spid="96"/>
                                        </p:tgtEl>
                                      </p:cBhvr>
                                    </p:animEffect>
                                  </p:childTnLst>
                                </p:cTn>
                              </p:par>
                              <p:par>
                                <p:cTn id="272" presetID="16" presetClass="entr" presetSubtype="21" fill="hold" nodeType="withEffect">
                                  <p:stCondLst>
                                    <p:cond delay="0"/>
                                  </p:stCondLst>
                                  <p:childTnLst>
                                    <p:set>
                                      <p:cBhvr>
                                        <p:cTn id="273" dur="1" fill="hold">
                                          <p:stCondLst>
                                            <p:cond delay="0"/>
                                          </p:stCondLst>
                                        </p:cTn>
                                        <p:tgtEl>
                                          <p:spTgt spid="97"/>
                                        </p:tgtEl>
                                        <p:attrNameLst>
                                          <p:attrName>style.visibility</p:attrName>
                                        </p:attrNameLst>
                                      </p:cBhvr>
                                      <p:to>
                                        <p:strVal val="visible"/>
                                      </p:to>
                                    </p:set>
                                    <p:animEffect transition="in" filter="barn(inVertical)">
                                      <p:cBhvr>
                                        <p:cTn id="274" dur="500"/>
                                        <p:tgtEl>
                                          <p:spTgt spid="97"/>
                                        </p:tgtEl>
                                      </p:cBhvr>
                                    </p:animEffect>
                                  </p:childTnLst>
                                </p:cTn>
                              </p:par>
                              <p:par>
                                <p:cTn id="275" presetID="16" presetClass="entr" presetSubtype="21" fill="hold" nodeType="withEffect">
                                  <p:stCondLst>
                                    <p:cond delay="0"/>
                                  </p:stCondLst>
                                  <p:childTnLst>
                                    <p:set>
                                      <p:cBhvr>
                                        <p:cTn id="276" dur="1" fill="hold">
                                          <p:stCondLst>
                                            <p:cond delay="0"/>
                                          </p:stCondLst>
                                        </p:cTn>
                                        <p:tgtEl>
                                          <p:spTgt spid="98"/>
                                        </p:tgtEl>
                                        <p:attrNameLst>
                                          <p:attrName>style.visibility</p:attrName>
                                        </p:attrNameLst>
                                      </p:cBhvr>
                                      <p:to>
                                        <p:strVal val="visible"/>
                                      </p:to>
                                    </p:set>
                                    <p:animEffect transition="in" filter="barn(inVertical)">
                                      <p:cBhvr>
                                        <p:cTn id="277" dur="500"/>
                                        <p:tgtEl>
                                          <p:spTgt spid="98"/>
                                        </p:tgtEl>
                                      </p:cBhvr>
                                    </p:animEffect>
                                  </p:childTnLst>
                                </p:cTn>
                              </p:par>
                              <p:par>
                                <p:cTn id="278" presetID="16" presetClass="entr" presetSubtype="21" fill="hold" nodeType="withEffect">
                                  <p:stCondLst>
                                    <p:cond delay="0"/>
                                  </p:stCondLst>
                                  <p:childTnLst>
                                    <p:set>
                                      <p:cBhvr>
                                        <p:cTn id="279" dur="1" fill="hold">
                                          <p:stCondLst>
                                            <p:cond delay="0"/>
                                          </p:stCondLst>
                                        </p:cTn>
                                        <p:tgtEl>
                                          <p:spTgt spid="99"/>
                                        </p:tgtEl>
                                        <p:attrNameLst>
                                          <p:attrName>style.visibility</p:attrName>
                                        </p:attrNameLst>
                                      </p:cBhvr>
                                      <p:to>
                                        <p:strVal val="visible"/>
                                      </p:to>
                                    </p:set>
                                    <p:animEffect transition="in" filter="barn(inVertical)">
                                      <p:cBhvr>
                                        <p:cTn id="280" dur="500"/>
                                        <p:tgtEl>
                                          <p:spTgt spid="99"/>
                                        </p:tgtEl>
                                      </p:cBhvr>
                                    </p:animEffect>
                                  </p:childTnLst>
                                </p:cTn>
                              </p:par>
                              <p:par>
                                <p:cTn id="281" presetID="16" presetClass="entr" presetSubtype="21" fill="hold" nodeType="withEffect">
                                  <p:stCondLst>
                                    <p:cond delay="0"/>
                                  </p:stCondLst>
                                  <p:childTnLst>
                                    <p:set>
                                      <p:cBhvr>
                                        <p:cTn id="282" dur="1" fill="hold">
                                          <p:stCondLst>
                                            <p:cond delay="0"/>
                                          </p:stCondLst>
                                        </p:cTn>
                                        <p:tgtEl>
                                          <p:spTgt spid="100"/>
                                        </p:tgtEl>
                                        <p:attrNameLst>
                                          <p:attrName>style.visibility</p:attrName>
                                        </p:attrNameLst>
                                      </p:cBhvr>
                                      <p:to>
                                        <p:strVal val="visible"/>
                                      </p:to>
                                    </p:set>
                                    <p:animEffect transition="in" filter="barn(inVertical)">
                                      <p:cBhvr>
                                        <p:cTn id="283" dur="500"/>
                                        <p:tgtEl>
                                          <p:spTgt spid="100"/>
                                        </p:tgtEl>
                                      </p:cBhvr>
                                    </p:animEffect>
                                  </p:childTnLst>
                                </p:cTn>
                              </p:par>
                              <p:par>
                                <p:cTn id="284" presetID="16" presetClass="entr" presetSubtype="21" fill="hold" nodeType="withEffect">
                                  <p:stCondLst>
                                    <p:cond delay="0"/>
                                  </p:stCondLst>
                                  <p:childTnLst>
                                    <p:set>
                                      <p:cBhvr>
                                        <p:cTn id="285" dur="1" fill="hold">
                                          <p:stCondLst>
                                            <p:cond delay="0"/>
                                          </p:stCondLst>
                                        </p:cTn>
                                        <p:tgtEl>
                                          <p:spTgt spid="101"/>
                                        </p:tgtEl>
                                        <p:attrNameLst>
                                          <p:attrName>style.visibility</p:attrName>
                                        </p:attrNameLst>
                                      </p:cBhvr>
                                      <p:to>
                                        <p:strVal val="visible"/>
                                      </p:to>
                                    </p:set>
                                    <p:animEffect transition="in" filter="barn(inVertical)">
                                      <p:cBhvr>
                                        <p:cTn id="286" dur="500"/>
                                        <p:tgtEl>
                                          <p:spTgt spid="101"/>
                                        </p:tgtEl>
                                      </p:cBhvr>
                                    </p:animEffect>
                                  </p:childTnLst>
                                </p:cTn>
                              </p:par>
                              <p:par>
                                <p:cTn id="287" presetID="16" presetClass="entr" presetSubtype="21" fill="hold" nodeType="withEffect">
                                  <p:stCondLst>
                                    <p:cond delay="0"/>
                                  </p:stCondLst>
                                  <p:childTnLst>
                                    <p:set>
                                      <p:cBhvr>
                                        <p:cTn id="288" dur="1" fill="hold">
                                          <p:stCondLst>
                                            <p:cond delay="0"/>
                                          </p:stCondLst>
                                        </p:cTn>
                                        <p:tgtEl>
                                          <p:spTgt spid="102"/>
                                        </p:tgtEl>
                                        <p:attrNameLst>
                                          <p:attrName>style.visibility</p:attrName>
                                        </p:attrNameLst>
                                      </p:cBhvr>
                                      <p:to>
                                        <p:strVal val="visible"/>
                                      </p:to>
                                    </p:set>
                                    <p:animEffect transition="in" filter="barn(inVertical)">
                                      <p:cBhvr>
                                        <p:cTn id="289" dur="500"/>
                                        <p:tgtEl>
                                          <p:spTgt spid="102"/>
                                        </p:tgtEl>
                                      </p:cBhvr>
                                    </p:animEffect>
                                  </p:childTnLst>
                                </p:cTn>
                              </p:par>
                              <p:par>
                                <p:cTn id="290" presetID="16" presetClass="entr" presetSubtype="21" fill="hold" nodeType="withEffect">
                                  <p:stCondLst>
                                    <p:cond delay="0"/>
                                  </p:stCondLst>
                                  <p:childTnLst>
                                    <p:set>
                                      <p:cBhvr>
                                        <p:cTn id="291" dur="1" fill="hold">
                                          <p:stCondLst>
                                            <p:cond delay="0"/>
                                          </p:stCondLst>
                                        </p:cTn>
                                        <p:tgtEl>
                                          <p:spTgt spid="103"/>
                                        </p:tgtEl>
                                        <p:attrNameLst>
                                          <p:attrName>style.visibility</p:attrName>
                                        </p:attrNameLst>
                                      </p:cBhvr>
                                      <p:to>
                                        <p:strVal val="visible"/>
                                      </p:to>
                                    </p:set>
                                    <p:animEffect transition="in" filter="barn(inVertical)">
                                      <p:cBhvr>
                                        <p:cTn id="292" dur="500"/>
                                        <p:tgtEl>
                                          <p:spTgt spid="103"/>
                                        </p:tgtEl>
                                      </p:cBhvr>
                                    </p:animEffect>
                                  </p:childTnLst>
                                </p:cTn>
                              </p:par>
                              <p:par>
                                <p:cTn id="293" presetID="16" presetClass="entr" presetSubtype="21" fill="hold" nodeType="withEffect">
                                  <p:stCondLst>
                                    <p:cond delay="0"/>
                                  </p:stCondLst>
                                  <p:childTnLst>
                                    <p:set>
                                      <p:cBhvr>
                                        <p:cTn id="294" dur="1" fill="hold">
                                          <p:stCondLst>
                                            <p:cond delay="0"/>
                                          </p:stCondLst>
                                        </p:cTn>
                                        <p:tgtEl>
                                          <p:spTgt spid="104"/>
                                        </p:tgtEl>
                                        <p:attrNameLst>
                                          <p:attrName>style.visibility</p:attrName>
                                        </p:attrNameLst>
                                      </p:cBhvr>
                                      <p:to>
                                        <p:strVal val="visible"/>
                                      </p:to>
                                    </p:set>
                                    <p:animEffect transition="in" filter="barn(inVertical)">
                                      <p:cBhvr>
                                        <p:cTn id="295" dur="500"/>
                                        <p:tgtEl>
                                          <p:spTgt spid="104"/>
                                        </p:tgtEl>
                                      </p:cBhvr>
                                    </p:animEffect>
                                  </p:childTnLst>
                                </p:cTn>
                              </p:par>
                              <p:par>
                                <p:cTn id="296" presetID="16" presetClass="entr" presetSubtype="21" fill="hold" nodeType="withEffect">
                                  <p:stCondLst>
                                    <p:cond delay="0"/>
                                  </p:stCondLst>
                                  <p:childTnLst>
                                    <p:set>
                                      <p:cBhvr>
                                        <p:cTn id="297" dur="1" fill="hold">
                                          <p:stCondLst>
                                            <p:cond delay="0"/>
                                          </p:stCondLst>
                                        </p:cTn>
                                        <p:tgtEl>
                                          <p:spTgt spid="105"/>
                                        </p:tgtEl>
                                        <p:attrNameLst>
                                          <p:attrName>style.visibility</p:attrName>
                                        </p:attrNameLst>
                                      </p:cBhvr>
                                      <p:to>
                                        <p:strVal val="visible"/>
                                      </p:to>
                                    </p:set>
                                    <p:animEffect transition="in" filter="barn(inVertical)">
                                      <p:cBhvr>
                                        <p:cTn id="298" dur="500"/>
                                        <p:tgtEl>
                                          <p:spTgt spid="105"/>
                                        </p:tgtEl>
                                      </p:cBhvr>
                                    </p:animEffect>
                                  </p:childTnLst>
                                </p:cTn>
                              </p:par>
                              <p:par>
                                <p:cTn id="299" presetID="16" presetClass="entr" presetSubtype="21" fill="hold" nodeType="withEffect">
                                  <p:stCondLst>
                                    <p:cond delay="0"/>
                                  </p:stCondLst>
                                  <p:childTnLst>
                                    <p:set>
                                      <p:cBhvr>
                                        <p:cTn id="300" dur="1" fill="hold">
                                          <p:stCondLst>
                                            <p:cond delay="0"/>
                                          </p:stCondLst>
                                        </p:cTn>
                                        <p:tgtEl>
                                          <p:spTgt spid="106"/>
                                        </p:tgtEl>
                                        <p:attrNameLst>
                                          <p:attrName>style.visibility</p:attrName>
                                        </p:attrNameLst>
                                      </p:cBhvr>
                                      <p:to>
                                        <p:strVal val="visible"/>
                                      </p:to>
                                    </p:set>
                                    <p:animEffect transition="in" filter="barn(inVertical)">
                                      <p:cBhvr>
                                        <p:cTn id="301" dur="500"/>
                                        <p:tgtEl>
                                          <p:spTgt spid="106"/>
                                        </p:tgtEl>
                                      </p:cBhvr>
                                    </p:animEffect>
                                  </p:childTnLst>
                                </p:cTn>
                              </p:par>
                              <p:par>
                                <p:cTn id="302" presetID="16" presetClass="entr" presetSubtype="21" fill="hold" nodeType="withEffect">
                                  <p:stCondLst>
                                    <p:cond delay="0"/>
                                  </p:stCondLst>
                                  <p:childTnLst>
                                    <p:set>
                                      <p:cBhvr>
                                        <p:cTn id="303" dur="1" fill="hold">
                                          <p:stCondLst>
                                            <p:cond delay="0"/>
                                          </p:stCondLst>
                                        </p:cTn>
                                        <p:tgtEl>
                                          <p:spTgt spid="107"/>
                                        </p:tgtEl>
                                        <p:attrNameLst>
                                          <p:attrName>style.visibility</p:attrName>
                                        </p:attrNameLst>
                                      </p:cBhvr>
                                      <p:to>
                                        <p:strVal val="visible"/>
                                      </p:to>
                                    </p:set>
                                    <p:animEffect transition="in" filter="barn(inVertical)">
                                      <p:cBhvr>
                                        <p:cTn id="304" dur="500"/>
                                        <p:tgtEl>
                                          <p:spTgt spid="107"/>
                                        </p:tgtEl>
                                      </p:cBhvr>
                                    </p:animEffect>
                                  </p:childTnLst>
                                </p:cTn>
                              </p:par>
                              <p:par>
                                <p:cTn id="305" presetID="16" presetClass="entr" presetSubtype="21" fill="hold" nodeType="withEffect">
                                  <p:stCondLst>
                                    <p:cond delay="0"/>
                                  </p:stCondLst>
                                  <p:childTnLst>
                                    <p:set>
                                      <p:cBhvr>
                                        <p:cTn id="306" dur="1" fill="hold">
                                          <p:stCondLst>
                                            <p:cond delay="0"/>
                                          </p:stCondLst>
                                        </p:cTn>
                                        <p:tgtEl>
                                          <p:spTgt spid="108"/>
                                        </p:tgtEl>
                                        <p:attrNameLst>
                                          <p:attrName>style.visibility</p:attrName>
                                        </p:attrNameLst>
                                      </p:cBhvr>
                                      <p:to>
                                        <p:strVal val="visible"/>
                                      </p:to>
                                    </p:set>
                                    <p:animEffect transition="in" filter="barn(inVertical)">
                                      <p:cBhvr>
                                        <p:cTn id="307" dur="500"/>
                                        <p:tgtEl>
                                          <p:spTgt spid="108"/>
                                        </p:tgtEl>
                                      </p:cBhvr>
                                    </p:animEffect>
                                  </p:childTnLst>
                                </p:cTn>
                              </p:par>
                              <p:par>
                                <p:cTn id="308" presetID="16" presetClass="entr" presetSubtype="21" fill="hold" nodeType="withEffect">
                                  <p:stCondLst>
                                    <p:cond delay="0"/>
                                  </p:stCondLst>
                                  <p:childTnLst>
                                    <p:set>
                                      <p:cBhvr>
                                        <p:cTn id="309" dur="1" fill="hold">
                                          <p:stCondLst>
                                            <p:cond delay="0"/>
                                          </p:stCondLst>
                                        </p:cTn>
                                        <p:tgtEl>
                                          <p:spTgt spid="109"/>
                                        </p:tgtEl>
                                        <p:attrNameLst>
                                          <p:attrName>style.visibility</p:attrName>
                                        </p:attrNameLst>
                                      </p:cBhvr>
                                      <p:to>
                                        <p:strVal val="visible"/>
                                      </p:to>
                                    </p:set>
                                    <p:animEffect transition="in" filter="barn(inVertical)">
                                      <p:cBhvr>
                                        <p:cTn id="310" dur="500"/>
                                        <p:tgtEl>
                                          <p:spTgt spid="109"/>
                                        </p:tgtEl>
                                      </p:cBhvr>
                                    </p:animEffect>
                                  </p:childTnLst>
                                </p:cTn>
                              </p:par>
                              <p:par>
                                <p:cTn id="311" presetID="16" presetClass="entr" presetSubtype="21" fill="hold" nodeType="withEffect">
                                  <p:stCondLst>
                                    <p:cond delay="0"/>
                                  </p:stCondLst>
                                  <p:childTnLst>
                                    <p:set>
                                      <p:cBhvr>
                                        <p:cTn id="312" dur="1" fill="hold">
                                          <p:stCondLst>
                                            <p:cond delay="0"/>
                                          </p:stCondLst>
                                        </p:cTn>
                                        <p:tgtEl>
                                          <p:spTgt spid="110"/>
                                        </p:tgtEl>
                                        <p:attrNameLst>
                                          <p:attrName>style.visibility</p:attrName>
                                        </p:attrNameLst>
                                      </p:cBhvr>
                                      <p:to>
                                        <p:strVal val="visible"/>
                                      </p:to>
                                    </p:set>
                                    <p:animEffect transition="in" filter="barn(inVertical)">
                                      <p:cBhvr>
                                        <p:cTn id="313" dur="500"/>
                                        <p:tgtEl>
                                          <p:spTgt spid="110"/>
                                        </p:tgtEl>
                                      </p:cBhvr>
                                    </p:animEffect>
                                  </p:childTnLst>
                                </p:cTn>
                              </p:par>
                              <p:par>
                                <p:cTn id="314" presetID="16" presetClass="entr" presetSubtype="21" fill="hold" nodeType="withEffect">
                                  <p:stCondLst>
                                    <p:cond delay="0"/>
                                  </p:stCondLst>
                                  <p:childTnLst>
                                    <p:set>
                                      <p:cBhvr>
                                        <p:cTn id="315" dur="1" fill="hold">
                                          <p:stCondLst>
                                            <p:cond delay="0"/>
                                          </p:stCondLst>
                                        </p:cTn>
                                        <p:tgtEl>
                                          <p:spTgt spid="111"/>
                                        </p:tgtEl>
                                        <p:attrNameLst>
                                          <p:attrName>style.visibility</p:attrName>
                                        </p:attrNameLst>
                                      </p:cBhvr>
                                      <p:to>
                                        <p:strVal val="visible"/>
                                      </p:to>
                                    </p:set>
                                    <p:animEffect transition="in" filter="barn(inVertical)">
                                      <p:cBhvr>
                                        <p:cTn id="316" dur="500"/>
                                        <p:tgtEl>
                                          <p:spTgt spid="111"/>
                                        </p:tgtEl>
                                      </p:cBhvr>
                                    </p:animEffect>
                                  </p:childTnLst>
                                </p:cTn>
                              </p:par>
                              <p:par>
                                <p:cTn id="317" presetID="16" presetClass="entr" presetSubtype="21" fill="hold" nodeType="withEffect">
                                  <p:stCondLst>
                                    <p:cond delay="0"/>
                                  </p:stCondLst>
                                  <p:childTnLst>
                                    <p:set>
                                      <p:cBhvr>
                                        <p:cTn id="318" dur="1" fill="hold">
                                          <p:stCondLst>
                                            <p:cond delay="0"/>
                                          </p:stCondLst>
                                        </p:cTn>
                                        <p:tgtEl>
                                          <p:spTgt spid="112"/>
                                        </p:tgtEl>
                                        <p:attrNameLst>
                                          <p:attrName>style.visibility</p:attrName>
                                        </p:attrNameLst>
                                      </p:cBhvr>
                                      <p:to>
                                        <p:strVal val="visible"/>
                                      </p:to>
                                    </p:set>
                                    <p:animEffect transition="in" filter="barn(inVertical)">
                                      <p:cBhvr>
                                        <p:cTn id="319" dur="500"/>
                                        <p:tgtEl>
                                          <p:spTgt spid="112"/>
                                        </p:tgtEl>
                                      </p:cBhvr>
                                    </p:animEffect>
                                  </p:childTnLst>
                                </p:cTn>
                              </p:par>
                              <p:par>
                                <p:cTn id="320" presetID="16" presetClass="entr" presetSubtype="21" fill="hold" nodeType="withEffect">
                                  <p:stCondLst>
                                    <p:cond delay="0"/>
                                  </p:stCondLst>
                                  <p:childTnLst>
                                    <p:set>
                                      <p:cBhvr>
                                        <p:cTn id="321" dur="1" fill="hold">
                                          <p:stCondLst>
                                            <p:cond delay="0"/>
                                          </p:stCondLst>
                                        </p:cTn>
                                        <p:tgtEl>
                                          <p:spTgt spid="113"/>
                                        </p:tgtEl>
                                        <p:attrNameLst>
                                          <p:attrName>style.visibility</p:attrName>
                                        </p:attrNameLst>
                                      </p:cBhvr>
                                      <p:to>
                                        <p:strVal val="visible"/>
                                      </p:to>
                                    </p:set>
                                    <p:animEffect transition="in" filter="barn(inVertical)">
                                      <p:cBhvr>
                                        <p:cTn id="322" dur="500"/>
                                        <p:tgtEl>
                                          <p:spTgt spid="113"/>
                                        </p:tgtEl>
                                      </p:cBhvr>
                                    </p:animEffect>
                                  </p:childTnLst>
                                </p:cTn>
                              </p:par>
                              <p:par>
                                <p:cTn id="323" presetID="16" presetClass="entr" presetSubtype="21" fill="hold" nodeType="withEffect">
                                  <p:stCondLst>
                                    <p:cond delay="0"/>
                                  </p:stCondLst>
                                  <p:childTnLst>
                                    <p:set>
                                      <p:cBhvr>
                                        <p:cTn id="324" dur="1" fill="hold">
                                          <p:stCondLst>
                                            <p:cond delay="0"/>
                                          </p:stCondLst>
                                        </p:cTn>
                                        <p:tgtEl>
                                          <p:spTgt spid="114"/>
                                        </p:tgtEl>
                                        <p:attrNameLst>
                                          <p:attrName>style.visibility</p:attrName>
                                        </p:attrNameLst>
                                      </p:cBhvr>
                                      <p:to>
                                        <p:strVal val="visible"/>
                                      </p:to>
                                    </p:set>
                                    <p:animEffect transition="in" filter="barn(inVertical)">
                                      <p:cBhvr>
                                        <p:cTn id="325" dur="500"/>
                                        <p:tgtEl>
                                          <p:spTgt spid="114"/>
                                        </p:tgtEl>
                                      </p:cBhvr>
                                    </p:animEffect>
                                  </p:childTnLst>
                                </p:cTn>
                              </p:par>
                              <p:par>
                                <p:cTn id="326" presetID="16" presetClass="entr" presetSubtype="21" fill="hold" nodeType="withEffect">
                                  <p:stCondLst>
                                    <p:cond delay="0"/>
                                  </p:stCondLst>
                                  <p:childTnLst>
                                    <p:set>
                                      <p:cBhvr>
                                        <p:cTn id="327" dur="1" fill="hold">
                                          <p:stCondLst>
                                            <p:cond delay="0"/>
                                          </p:stCondLst>
                                        </p:cTn>
                                        <p:tgtEl>
                                          <p:spTgt spid="164"/>
                                        </p:tgtEl>
                                        <p:attrNameLst>
                                          <p:attrName>style.visibility</p:attrName>
                                        </p:attrNameLst>
                                      </p:cBhvr>
                                      <p:to>
                                        <p:strVal val="visible"/>
                                      </p:to>
                                    </p:set>
                                    <p:animEffect transition="in" filter="barn(inVertical)">
                                      <p:cBhvr>
                                        <p:cTn id="32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6" idx="0"/>
          </p:cNvCxnSpPr>
          <p:nvPr/>
        </p:nvCxnSpPr>
        <p:spPr>
          <a:xfrm flipV="1">
            <a:off x="5785831" y="2509898"/>
            <a:ext cx="1584529" cy="536175"/>
          </a:xfrm>
          <a:prstGeom prst="bentConnector4">
            <a:avLst>
              <a:gd name="adj1" fmla="val 37689"/>
              <a:gd name="adj2" fmla="val 142635"/>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AD FS sign-on method</a:t>
            </a:r>
            <a:endParaRPr lang="en-US" dirty="0"/>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grpSp>
        <p:nvGrpSpPr>
          <p:cNvPr id="71" name="Group 70"/>
          <p:cNvGrpSpPr/>
          <p:nvPr/>
        </p:nvGrpSpPr>
        <p:grpSpPr>
          <a:xfrm>
            <a:off x="7155843" y="376334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321" y="4237682"/>
            <a:ext cx="5666517" cy="2452979"/>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Directory objects but not passwords or hashes of passwords are synchronized to Azure AD </a:t>
            </a: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 via Azure AD to access Cloud Apps.</a:t>
            </a:r>
          </a:p>
          <a:p>
            <a:pPr>
              <a:lnSpc>
                <a:spcPct val="90000"/>
              </a:lnSpc>
              <a:spcAft>
                <a:spcPts val="600"/>
              </a:spcAft>
            </a:pPr>
            <a:r>
              <a:rPr lang="en-US" sz="1600" dirty="0">
                <a:gradFill>
                  <a:gsLst>
                    <a:gs pos="2917">
                      <a:schemeClr val="tx1"/>
                    </a:gs>
                    <a:gs pos="30000">
                      <a:schemeClr val="tx1"/>
                    </a:gs>
                  </a:gsLst>
                  <a:lin ang="5400000" scaled="0"/>
                </a:gradFill>
              </a:rPr>
              <a:t>Azure AD will use AD FS On-Premises to authenticate users.</a:t>
            </a:r>
          </a:p>
          <a:p>
            <a:pPr>
              <a:lnSpc>
                <a:spcPct val="90000"/>
              </a:lnSpc>
              <a:spcAft>
                <a:spcPts val="600"/>
              </a:spcAft>
            </a:pPr>
            <a:endParaRPr lang="en-US" sz="1600" dirty="0">
              <a:gradFill>
                <a:gsLst>
                  <a:gs pos="2917">
                    <a:schemeClr val="tx1"/>
                  </a:gs>
                  <a:gs pos="30000">
                    <a:schemeClr val="tx1"/>
                  </a:gs>
                </a:gsLst>
                <a:lin ang="5400000" scaled="0"/>
              </a:gradFill>
            </a:endParaRPr>
          </a:p>
        </p:txBody>
      </p:sp>
      <p:cxnSp>
        <p:nvCxnSpPr>
          <p:cNvPr id="8" name="Elbow Connector 7"/>
          <p:cNvCxnSpPr>
            <a:stCxn id="17" idx="3"/>
            <a:endCxn id="26" idx="3"/>
          </p:cNvCxnSpPr>
          <p:nvPr/>
        </p:nvCxnSpPr>
        <p:spPr>
          <a:xfrm flipH="1" flipV="1">
            <a:off x="7760505" y="2900043"/>
            <a:ext cx="688351" cy="1152298"/>
          </a:xfrm>
          <a:prstGeom prst="bentConnector3">
            <a:avLst>
              <a:gd name="adj1" fmla="val -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8" idx="1"/>
            <a:endCxn id="7" idx="3"/>
          </p:cNvCxnSpPr>
          <p:nvPr/>
        </p:nvCxnSpPr>
        <p:spPr>
          <a:xfrm rot="10800000">
            <a:off x="2999589" y="3194393"/>
            <a:ext cx="4216904" cy="972607"/>
          </a:xfrm>
          <a:prstGeom prst="bentConnector3">
            <a:avLst>
              <a:gd name="adj1" fmla="val 6990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1"/>
            <a:endCxn id="18" idx="1"/>
          </p:cNvCxnSpPr>
          <p:nvPr/>
        </p:nvCxnSpPr>
        <p:spPr>
          <a:xfrm rot="10800000" flipH="1" flipV="1">
            <a:off x="1722437" y="3194391"/>
            <a:ext cx="5494056" cy="972607"/>
          </a:xfrm>
          <a:prstGeom prst="bentConnector3">
            <a:avLst>
              <a:gd name="adj1" fmla="val -4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6" idx="1"/>
            <a:endCxn id="26" idx="1"/>
          </p:cNvCxnSpPr>
          <p:nvPr/>
        </p:nvCxnSpPr>
        <p:spPr>
          <a:xfrm rot="10800000">
            <a:off x="6980215" y="2900044"/>
            <a:ext cx="175628" cy="1786487"/>
          </a:xfrm>
          <a:prstGeom prst="bentConnector3">
            <a:avLst>
              <a:gd name="adj1" fmla="val 2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gular Pentagon 56"/>
          <p:cNvSpPr/>
          <p:nvPr/>
        </p:nvSpPr>
        <p:spPr bwMode="auto">
          <a:xfrm>
            <a:off x="1415173" y="2881100"/>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gular Pentagon 57"/>
          <p:cNvSpPr/>
          <p:nvPr/>
        </p:nvSpPr>
        <p:spPr bwMode="auto">
          <a:xfrm>
            <a:off x="6464231" y="3680695"/>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gular Pentagon 59"/>
          <p:cNvSpPr/>
          <p:nvPr/>
        </p:nvSpPr>
        <p:spPr bwMode="auto">
          <a:xfrm>
            <a:off x="7919586" y="2582862"/>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gular Pentagon 60"/>
          <p:cNvSpPr/>
          <p:nvPr/>
        </p:nvSpPr>
        <p:spPr bwMode="auto">
          <a:xfrm>
            <a:off x="10018923" y="377481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Elbow Connector 61"/>
          <p:cNvCxnSpPr>
            <a:stCxn id="26" idx="3"/>
            <a:endCxn id="17" idx="3"/>
          </p:cNvCxnSpPr>
          <p:nvPr/>
        </p:nvCxnSpPr>
        <p:spPr>
          <a:xfrm>
            <a:off x="7760505" y="2900043"/>
            <a:ext cx="688351" cy="1152298"/>
          </a:xfrm>
          <a:prstGeom prst="bentConnector3">
            <a:avLst>
              <a:gd name="adj1" fmla="val 1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683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6"/>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59"/>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63">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63">
                                            <p:txEl>
                                              <p:pRg st="3" end="3"/>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63">
                                            <p:txEl>
                                              <p:pRg st="4" end="4"/>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7"/>
                                        </p:tgtEl>
                                        <p:attrNameLst>
                                          <p:attrName>style.visibility</p:attrName>
                                        </p:attrNameLst>
                                      </p:cBhvr>
                                      <p:to>
                                        <p:strVal val="hidden"/>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down)">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5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5"/>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5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5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8"/>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par>
                          <p:cTn id="85" fill="hold">
                            <p:stCondLst>
                              <p:cond delay="0"/>
                            </p:stCondLst>
                            <p:childTnLst>
                              <p:par>
                                <p:cTn id="86" presetID="22" presetClass="entr" presetSubtype="1" fill="hold" nodeType="after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up)">
                                      <p:cBhvr>
                                        <p:cTn id="88" dur="500"/>
                                        <p:tgtEl>
                                          <p:spTgt spid="6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62"/>
                                        </p:tgtEl>
                                        <p:attrNameLst>
                                          <p:attrName>style.visibility</p:attrName>
                                        </p:attrNameLst>
                                      </p:cBhvr>
                                      <p:to>
                                        <p:strVal val="hidden"/>
                                      </p:to>
                                    </p:set>
                                  </p:childTnLst>
                                </p:cTn>
                              </p:par>
                            </p:childTnLst>
                          </p:cTn>
                        </p:par>
                        <p:par>
                          <p:cTn id="95" fill="hold">
                            <p:stCondLst>
                              <p:cond delay="0"/>
                            </p:stCondLst>
                            <p:childTnLst>
                              <p:par>
                                <p:cTn id="96" presetID="22" presetClass="entr" presetSubtype="8" fill="hold"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60" grpId="0" animBg="1"/>
      <p:bldP spid="60" grpId="1"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Azure AD Connect – Custom Settings</a:t>
            </a:r>
            <a:endParaRPr lang="en-US" dirty="0"/>
          </a:p>
        </p:txBody>
      </p:sp>
    </p:spTree>
    <p:extLst>
      <p:ext uri="{BB962C8B-B14F-4D97-AF65-F5344CB8AC3E}">
        <p14:creationId xmlns:p14="http://schemas.microsoft.com/office/powerpoint/2010/main" val="13773082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Health</a:t>
            </a:r>
          </a:p>
        </p:txBody>
      </p:sp>
      <p:sp>
        <p:nvSpPr>
          <p:cNvPr id="3" name="Content Placeholder 2"/>
          <p:cNvSpPr>
            <a:spLocks noGrp="1"/>
          </p:cNvSpPr>
          <p:nvPr>
            <p:ph sz="quarter" idx="10"/>
          </p:nvPr>
        </p:nvSpPr>
        <p:spPr>
          <a:xfrm>
            <a:off x="273667" y="1415402"/>
            <a:ext cx="7218943" cy="5053659"/>
          </a:xfrm>
        </p:spPr>
        <p:txBody>
          <a:bodyPr>
            <a:normAutofit fontScale="85000" lnSpcReduction="10000"/>
          </a:bodyPr>
          <a:lstStyle/>
          <a:p>
            <a:r>
              <a:rPr lang="en-US" sz="3200" dirty="0"/>
              <a:t>Monitor ADFS service (cloud or On-Premises) for reliable &amp; highly available authentication.</a:t>
            </a:r>
          </a:p>
          <a:p>
            <a:pPr lvl="1"/>
            <a:r>
              <a:rPr lang="sv-FI" sz="2792" dirty="0"/>
              <a:t>Requires installation of agent</a:t>
            </a:r>
            <a:endParaRPr lang="en-US" sz="2792" dirty="0"/>
          </a:p>
          <a:p>
            <a:endParaRPr lang="en-US" sz="3200" dirty="0"/>
          </a:p>
          <a:p>
            <a:r>
              <a:rPr lang="en-US" sz="3200" dirty="0"/>
              <a:t>Analyze ADFS logins for usage &amp; capacity planning based on app, authentication, location &amp; failures.</a:t>
            </a:r>
          </a:p>
          <a:p>
            <a:pPr lvl="1"/>
            <a:r>
              <a:rPr lang="en-US" sz="2800" dirty="0"/>
              <a:t>Email notification for critical alerts.</a:t>
            </a:r>
          </a:p>
          <a:p>
            <a:endParaRPr lang="en-US" sz="3200" dirty="0"/>
          </a:p>
          <a:p>
            <a:r>
              <a:rPr lang="en-US" sz="3200" dirty="0"/>
              <a:t>Perform forensic analysis on top users with bad passwords.</a:t>
            </a:r>
          </a:p>
          <a:p>
            <a:endParaRPr lang="en-US" sz="3200" dirty="0"/>
          </a:p>
          <a:p>
            <a:r>
              <a:rPr lang="en-US" sz="3200" dirty="0"/>
              <a:t>Available in Azure AD Premium</a:t>
            </a:r>
          </a:p>
          <a:p>
            <a:endParaRPr lang="en-US" sz="3200" dirty="0"/>
          </a:p>
        </p:txBody>
      </p:sp>
      <p:pic>
        <p:nvPicPr>
          <p:cNvPr id="4" name="Picture 3"/>
          <p:cNvPicPr>
            <a:picLocks noChangeAspect="1"/>
          </p:cNvPicPr>
          <p:nvPr/>
        </p:nvPicPr>
        <p:blipFill>
          <a:blip r:embed="rId3"/>
          <a:stretch>
            <a:fillRect/>
          </a:stretch>
        </p:blipFill>
        <p:spPr>
          <a:xfrm>
            <a:off x="9090456" y="363622"/>
            <a:ext cx="2957166" cy="3401246"/>
          </a:xfrm>
          <a:prstGeom prst="rect">
            <a:avLst/>
          </a:prstGeom>
        </p:spPr>
      </p:pic>
      <p:pic>
        <p:nvPicPr>
          <p:cNvPr id="5" name="Picture 4"/>
          <p:cNvPicPr>
            <a:picLocks noChangeAspect="1"/>
          </p:cNvPicPr>
          <p:nvPr/>
        </p:nvPicPr>
        <p:blipFill>
          <a:blip r:embed="rId4"/>
          <a:stretch>
            <a:fillRect/>
          </a:stretch>
        </p:blipFill>
        <p:spPr>
          <a:xfrm>
            <a:off x="7606826" y="4039289"/>
            <a:ext cx="4440796" cy="2286000"/>
          </a:xfrm>
          <a:prstGeom prst="rect">
            <a:avLst/>
          </a:prstGeom>
        </p:spPr>
      </p:pic>
    </p:spTree>
    <p:extLst>
      <p:ext uri="{BB962C8B-B14F-4D97-AF65-F5344CB8AC3E}">
        <p14:creationId xmlns:p14="http://schemas.microsoft.com/office/powerpoint/2010/main" val="25813694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Application Proxy</a:t>
            </a:r>
          </a:p>
        </p:txBody>
      </p:sp>
      <p:sp>
        <p:nvSpPr>
          <p:cNvPr id="3" name="Content Placeholder 2"/>
          <p:cNvSpPr>
            <a:spLocks noGrp="1"/>
          </p:cNvSpPr>
          <p:nvPr>
            <p:ph sz="quarter" idx="10"/>
          </p:nvPr>
        </p:nvSpPr>
        <p:spPr>
          <a:xfrm>
            <a:off x="273667" y="1415402"/>
            <a:ext cx="6172373" cy="5053659"/>
          </a:xfrm>
        </p:spPr>
        <p:txBody>
          <a:bodyPr>
            <a:normAutofit fontScale="77500" lnSpcReduction="20000"/>
          </a:bodyPr>
          <a:lstStyle/>
          <a:p>
            <a:r>
              <a:rPr lang="en-US" sz="3200" dirty="0"/>
              <a:t>Application Proxy provides single sign-on (SSO) and secure remote access for web applications hosted on-premises</a:t>
            </a:r>
            <a:endParaRPr lang="sv-FI" sz="2384" dirty="0"/>
          </a:p>
          <a:p>
            <a:pPr lvl="1"/>
            <a:r>
              <a:rPr lang="sv-FI" sz="2384" dirty="0" err="1"/>
              <a:t>Requires</a:t>
            </a:r>
            <a:r>
              <a:rPr lang="sv-FI" sz="2384" dirty="0"/>
              <a:t> installation </a:t>
            </a:r>
            <a:r>
              <a:rPr lang="sv-FI" sz="2384" dirty="0" err="1"/>
              <a:t>of</a:t>
            </a:r>
            <a:r>
              <a:rPr lang="sv-FI" sz="2384" dirty="0"/>
              <a:t> agent</a:t>
            </a:r>
            <a:endParaRPr lang="en-US" sz="2384" dirty="0"/>
          </a:p>
          <a:p>
            <a:endParaRPr lang="en-US" sz="3200" b="1" dirty="0"/>
          </a:p>
          <a:p>
            <a:r>
              <a:rPr lang="en-US" sz="3200" b="1" dirty="0"/>
              <a:t>Single sign-on</a:t>
            </a:r>
          </a:p>
          <a:p>
            <a:pPr lvl="1"/>
            <a:r>
              <a:rPr lang="en-US" sz="2792" dirty="0"/>
              <a:t>Azure AD Application Proxy provides single sign-on to applications that use Integrated Windows Authentication (IWA), or claims-aware applications</a:t>
            </a:r>
          </a:p>
          <a:p>
            <a:endParaRPr lang="en-US" sz="3200" dirty="0"/>
          </a:p>
          <a:p>
            <a:endParaRPr lang="en-US" sz="3200" dirty="0"/>
          </a:p>
          <a:p>
            <a:r>
              <a:rPr lang="en-US" sz="3200" dirty="0"/>
              <a:t>Leverages the Service Bus technology</a:t>
            </a:r>
          </a:p>
          <a:p>
            <a:endParaRPr lang="en-US" sz="3200" dirty="0"/>
          </a:p>
          <a:p>
            <a:r>
              <a:rPr lang="en-US" sz="3200" dirty="0"/>
              <a:t>Available in Azure AD Basic, Premium</a:t>
            </a:r>
          </a:p>
          <a:p>
            <a:endParaRPr lang="en-US" sz="3200" dirty="0"/>
          </a:p>
        </p:txBody>
      </p:sp>
      <p:pic>
        <p:nvPicPr>
          <p:cNvPr id="6" name="Picture 5"/>
          <p:cNvPicPr>
            <a:picLocks noChangeAspect="1"/>
          </p:cNvPicPr>
          <p:nvPr/>
        </p:nvPicPr>
        <p:blipFill>
          <a:blip r:embed="rId3"/>
          <a:stretch>
            <a:fillRect/>
          </a:stretch>
        </p:blipFill>
        <p:spPr>
          <a:xfrm>
            <a:off x="6599237" y="4183062"/>
            <a:ext cx="5715798" cy="1314633"/>
          </a:xfrm>
          <a:prstGeom prst="rect">
            <a:avLst/>
          </a:prstGeom>
        </p:spPr>
      </p:pic>
      <p:pic>
        <p:nvPicPr>
          <p:cNvPr id="7" name="Picture 6"/>
          <p:cNvPicPr>
            <a:picLocks noChangeAspect="1"/>
          </p:cNvPicPr>
          <p:nvPr/>
        </p:nvPicPr>
        <p:blipFill>
          <a:blip r:embed="rId4"/>
          <a:stretch>
            <a:fillRect/>
          </a:stretch>
        </p:blipFill>
        <p:spPr>
          <a:xfrm>
            <a:off x="8381178" y="771775"/>
            <a:ext cx="3780660" cy="3192463"/>
          </a:xfrm>
          <a:prstGeom prst="rect">
            <a:avLst/>
          </a:prstGeom>
        </p:spPr>
      </p:pic>
    </p:spTree>
    <p:extLst>
      <p:ext uri="{BB962C8B-B14F-4D97-AF65-F5344CB8AC3E}">
        <p14:creationId xmlns:p14="http://schemas.microsoft.com/office/powerpoint/2010/main" val="33024083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App Discovery</a:t>
            </a:r>
          </a:p>
        </p:txBody>
      </p:sp>
      <p:sp>
        <p:nvSpPr>
          <p:cNvPr id="3" name="Text Placeholder 2"/>
          <p:cNvSpPr>
            <a:spLocks noGrp="1"/>
          </p:cNvSpPr>
          <p:nvPr>
            <p:ph sz="quarter" idx="10"/>
          </p:nvPr>
        </p:nvSpPr>
        <p:spPr>
          <a:xfrm>
            <a:off x="273668" y="1415403"/>
            <a:ext cx="5944569" cy="4915402"/>
          </a:xfrm>
        </p:spPr>
        <p:txBody>
          <a:bodyPr>
            <a:normAutofit fontScale="92500"/>
          </a:bodyPr>
          <a:lstStyle/>
          <a:p>
            <a:pPr marL="685800" indent="-685800">
              <a:buFont typeface="Arial" panose="020B0604020202020204" pitchFamily="34" charset="0"/>
              <a:buChar char="•"/>
            </a:pPr>
            <a:r>
              <a:rPr lang="en-US" sz="2800" dirty="0"/>
              <a:t>Discover cloud apps in use in the organization</a:t>
            </a:r>
          </a:p>
          <a:p>
            <a:pPr marL="927054" lvl="1" indent="-685800"/>
            <a:r>
              <a:rPr lang="en-US" sz="2400" dirty="0"/>
              <a:t>Measure app usage</a:t>
            </a:r>
          </a:p>
          <a:p>
            <a:pPr marL="927054" lvl="1" indent="-685800"/>
            <a:r>
              <a:rPr lang="en-US" sz="2400" dirty="0"/>
              <a:t>Identify which users are using an app.</a:t>
            </a:r>
          </a:p>
          <a:p>
            <a:pPr marL="685800" indent="-685800">
              <a:buFont typeface="Arial" panose="020B0604020202020204" pitchFamily="34" charset="0"/>
              <a:buChar char="•"/>
            </a:pPr>
            <a:endParaRPr lang="en-US" sz="2400" dirty="0"/>
          </a:p>
          <a:p>
            <a:pPr marL="685800" indent="-685800">
              <a:buFont typeface="Arial" panose="020B0604020202020204" pitchFamily="34" charset="0"/>
              <a:buChar char="•"/>
            </a:pPr>
            <a:r>
              <a:rPr lang="en-US" sz="2800" dirty="0"/>
              <a:t>Enables you to Easily integrate with AAD to bring applications under management</a:t>
            </a:r>
          </a:p>
          <a:p>
            <a:pPr marL="685800" indent="-685800">
              <a:buFont typeface="Arial" panose="020B0604020202020204" pitchFamily="34" charset="0"/>
              <a:buChar char="•"/>
            </a:pPr>
            <a:r>
              <a:rPr lang="sv-FI" sz="2800" dirty="0"/>
              <a:t>Requires an agent on the </a:t>
            </a:r>
            <a:r>
              <a:rPr lang="sv-FI" sz="2800" dirty="0" err="1"/>
              <a:t>user’s</a:t>
            </a:r>
            <a:r>
              <a:rPr lang="sv-FI" sz="2800" dirty="0"/>
              <a:t> </a:t>
            </a:r>
            <a:r>
              <a:rPr lang="sv-FI" sz="2800" dirty="0" err="1"/>
              <a:t>computers</a:t>
            </a:r>
            <a:endParaRPr lang="sv-FI" sz="2800" dirty="0"/>
          </a:p>
          <a:p>
            <a:endParaRPr lang="en-US" sz="2800" dirty="0"/>
          </a:p>
          <a:p>
            <a:r>
              <a:rPr lang="en-US" sz="2800" dirty="0"/>
              <a:t>Available in Azure AD Premium</a:t>
            </a:r>
          </a:p>
          <a:p>
            <a:pPr marL="685800" indent="-685800">
              <a:buFont typeface="Arial" panose="020B0604020202020204" pitchFamily="34" charset="0"/>
              <a:buChar char="•"/>
            </a:pPr>
            <a:endParaRPr lang="en-US" sz="2800" dirty="0"/>
          </a:p>
          <a:p>
            <a:pPr marL="685800" indent="-685800">
              <a:buFont typeface="Arial" panose="020B0604020202020204" pitchFamily="34" charset="0"/>
              <a:buChar char="•"/>
            </a:pPr>
            <a:endParaRPr lang="en-US" sz="2400" dirty="0"/>
          </a:p>
          <a:p>
            <a:endParaRPr lang="en-US" sz="2400" dirty="0"/>
          </a:p>
        </p:txBody>
      </p:sp>
      <p:pic>
        <p:nvPicPr>
          <p:cNvPr id="4" name="Picture 3"/>
          <p:cNvPicPr>
            <a:picLocks noChangeAspect="1"/>
          </p:cNvPicPr>
          <p:nvPr/>
        </p:nvPicPr>
        <p:blipFill>
          <a:blip r:embed="rId3"/>
          <a:stretch>
            <a:fillRect/>
          </a:stretch>
        </p:blipFill>
        <p:spPr>
          <a:xfrm>
            <a:off x="6370637" y="1363662"/>
            <a:ext cx="2963485" cy="3906184"/>
          </a:xfrm>
          <a:prstGeom prst="rect">
            <a:avLst/>
          </a:prstGeom>
          <a:ln>
            <a:solidFill>
              <a:schemeClr val="bg2"/>
            </a:solidFill>
          </a:ln>
          <a:effectLst/>
        </p:spPr>
      </p:pic>
      <p:pic>
        <p:nvPicPr>
          <p:cNvPr id="5" name="Picture 4"/>
          <p:cNvPicPr>
            <a:picLocks noChangeAspect="1"/>
          </p:cNvPicPr>
          <p:nvPr/>
        </p:nvPicPr>
        <p:blipFill>
          <a:blip r:embed="rId4"/>
          <a:stretch>
            <a:fillRect/>
          </a:stretch>
        </p:blipFill>
        <p:spPr>
          <a:xfrm>
            <a:off x="8047037" y="2201862"/>
            <a:ext cx="3511600" cy="3493522"/>
          </a:xfrm>
          <a:prstGeom prst="rect">
            <a:avLst/>
          </a:prstGeom>
          <a:ln>
            <a:solidFill>
              <a:schemeClr val="bg2"/>
            </a:solidFill>
          </a:ln>
          <a:effectLst/>
        </p:spPr>
      </p:pic>
      <p:pic>
        <p:nvPicPr>
          <p:cNvPr id="6" name="Picture 5"/>
          <p:cNvPicPr>
            <a:picLocks noChangeAspect="1"/>
          </p:cNvPicPr>
          <p:nvPr/>
        </p:nvPicPr>
        <p:blipFill>
          <a:blip r:embed="rId5"/>
          <a:stretch>
            <a:fillRect/>
          </a:stretch>
        </p:blipFill>
        <p:spPr>
          <a:xfrm>
            <a:off x="9852314" y="2886203"/>
            <a:ext cx="2360356" cy="3444602"/>
          </a:xfrm>
          <a:prstGeom prst="rect">
            <a:avLst/>
          </a:prstGeom>
          <a:ln>
            <a:solidFill>
              <a:schemeClr val="bg2"/>
            </a:solidFill>
          </a:ln>
          <a:effectLst/>
        </p:spPr>
      </p:pic>
    </p:spTree>
    <p:extLst>
      <p:ext uri="{BB962C8B-B14F-4D97-AF65-F5344CB8AC3E}">
        <p14:creationId xmlns:p14="http://schemas.microsoft.com/office/powerpoint/2010/main" val="23753274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applications for Azure AD</a:t>
            </a:r>
            <a:br>
              <a:rPr lang="en-US" dirty="0"/>
            </a:br>
            <a:endParaRPr lang="en-US" dirty="0"/>
          </a:p>
        </p:txBody>
      </p:sp>
    </p:spTree>
    <p:extLst>
      <p:ext uri="{BB962C8B-B14F-4D97-AF65-F5344CB8AC3E}">
        <p14:creationId xmlns:p14="http://schemas.microsoft.com/office/powerpoint/2010/main" val="13921735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“steps” to develop apps for Azure AD</a:t>
            </a:r>
          </a:p>
        </p:txBody>
      </p:sp>
      <p:sp>
        <p:nvSpPr>
          <p:cNvPr id="4" name="Content Placeholder 3"/>
          <p:cNvSpPr>
            <a:spLocks noGrp="1"/>
          </p:cNvSpPr>
          <p:nvPr>
            <p:ph sz="quarter" idx="10"/>
          </p:nvPr>
        </p:nvSpPr>
        <p:spPr>
          <a:xfrm>
            <a:off x="273668" y="2004449"/>
            <a:ext cx="11773954" cy="4769413"/>
          </a:xfrm>
        </p:spPr>
        <p:txBody>
          <a:bodyPr>
            <a:normAutofit/>
          </a:bodyPr>
          <a:lstStyle/>
          <a:p>
            <a:r>
              <a:rPr lang="en-US" dirty="0"/>
              <a:t>Register your application with Azure AD</a:t>
            </a:r>
          </a:p>
          <a:p>
            <a:pPr marL="342835" lvl="1" indent="0">
              <a:buNone/>
            </a:pPr>
            <a:endParaRPr lang="en-US" dirty="0"/>
          </a:p>
          <a:p>
            <a:r>
              <a:rPr lang="en-US" dirty="0"/>
              <a:t>Configure your application to externalize authentication to Azure AD</a:t>
            </a:r>
          </a:p>
        </p:txBody>
      </p:sp>
    </p:spTree>
    <p:extLst>
      <p:ext uri="{BB962C8B-B14F-4D97-AF65-F5344CB8AC3E}">
        <p14:creationId xmlns:p14="http://schemas.microsoft.com/office/powerpoint/2010/main" val="127758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an application with Azure AD</a:t>
            </a:r>
          </a:p>
        </p:txBody>
      </p:sp>
      <p:sp>
        <p:nvSpPr>
          <p:cNvPr id="3" name="Content Placeholder 2"/>
          <p:cNvSpPr>
            <a:spLocks noGrp="1"/>
          </p:cNvSpPr>
          <p:nvPr>
            <p:ph sz="quarter" idx="10"/>
          </p:nvPr>
        </p:nvSpPr>
        <p:spPr/>
        <p:txBody>
          <a:bodyPr/>
          <a:lstStyle/>
          <a:p>
            <a:r>
              <a:rPr lang="en-US" dirty="0"/>
              <a:t>Use the non-preview Azure Management Portal </a:t>
            </a:r>
          </a:p>
          <a:p>
            <a:endParaRPr lang="en-US" dirty="0"/>
          </a:p>
          <a:p>
            <a:r>
              <a:rPr lang="en-US" dirty="0"/>
              <a:t>Automate it using PowerShell</a:t>
            </a:r>
          </a:p>
          <a:p>
            <a:endParaRPr lang="en-US" dirty="0"/>
          </a:p>
          <a:p>
            <a:r>
              <a:rPr lang="en-US" dirty="0"/>
              <a:t>Use Visual Studio</a:t>
            </a:r>
          </a:p>
          <a:p>
            <a:pPr lvl="1"/>
            <a:endParaRPr lang="en-US" dirty="0"/>
          </a:p>
          <a:p>
            <a:endParaRPr lang="en-US" dirty="0"/>
          </a:p>
        </p:txBody>
      </p:sp>
    </p:spTree>
    <p:extLst>
      <p:ext uri="{BB962C8B-B14F-4D97-AF65-F5344CB8AC3E}">
        <p14:creationId xmlns:p14="http://schemas.microsoft.com/office/powerpoint/2010/main" val="1946581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your app to use Azure AD</a:t>
            </a:r>
          </a:p>
        </p:txBody>
      </p:sp>
      <p:sp>
        <p:nvSpPr>
          <p:cNvPr id="3" name="Content Placeholder 2"/>
          <p:cNvSpPr>
            <a:spLocks noGrp="1"/>
          </p:cNvSpPr>
          <p:nvPr>
            <p:ph sz="quarter" idx="10"/>
          </p:nvPr>
        </p:nvSpPr>
        <p:spPr/>
        <p:txBody>
          <a:bodyPr>
            <a:noAutofit/>
          </a:bodyPr>
          <a:lstStyle/>
          <a:p>
            <a:r>
              <a:rPr lang="en-US" sz="3200" dirty="0"/>
              <a:t>Authority URL</a:t>
            </a:r>
          </a:p>
          <a:p>
            <a:pPr lvl="1"/>
            <a:r>
              <a:rPr lang="en-US" sz="3200" dirty="0"/>
              <a:t>Who your app trusts to authenticate users</a:t>
            </a:r>
          </a:p>
          <a:p>
            <a:pPr lvl="1"/>
            <a:endParaRPr lang="en-US" sz="3200" dirty="0"/>
          </a:p>
          <a:p>
            <a:r>
              <a:rPr lang="en-US" sz="3200" dirty="0"/>
              <a:t>App Id</a:t>
            </a:r>
          </a:p>
          <a:p>
            <a:pPr lvl="1"/>
            <a:r>
              <a:rPr lang="en-US" sz="3200" dirty="0"/>
              <a:t>Generated by Azure AD during app registration</a:t>
            </a:r>
          </a:p>
          <a:p>
            <a:pPr lvl="1"/>
            <a:endParaRPr lang="en-US" sz="3200" dirty="0"/>
          </a:p>
          <a:p>
            <a:r>
              <a:rPr lang="en-US" sz="3200" dirty="0"/>
              <a:t>Signing Keys</a:t>
            </a:r>
          </a:p>
          <a:p>
            <a:pPr lvl="1"/>
            <a:r>
              <a:rPr lang="en-US" sz="3200" dirty="0"/>
              <a:t>Generated for each Azure AD tenant</a:t>
            </a:r>
          </a:p>
          <a:p>
            <a:pPr lvl="1"/>
            <a:r>
              <a:rPr lang="en-US" sz="3200" dirty="0"/>
              <a:t>Used to validate tokens issued by Azure AD</a:t>
            </a:r>
          </a:p>
          <a:p>
            <a:pPr lvl="1"/>
            <a:endParaRPr lang="en-US" sz="3200" dirty="0"/>
          </a:p>
        </p:txBody>
      </p:sp>
    </p:spTree>
    <p:extLst>
      <p:ext uri="{BB962C8B-B14F-4D97-AF65-F5344CB8AC3E}">
        <p14:creationId xmlns:p14="http://schemas.microsoft.com/office/powerpoint/2010/main" val="33032658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Web Apps for Azure AD using </a:t>
            </a:r>
            <a:r>
              <a:rPr lang="en-US" dirty="0" err="1"/>
              <a:t>OpenID</a:t>
            </a:r>
            <a:r>
              <a:rPr lang="en-US" dirty="0"/>
              <a:t> Connect / OAuth 2.0</a:t>
            </a:r>
          </a:p>
        </p:txBody>
      </p:sp>
      <p:grpSp>
        <p:nvGrpSpPr>
          <p:cNvPr id="4" name="Group 3"/>
          <p:cNvGrpSpPr/>
          <p:nvPr/>
        </p:nvGrpSpPr>
        <p:grpSpPr>
          <a:xfrm>
            <a:off x="3558254" y="4927793"/>
            <a:ext cx="1293013" cy="1181722"/>
            <a:chOff x="6669511" y="4098071"/>
            <a:chExt cx="1293013" cy="1181722"/>
          </a:xfrm>
        </p:grpSpPr>
        <p:sp>
          <p:nvSpPr>
            <p:cNvPr id="5" name="TextBox 4"/>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6" name="Group 5"/>
            <p:cNvGrpSpPr/>
            <p:nvPr/>
          </p:nvGrpSpPr>
          <p:grpSpPr>
            <a:xfrm>
              <a:off x="6730161" y="4098071"/>
              <a:ext cx="1232363" cy="761849"/>
              <a:chOff x="4879721" y="5607310"/>
              <a:chExt cx="1232363" cy="761849"/>
            </a:xfrm>
          </p:grpSpPr>
          <p:pic>
            <p:nvPicPr>
              <p:cNvPr id="7" name="Picture 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33" name="Group 32"/>
          <p:cNvGrpSpPr/>
          <p:nvPr/>
        </p:nvGrpSpPr>
        <p:grpSpPr>
          <a:xfrm>
            <a:off x="5196361" y="2306880"/>
            <a:ext cx="2661048" cy="1951077"/>
            <a:chOff x="4347361" y="2563660"/>
            <a:chExt cx="2661048" cy="1951077"/>
          </a:xfrm>
        </p:grpSpPr>
        <p:pic>
          <p:nvPicPr>
            <p:cNvPr id="10" name="Picture 9"/>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5684297" y="2810810"/>
              <a:ext cx="1268750" cy="1268750"/>
            </a:xfrm>
            <a:prstGeom prst="rect">
              <a:avLst/>
            </a:prstGeom>
          </p:spPr>
        </p:pic>
        <p:grpSp>
          <p:nvGrpSpPr>
            <p:cNvPr id="29" name="Group 28"/>
            <p:cNvGrpSpPr/>
            <p:nvPr/>
          </p:nvGrpSpPr>
          <p:grpSpPr>
            <a:xfrm>
              <a:off x="4347361" y="2563660"/>
              <a:ext cx="1654257" cy="738664"/>
              <a:chOff x="3116180" y="2100808"/>
              <a:chExt cx="1654257" cy="738664"/>
            </a:xfrm>
          </p:grpSpPr>
          <p:grpSp>
            <p:nvGrpSpPr>
              <p:cNvPr id="15" name="Group 14"/>
              <p:cNvGrpSpPr/>
              <p:nvPr/>
            </p:nvGrpSpPr>
            <p:grpSpPr>
              <a:xfrm>
                <a:off x="3230966" y="2680243"/>
                <a:ext cx="1387071" cy="109728"/>
                <a:chOff x="3475037" y="3570615"/>
                <a:chExt cx="1387071" cy="109728"/>
              </a:xfrm>
            </p:grpSpPr>
            <p:cxnSp>
              <p:nvCxnSpPr>
                <p:cNvPr id="12" name="Straight Connector 11"/>
                <p:cNvCxnSpPr/>
                <p:nvPr/>
              </p:nvCxnSpPr>
              <p:spPr>
                <a:xfrm flipH="1">
                  <a:off x="3584766" y="3625479"/>
                  <a:ext cx="127734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3116180" y="2100808"/>
                <a:ext cx="1654257"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Authorization Endpoint</a:t>
                </a:r>
              </a:p>
            </p:txBody>
          </p:sp>
        </p:grpSp>
        <p:grpSp>
          <p:nvGrpSpPr>
            <p:cNvPr id="31" name="Group 30"/>
            <p:cNvGrpSpPr/>
            <p:nvPr/>
          </p:nvGrpSpPr>
          <p:grpSpPr>
            <a:xfrm>
              <a:off x="4347361" y="3372196"/>
              <a:ext cx="1602651" cy="738664"/>
              <a:chOff x="3116180" y="3229036"/>
              <a:chExt cx="1602651" cy="738664"/>
            </a:xfrm>
          </p:grpSpPr>
          <p:grpSp>
            <p:nvGrpSpPr>
              <p:cNvPr id="16" name="Group 15"/>
              <p:cNvGrpSpPr/>
              <p:nvPr/>
            </p:nvGrpSpPr>
            <p:grpSpPr>
              <a:xfrm>
                <a:off x="3228281" y="3807709"/>
                <a:ext cx="1389756" cy="109728"/>
                <a:chOff x="3475037" y="3570615"/>
                <a:chExt cx="1389756" cy="109728"/>
              </a:xfrm>
            </p:grpSpPr>
            <p:cxnSp>
              <p:nvCxnSpPr>
                <p:cNvPr id="17" name="Straight Connector 16"/>
                <p:cNvCxnSpPr/>
                <p:nvPr/>
              </p:nvCxnSpPr>
              <p:spPr>
                <a:xfrm flipH="1">
                  <a:off x="3584766" y="3625479"/>
                  <a:ext cx="128002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p:cNvSpPr txBox="1"/>
              <p:nvPr/>
            </p:nvSpPr>
            <p:spPr>
              <a:xfrm>
                <a:off x="3116180" y="3229036"/>
                <a:ext cx="160265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Access Token Endpoint</a:t>
                </a:r>
              </a:p>
            </p:txBody>
          </p:sp>
        </p:grpSp>
        <p:sp>
          <p:nvSpPr>
            <p:cNvPr id="32" name="TextBox 31"/>
            <p:cNvSpPr txBox="1"/>
            <p:nvPr/>
          </p:nvSpPr>
          <p:spPr>
            <a:xfrm>
              <a:off x="5628934" y="3969972"/>
              <a:ext cx="137947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p:txBody>
        </p:sp>
      </p:grpSp>
      <p:grpSp>
        <p:nvGrpSpPr>
          <p:cNvPr id="35" name="Group 34"/>
          <p:cNvGrpSpPr/>
          <p:nvPr/>
        </p:nvGrpSpPr>
        <p:grpSpPr>
          <a:xfrm>
            <a:off x="5965919" y="5162337"/>
            <a:ext cx="1901418" cy="1233410"/>
            <a:chOff x="4190917" y="4945062"/>
            <a:chExt cx="1901418" cy="1233410"/>
          </a:xfrm>
        </p:grpSpPr>
        <p:pic>
          <p:nvPicPr>
            <p:cNvPr id="3" name="Picture 2"/>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997412" y="4945062"/>
              <a:ext cx="780290" cy="780290"/>
            </a:xfrm>
            <a:prstGeom prst="rect">
              <a:avLst/>
            </a:prstGeom>
          </p:spPr>
        </p:pic>
        <p:sp>
          <p:nvSpPr>
            <p:cNvPr id="34" name="TextBox 33"/>
            <p:cNvSpPr txBox="1"/>
            <p:nvPr/>
          </p:nvSpPr>
          <p:spPr>
            <a:xfrm>
              <a:off x="4190917" y="5633707"/>
              <a:ext cx="190141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cxnSp>
        <p:nvCxnSpPr>
          <p:cNvPr id="37" name="Straight Arrow Connector 36"/>
          <p:cNvCxnSpPr>
            <a:endCxn id="77" idx="1"/>
          </p:cNvCxnSpPr>
          <p:nvPr/>
        </p:nvCxnSpPr>
        <p:spPr>
          <a:xfrm>
            <a:off x="4922837" y="5551480"/>
            <a:ext cx="1223209" cy="10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2395519"/>
            <a:ext cx="561386" cy="561386"/>
          </a:xfrm>
          <a:prstGeom prst="rect">
            <a:avLst/>
          </a:prstGeom>
        </p:spPr>
      </p:pic>
      <p:cxnSp>
        <p:nvCxnSpPr>
          <p:cNvPr id="41" name="Straight Connector 40"/>
          <p:cNvCxnSpPr>
            <a:stCxn id="10" idx="3"/>
            <a:endCxn id="39" idx="1"/>
          </p:cNvCxnSpPr>
          <p:nvPr/>
        </p:nvCxnSpPr>
        <p:spPr>
          <a:xfrm flipV="1">
            <a:off x="7802047" y="2676212"/>
            <a:ext cx="160992" cy="512193"/>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412951" y="2007681"/>
            <a:ext cx="3012726" cy="1412694"/>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LOB App Registration Data</a:t>
            </a:r>
          </a:p>
          <a:p>
            <a:pPr>
              <a:lnSpc>
                <a:spcPct val="90000"/>
              </a:lnSpc>
              <a:spcAft>
                <a:spcPts val="600"/>
              </a:spcAft>
            </a:pPr>
            <a:r>
              <a:rPr lang="en-US" sz="1600" dirty="0">
                <a:gradFill>
                  <a:gsLst>
                    <a:gs pos="2917">
                      <a:schemeClr val="tx1"/>
                    </a:gs>
                    <a:gs pos="30000">
                      <a:schemeClr val="tx1"/>
                    </a:gs>
                  </a:gsLst>
                  <a:lin ang="5400000" scaled="0"/>
                </a:gradFill>
              </a:rPr>
              <a:t>Client ID</a:t>
            </a:r>
          </a:p>
          <a:p>
            <a:pPr>
              <a:lnSpc>
                <a:spcPct val="90000"/>
              </a:lnSpc>
              <a:spcAft>
                <a:spcPts val="600"/>
              </a:spcAft>
            </a:pPr>
            <a:r>
              <a:rPr lang="en-US" sz="1600" dirty="0">
                <a:gradFill>
                  <a:gsLst>
                    <a:gs pos="2917">
                      <a:schemeClr val="tx1"/>
                    </a:gs>
                    <a:gs pos="30000">
                      <a:schemeClr val="tx1"/>
                    </a:gs>
                  </a:gsLst>
                  <a:lin ang="5400000" scaled="0"/>
                </a:gradFill>
              </a:rPr>
              <a:t>Reply </a:t>
            </a:r>
            <a:r>
              <a:rPr lang="en-US" sz="1600" dirty="0" err="1">
                <a:gradFill>
                  <a:gsLst>
                    <a:gs pos="2917">
                      <a:schemeClr val="tx1"/>
                    </a:gs>
                    <a:gs pos="30000">
                      <a:schemeClr val="tx1"/>
                    </a:gs>
                  </a:gsLst>
                  <a:lin ang="5400000" scaled="0"/>
                </a:gradFill>
              </a:rPr>
              <a:t>Url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App Id</a:t>
            </a:r>
          </a:p>
        </p:txBody>
      </p:sp>
      <p:pic>
        <p:nvPicPr>
          <p:cNvPr id="46" name="Picture 4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4647100"/>
            <a:ext cx="561386" cy="561386"/>
          </a:xfrm>
          <a:prstGeom prst="rect">
            <a:avLst/>
          </a:prstGeom>
        </p:spPr>
      </p:pic>
      <p:cxnSp>
        <p:nvCxnSpPr>
          <p:cNvPr id="47" name="Straight Connector 46"/>
          <p:cNvCxnSpPr>
            <a:stCxn id="3" idx="3"/>
            <a:endCxn id="46" idx="1"/>
          </p:cNvCxnSpPr>
          <p:nvPr/>
        </p:nvCxnSpPr>
        <p:spPr>
          <a:xfrm flipV="1">
            <a:off x="7552704" y="4927793"/>
            <a:ext cx="410335" cy="624689"/>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412951" y="4259262"/>
            <a:ext cx="3012726" cy="1114151"/>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Azure AD </a:t>
            </a:r>
            <a:r>
              <a:rPr lang="en-US" sz="1600" b="1" dirty="0" err="1">
                <a:gradFill>
                  <a:gsLst>
                    <a:gs pos="2917">
                      <a:schemeClr val="tx1"/>
                    </a:gs>
                    <a:gs pos="30000">
                      <a:schemeClr val="tx1"/>
                    </a:gs>
                  </a:gsLst>
                  <a:lin ang="5400000" scaled="0"/>
                </a:gradFill>
              </a:rPr>
              <a:t>Config</a:t>
            </a:r>
            <a:r>
              <a:rPr lang="en-US" sz="1600" b="1" dirty="0">
                <a:gradFill>
                  <a:gsLst>
                    <a:gs pos="2917">
                      <a:schemeClr val="tx1"/>
                    </a:gs>
                    <a:gs pos="30000">
                      <a:schemeClr val="tx1"/>
                    </a:gs>
                  </a:gsLst>
                  <a:lin ang="5400000" scaled="0"/>
                </a:gradFill>
              </a:rPr>
              <a:t> Data</a:t>
            </a:r>
          </a:p>
          <a:p>
            <a:pPr>
              <a:lnSpc>
                <a:spcPct val="90000"/>
              </a:lnSpc>
              <a:spcAft>
                <a:spcPts val="600"/>
              </a:spcAft>
            </a:pPr>
            <a:r>
              <a:rPr lang="en-US" sz="1600" dirty="0">
                <a:gradFill>
                  <a:gsLst>
                    <a:gs pos="2917">
                      <a:schemeClr val="tx1"/>
                    </a:gs>
                    <a:gs pos="30000">
                      <a:schemeClr val="tx1"/>
                    </a:gs>
                  </a:gsLst>
                  <a:lin ang="5400000" scaled="0"/>
                </a:gradFill>
              </a:rPr>
              <a:t>Authority + Tenant ID</a:t>
            </a:r>
          </a:p>
          <a:p>
            <a:pPr>
              <a:lnSpc>
                <a:spcPct val="90000"/>
              </a:lnSpc>
              <a:spcAft>
                <a:spcPts val="600"/>
              </a:spcAft>
            </a:pPr>
            <a:r>
              <a:rPr lang="en-US" sz="1600" dirty="0">
                <a:gradFill>
                  <a:gsLst>
                    <a:gs pos="2917">
                      <a:schemeClr val="tx1"/>
                    </a:gs>
                    <a:gs pos="30000">
                      <a:schemeClr val="tx1"/>
                    </a:gs>
                  </a:gsLst>
                  <a:lin ang="5400000" scaled="0"/>
                </a:gradFill>
              </a:rPr>
              <a:t>Client ID (for the LOB app)</a:t>
            </a:r>
          </a:p>
        </p:txBody>
      </p:sp>
      <p:sp>
        <p:nvSpPr>
          <p:cNvPr id="66" name="TextBox 65"/>
          <p:cNvSpPr txBox="1"/>
          <p:nvPr/>
        </p:nvSpPr>
        <p:spPr>
          <a:xfrm>
            <a:off x="1" y="2007681"/>
            <a:ext cx="3662362" cy="4302716"/>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Unauthenticated user accesses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is redirected to the Authorization Endpoint</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Authenticates</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consents to allow app to sign-in as user and read users profile</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Azure AD issues a token that the user presents to the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The OWIN middleware processes the token and issues a session cookie if the token is valid</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Authentication cookie is set and user is returned to app</a:t>
            </a:r>
          </a:p>
        </p:txBody>
      </p:sp>
      <p:cxnSp>
        <p:nvCxnSpPr>
          <p:cNvPr id="68" name="Elbow Connector 67"/>
          <p:cNvCxnSpPr>
            <a:endCxn id="20" idx="1"/>
          </p:cNvCxnSpPr>
          <p:nvPr/>
        </p:nvCxnSpPr>
        <p:spPr>
          <a:xfrm rot="5400000" flipH="1" flipV="1">
            <a:off x="3578855" y="3029594"/>
            <a:ext cx="1970888" cy="126412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019719" y="5162337"/>
            <a:ext cx="794141" cy="780290"/>
            <a:chOff x="6019719" y="5162337"/>
            <a:chExt cx="794141" cy="780290"/>
          </a:xfrm>
        </p:grpSpPr>
        <p:sp>
          <p:nvSpPr>
            <p:cNvPr id="77" name="Rectangle 76"/>
            <p:cNvSpPr/>
            <p:nvPr/>
          </p:nvSpPr>
          <p:spPr bwMode="auto">
            <a:xfrm>
              <a:off x="6146046" y="5162337"/>
              <a:ext cx="515983" cy="780290"/>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6019719" y="5334161"/>
              <a:ext cx="794141"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OWIN</a:t>
              </a:r>
            </a:p>
          </p:txBody>
        </p:sp>
      </p:grpSp>
      <p:cxnSp>
        <p:nvCxnSpPr>
          <p:cNvPr id="49" name="Straight Connector 48"/>
          <p:cNvCxnSpPr>
            <a:stCxn id="3" idx="0"/>
          </p:cNvCxnSpPr>
          <p:nvPr/>
        </p:nvCxnSpPr>
        <p:spPr>
          <a:xfrm flipH="1">
            <a:off x="6662029" y="516233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 idx="2"/>
          </p:cNvCxnSpPr>
          <p:nvPr/>
        </p:nvCxnSpPr>
        <p:spPr>
          <a:xfrm flipH="1">
            <a:off x="6662029" y="594262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826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Text Placeholder 6"/>
          <p:cNvSpPr>
            <a:spLocks noGrp="1"/>
          </p:cNvSpPr>
          <p:nvPr>
            <p:ph sz="quarter" idx="10"/>
          </p:nvPr>
        </p:nvSpPr>
        <p:spPr/>
        <p:txBody>
          <a:bodyPr/>
          <a:lstStyle/>
          <a:p>
            <a:r>
              <a:rPr lang="en-US" dirty="0"/>
              <a:t>Application Management and Access</a:t>
            </a:r>
          </a:p>
          <a:p>
            <a:r>
              <a:rPr lang="en-US" dirty="0"/>
              <a:t>Hybrid Identity</a:t>
            </a:r>
          </a:p>
          <a:p>
            <a:r>
              <a:rPr lang="en-US" dirty="0"/>
              <a:t>Developing applications for Azure Active Directory</a:t>
            </a:r>
          </a:p>
        </p:txBody>
      </p:sp>
    </p:spTree>
    <p:extLst>
      <p:ext uri="{BB962C8B-B14F-4D97-AF65-F5344CB8AC3E}">
        <p14:creationId xmlns:p14="http://schemas.microsoft.com/office/powerpoint/2010/main" val="16723694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Web app protected by Azure AD using </a:t>
            </a:r>
            <a:r>
              <a:rPr lang="en-US" dirty="0" err="1"/>
              <a:t>OpenID</a:t>
            </a:r>
            <a:r>
              <a:rPr lang="en-US" dirty="0"/>
              <a:t> Connect</a:t>
            </a:r>
          </a:p>
        </p:txBody>
      </p:sp>
    </p:spTree>
    <p:extLst>
      <p:ext uri="{BB962C8B-B14F-4D97-AF65-F5344CB8AC3E}">
        <p14:creationId xmlns:p14="http://schemas.microsoft.com/office/powerpoint/2010/main" val="4178151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Protocols &amp; Tokens</a:t>
            </a:r>
          </a:p>
        </p:txBody>
      </p:sp>
      <p:pic>
        <p:nvPicPr>
          <p:cNvPr id="4" name="Picture 3"/>
          <p:cNvPicPr>
            <a:picLocks noChangeAspect="1"/>
          </p:cNvPicPr>
          <p:nvPr/>
        </p:nvPicPr>
        <p:blipFill>
          <a:blip r:embed="rId3"/>
          <a:stretch>
            <a:fillRect/>
          </a:stretch>
        </p:blipFill>
        <p:spPr>
          <a:xfrm>
            <a:off x="6980237" y="1439862"/>
            <a:ext cx="4129115" cy="4659027"/>
          </a:xfrm>
          <a:prstGeom prst="rect">
            <a:avLst/>
          </a:prstGeom>
        </p:spPr>
      </p:pic>
      <p:sp>
        <p:nvSpPr>
          <p:cNvPr id="5" name="Left Brace 4"/>
          <p:cNvSpPr/>
          <p:nvPr/>
        </p:nvSpPr>
        <p:spPr>
          <a:xfrm>
            <a:off x="6655602" y="5121147"/>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6655603" y="3649662"/>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31837" y="3021798"/>
            <a:ext cx="57912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WS-Federation Protocol &amp; SAML token</a:t>
            </a:r>
          </a:p>
        </p:txBody>
      </p:sp>
      <p:sp>
        <p:nvSpPr>
          <p:cNvPr id="9" name="TextBox 8"/>
          <p:cNvSpPr txBox="1"/>
          <p:nvPr/>
        </p:nvSpPr>
        <p:spPr>
          <a:xfrm>
            <a:off x="2027237" y="3802062"/>
            <a:ext cx="44958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SAML Protocol &amp; SAML token</a:t>
            </a:r>
          </a:p>
        </p:txBody>
      </p:sp>
      <p:sp>
        <p:nvSpPr>
          <p:cNvPr id="10" name="TextBox 9"/>
          <p:cNvSpPr txBox="1"/>
          <p:nvPr/>
        </p:nvSpPr>
        <p:spPr>
          <a:xfrm>
            <a:off x="1816905" y="5097462"/>
            <a:ext cx="4706132"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rPr>
              <a:t>OpenID</a:t>
            </a:r>
            <a:r>
              <a:rPr lang="en-US" sz="2400" dirty="0">
                <a:gradFill>
                  <a:gsLst>
                    <a:gs pos="2917">
                      <a:schemeClr val="tx1"/>
                    </a:gs>
                    <a:gs pos="30000">
                      <a:schemeClr val="tx1"/>
                    </a:gs>
                  </a:gsLst>
                  <a:lin ang="5400000" scaled="0"/>
                </a:gradFill>
              </a:rPr>
              <a:t> Connect 1.0 + OAuth 2 Protocol  &amp; JWT token</a:t>
            </a:r>
          </a:p>
        </p:txBody>
      </p:sp>
      <p:sp>
        <p:nvSpPr>
          <p:cNvPr id="11" name="Left Brace 10"/>
          <p:cNvSpPr/>
          <p:nvPr/>
        </p:nvSpPr>
        <p:spPr>
          <a:xfrm>
            <a:off x="6655603" y="3103452"/>
            <a:ext cx="324632" cy="43351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73478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Active Directory Authentication Library (ADAL)</a:t>
            </a:r>
          </a:p>
        </p:txBody>
      </p:sp>
      <p:sp>
        <p:nvSpPr>
          <p:cNvPr id="4" name="Content Placeholder 3"/>
          <p:cNvSpPr>
            <a:spLocks noGrp="1"/>
          </p:cNvSpPr>
          <p:nvPr>
            <p:ph sz="quarter" idx="10"/>
          </p:nvPr>
        </p:nvSpPr>
        <p:spPr>
          <a:xfrm>
            <a:off x="273668" y="2004448"/>
            <a:ext cx="11773954" cy="4312213"/>
          </a:xfrm>
        </p:spPr>
        <p:txBody>
          <a:bodyPr>
            <a:normAutofit fontScale="77500" lnSpcReduction="20000"/>
          </a:bodyPr>
          <a:lstStyle/>
          <a:p>
            <a:r>
              <a:rPr lang="en-US" dirty="0"/>
              <a:t>A client library used to get an access token (JWT) from Azure AD</a:t>
            </a:r>
          </a:p>
          <a:p>
            <a:endParaRPr lang="en-US" dirty="0"/>
          </a:p>
          <a:p>
            <a:r>
              <a:rPr lang="en-US" dirty="0"/>
              <a:t>Provides automatic token caching to avoid unnecessary round trips to Azure AD</a:t>
            </a:r>
          </a:p>
          <a:p>
            <a:endParaRPr lang="en-US" dirty="0"/>
          </a:p>
          <a:p>
            <a:r>
              <a:rPr lang="en-US" dirty="0"/>
              <a:t>Available for multiple developer platforms</a:t>
            </a:r>
          </a:p>
          <a:p>
            <a:pPr lvl="1"/>
            <a:r>
              <a:rPr lang="en-US" dirty="0"/>
              <a:t>.NET/C#, Java, OSX &amp; IOS, Android, JavaScript, Node.js</a:t>
            </a:r>
          </a:p>
          <a:p>
            <a:pPr lvl="1"/>
            <a:endParaRPr lang="en-US" dirty="0"/>
          </a:p>
          <a:p>
            <a:r>
              <a:rPr lang="en-US" dirty="0"/>
              <a:t>Is open sourced on GitHub</a:t>
            </a:r>
          </a:p>
        </p:txBody>
      </p:sp>
    </p:spTree>
    <p:extLst>
      <p:ext uri="{BB962C8B-B14F-4D97-AF65-F5344CB8AC3E}">
        <p14:creationId xmlns:p14="http://schemas.microsoft.com/office/powerpoint/2010/main" val="13445191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ADAL Classes</a:t>
            </a:r>
            <a:endParaRPr lang="en-US" dirty="0"/>
          </a:p>
        </p:txBody>
      </p:sp>
      <p:sp>
        <p:nvSpPr>
          <p:cNvPr id="3" name="Content Placeholder 2"/>
          <p:cNvSpPr>
            <a:spLocks noGrp="1"/>
          </p:cNvSpPr>
          <p:nvPr>
            <p:ph sz="quarter" idx="10"/>
          </p:nvPr>
        </p:nvSpPr>
        <p:spPr/>
        <p:txBody>
          <a:bodyPr>
            <a:noAutofit/>
          </a:bodyPr>
          <a:lstStyle/>
          <a:p>
            <a:r>
              <a:rPr lang="en-US" sz="3200" dirty="0" err="1"/>
              <a:t>AuthenticationContext</a:t>
            </a:r>
            <a:endParaRPr lang="en-US" sz="3200" dirty="0"/>
          </a:p>
          <a:p>
            <a:pPr lvl="1"/>
            <a:r>
              <a:rPr lang="en-US" sz="3200" dirty="0"/>
              <a:t>Think of this as your connection to Azure AD</a:t>
            </a:r>
          </a:p>
          <a:p>
            <a:pPr lvl="1"/>
            <a:r>
              <a:rPr lang="en-US" sz="3200" dirty="0"/>
              <a:t>The </a:t>
            </a:r>
            <a:r>
              <a:rPr lang="en-US" sz="3200" dirty="0" err="1">
                <a:solidFill>
                  <a:srgbClr val="FFFF00"/>
                </a:solidFill>
              </a:rPr>
              <a:t>AcquireToken</a:t>
            </a:r>
            <a:r>
              <a:rPr lang="en-US" sz="3200" dirty="0"/>
              <a:t> method authenticates against Azure AD and returns an </a:t>
            </a:r>
            <a:r>
              <a:rPr lang="en-US" sz="3200" dirty="0" err="1">
                <a:solidFill>
                  <a:srgbClr val="FFFF00"/>
                </a:solidFill>
              </a:rPr>
              <a:t>AuthenticationResult</a:t>
            </a:r>
            <a:endParaRPr lang="en-US" sz="3200" dirty="0">
              <a:solidFill>
                <a:srgbClr val="FFFF00"/>
              </a:solidFill>
            </a:endParaRPr>
          </a:p>
          <a:p>
            <a:r>
              <a:rPr lang="en-US" sz="3200" dirty="0" err="1"/>
              <a:t>AuthenticationResult</a:t>
            </a:r>
            <a:endParaRPr lang="en-US" sz="3200" dirty="0"/>
          </a:p>
          <a:p>
            <a:pPr lvl="1"/>
            <a:r>
              <a:rPr lang="en-US" sz="3200" dirty="0"/>
              <a:t>Contains and </a:t>
            </a:r>
            <a:r>
              <a:rPr lang="en-US" sz="3200" dirty="0" err="1">
                <a:solidFill>
                  <a:srgbClr val="FFFF00"/>
                </a:solidFill>
              </a:rPr>
              <a:t>AccessToken</a:t>
            </a:r>
            <a:r>
              <a:rPr lang="en-US" sz="3200" dirty="0"/>
              <a:t> property to access the requested resource</a:t>
            </a:r>
          </a:p>
          <a:p>
            <a:pPr lvl="1"/>
            <a:r>
              <a:rPr lang="en-US" sz="3200" dirty="0"/>
              <a:t>Includes an </a:t>
            </a:r>
            <a:r>
              <a:rPr lang="en-US" sz="3200" dirty="0" err="1"/>
              <a:t>idToken</a:t>
            </a:r>
            <a:r>
              <a:rPr lang="en-US" sz="3200" dirty="0"/>
              <a:t> containing identity claims about the user</a:t>
            </a:r>
          </a:p>
        </p:txBody>
      </p:sp>
    </p:spTree>
    <p:extLst>
      <p:ext uri="{BB962C8B-B14F-4D97-AF65-F5344CB8AC3E}">
        <p14:creationId xmlns:p14="http://schemas.microsoft.com/office/powerpoint/2010/main" val="1040901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Active Directory Authentication Library (ADAL) for .NET</a:t>
            </a:r>
          </a:p>
        </p:txBody>
      </p:sp>
    </p:spTree>
    <p:extLst>
      <p:ext uri="{BB962C8B-B14F-4D97-AF65-F5344CB8AC3E}">
        <p14:creationId xmlns:p14="http://schemas.microsoft.com/office/powerpoint/2010/main" val="42073975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 Directory Graph API</a:t>
            </a:r>
          </a:p>
        </p:txBody>
      </p:sp>
      <p:sp>
        <p:nvSpPr>
          <p:cNvPr id="4" name="Content Placeholder 3"/>
          <p:cNvSpPr>
            <a:spLocks noGrp="1"/>
          </p:cNvSpPr>
          <p:nvPr>
            <p:ph sz="quarter" idx="10"/>
          </p:nvPr>
        </p:nvSpPr>
        <p:spPr/>
        <p:txBody>
          <a:bodyPr/>
          <a:lstStyle/>
          <a:p>
            <a:r>
              <a:rPr lang="en-US"/>
              <a:t>Programmable access to your Azure AD using REST API’s</a:t>
            </a:r>
          </a:p>
          <a:p>
            <a:endParaRPr lang="en-US"/>
          </a:p>
          <a:p>
            <a:r>
              <a:rPr lang="en-US"/>
              <a:t>Perform CRUD operations on directory objects</a:t>
            </a:r>
          </a:p>
          <a:p>
            <a:endParaRPr lang="en-US"/>
          </a:p>
          <a:p>
            <a:r>
              <a:rPr lang="en-US"/>
              <a:t>Query for directory object properties that are not included in the authentication token</a:t>
            </a:r>
            <a:endParaRPr lang="en-US" dirty="0"/>
          </a:p>
        </p:txBody>
      </p:sp>
    </p:spTree>
    <p:extLst>
      <p:ext uri="{BB962C8B-B14F-4D97-AF65-F5344CB8AC3E}">
        <p14:creationId xmlns:p14="http://schemas.microsoft.com/office/powerpoint/2010/main" val="6719879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Using Azure AD programmatically</a:t>
            </a:r>
          </a:p>
        </p:txBody>
      </p:sp>
    </p:spTree>
    <p:extLst>
      <p:ext uri="{BB962C8B-B14F-4D97-AF65-F5344CB8AC3E}">
        <p14:creationId xmlns:p14="http://schemas.microsoft.com/office/powerpoint/2010/main" val="39470495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7" name="Text Placeholder 6"/>
          <p:cNvSpPr>
            <a:spLocks noGrp="1"/>
          </p:cNvSpPr>
          <p:nvPr>
            <p:ph sz="quarter" idx="10"/>
          </p:nvPr>
        </p:nvSpPr>
        <p:spPr/>
        <p:txBody>
          <a:bodyPr/>
          <a:lstStyle/>
          <a:p>
            <a:r>
              <a:rPr lang="en-US"/>
              <a:t>Application Management and Access</a:t>
            </a:r>
          </a:p>
          <a:p>
            <a:r>
              <a:rPr lang="en-US"/>
              <a:t>Hybrid Identity</a:t>
            </a:r>
          </a:p>
          <a:p>
            <a:r>
              <a:rPr lang="en-US"/>
              <a:t>Developing applications for Azure Active Directory</a:t>
            </a:r>
            <a:endParaRPr lang="en-US" dirty="0"/>
          </a:p>
        </p:txBody>
      </p:sp>
    </p:spTree>
    <p:extLst>
      <p:ext uri="{BB962C8B-B14F-4D97-AF65-F5344CB8AC3E}">
        <p14:creationId xmlns:p14="http://schemas.microsoft.com/office/powerpoint/2010/main" val="39844138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321" y="4977690"/>
            <a:ext cx="11773300" cy="1015663"/>
          </a:xfrm>
        </p:spPr>
        <p:txBody>
          <a:bodyPr/>
          <a:lstStyle/>
          <a:p>
            <a:endParaRPr lang="en-US" sz="6000" dirty="0"/>
          </a:p>
        </p:txBody>
      </p:sp>
    </p:spTree>
    <p:extLst>
      <p:ext uri="{BB962C8B-B14F-4D97-AF65-F5344CB8AC3E}">
        <p14:creationId xmlns:p14="http://schemas.microsoft.com/office/powerpoint/2010/main" val="23601310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9408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as the foundation</a:t>
            </a:r>
          </a:p>
        </p:txBody>
      </p:sp>
      <p:grpSp>
        <p:nvGrpSpPr>
          <p:cNvPr id="4" name="Group 3"/>
          <p:cNvGrpSpPr/>
          <p:nvPr/>
        </p:nvGrpSpPr>
        <p:grpSpPr>
          <a:xfrm>
            <a:off x="3394131" y="1236209"/>
            <a:ext cx="1753504" cy="2863194"/>
            <a:chOff x="3547022" y="1770229"/>
            <a:chExt cx="1753504" cy="2863194"/>
          </a:xfrm>
        </p:grpSpPr>
        <p:sp>
          <p:nvSpPr>
            <p:cNvPr id="5" name="Rectangle 4"/>
            <p:cNvSpPr/>
            <p:nvPr/>
          </p:nvSpPr>
          <p:spPr bwMode="auto">
            <a:xfrm>
              <a:off x="3547022" y="1770229"/>
              <a:ext cx="1753504" cy="286319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6" name="Group 5"/>
            <p:cNvGrpSpPr/>
            <p:nvPr/>
          </p:nvGrpSpPr>
          <p:grpSpPr>
            <a:xfrm>
              <a:off x="3824026" y="3091825"/>
              <a:ext cx="1225131" cy="1281623"/>
              <a:chOff x="3823347" y="3091711"/>
              <a:chExt cx="1225479" cy="1281986"/>
            </a:xfrm>
            <a:solidFill>
              <a:schemeClr val="tx1">
                <a:lumMod val="75000"/>
              </a:schemeClr>
            </a:solidFill>
          </p:grpSpPr>
          <p:sp>
            <p:nvSpPr>
              <p:cNvPr id="7"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grpFill/>
              <a:ln>
                <a:noFill/>
              </a:ln>
            </p:spPr>
            <p:txBody>
              <a:bodyPr vert="horz" wrap="square" lIns="91414" tIns="45706" rIns="91414" bIns="45706" numCol="1" anchor="t" anchorCtr="0" compatLnSpc="1">
                <a:prstTxWarp prst="textNoShape">
                  <a:avLst/>
                </a:prstTxWarp>
              </a:bodyPr>
              <a:lstStyle/>
              <a:p>
                <a:pPr defTabSz="932145"/>
                <a:endParaRPr lang="en-US">
                  <a:solidFill>
                    <a:srgbClr val="505050"/>
                  </a:solidFill>
                  <a:ea typeface="ＭＳ Ｐゴシック" charset="0"/>
                </a:endParaRPr>
              </a:p>
            </p:txBody>
          </p:sp>
          <p:grpSp>
            <p:nvGrpSpPr>
              <p:cNvPr id="8" name="Group 7"/>
              <p:cNvGrpSpPr/>
              <p:nvPr/>
            </p:nvGrpSpPr>
            <p:grpSpPr>
              <a:xfrm>
                <a:off x="3823347" y="3091711"/>
                <a:ext cx="1225479" cy="378265"/>
                <a:chOff x="8854342" y="3656746"/>
                <a:chExt cx="665520" cy="205424"/>
              </a:xfrm>
              <a:grpFill/>
            </p:grpSpPr>
            <p:sp>
              <p:nvSpPr>
                <p:cNvPr id="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sp>
              <p:nvSpPr>
                <p:cNvPr id="1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grpSp>
        </p:grpSp>
      </p:grpSp>
      <p:cxnSp>
        <p:nvCxnSpPr>
          <p:cNvPr id="11" name="Straight Arrow Connector 10"/>
          <p:cNvCxnSpPr/>
          <p:nvPr/>
        </p:nvCxnSpPr>
        <p:spPr>
          <a:xfrm flipH="1" flipV="1">
            <a:off x="3083382" y="4925818"/>
            <a:ext cx="2513855" cy="1371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532458" y="1236209"/>
            <a:ext cx="1753504" cy="2863194"/>
            <a:chOff x="5397276" y="1769985"/>
            <a:chExt cx="1753754" cy="2863600"/>
          </a:xfrm>
          <a:solidFill>
            <a:schemeClr val="tx1"/>
          </a:solidFill>
        </p:grpSpPr>
        <p:grpSp>
          <p:nvGrpSpPr>
            <p:cNvPr id="13" name="Group 12"/>
            <p:cNvGrpSpPr/>
            <p:nvPr/>
          </p:nvGrpSpPr>
          <p:grpSpPr>
            <a:xfrm>
              <a:off x="5397276" y="1769985"/>
              <a:ext cx="1753754" cy="2863600"/>
              <a:chOff x="5397274" y="1769984"/>
              <a:chExt cx="1753753" cy="2863598"/>
            </a:xfrm>
            <a:grpFill/>
          </p:grpSpPr>
          <p:sp>
            <p:nvSpPr>
              <p:cNvPr id="20" name="Rectangle 19"/>
              <p:cNvSpPr/>
              <p:nvPr/>
            </p:nvSpPr>
            <p:spPr bwMode="auto">
              <a:xfrm>
                <a:off x="5397274" y="1769984"/>
                <a:ext cx="1753753" cy="286359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21" name="Group 20"/>
              <p:cNvGrpSpPr/>
              <p:nvPr/>
            </p:nvGrpSpPr>
            <p:grpSpPr>
              <a:xfrm>
                <a:off x="5586312" y="2425556"/>
                <a:ext cx="1374102" cy="807315"/>
                <a:chOff x="5206392" y="-1116208"/>
                <a:chExt cx="1575476" cy="925627"/>
              </a:xfrm>
              <a:grpFill/>
            </p:grpSpPr>
            <p:sp>
              <p:nvSpPr>
                <p:cNvPr id="22" name="Rectangle 21"/>
                <p:cNvSpPr/>
                <p:nvPr/>
              </p:nvSpPr>
              <p:spPr bwMode="auto">
                <a:xfrm>
                  <a:off x="6348324" y="-1093792"/>
                  <a:ext cx="393362" cy="77810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23" name="Group 22"/>
                <p:cNvGrpSpPr/>
                <p:nvPr/>
              </p:nvGrpSpPr>
              <p:grpSpPr>
                <a:xfrm>
                  <a:off x="5206392" y="-1116208"/>
                  <a:ext cx="1575476" cy="925627"/>
                  <a:chOff x="5206383" y="-1645228"/>
                  <a:chExt cx="2119012" cy="1244967"/>
                </a:xfrm>
                <a:grpFill/>
              </p:grpSpPr>
              <p:sp>
                <p:nvSpPr>
                  <p:cNvPr id="24" name="Freeform 5"/>
                  <p:cNvSpPr>
                    <a:spLocks noChangeAspect="1" noEditPoints="1"/>
                  </p:cNvSpPr>
                  <p:nvPr/>
                </p:nvSpPr>
                <p:spPr bwMode="auto">
                  <a:xfrm>
                    <a:off x="6690544" y="-1645228"/>
                    <a:ext cx="634851"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grpFill/>
                  <a:ln>
                    <a:noFill/>
                  </a:ln>
                </p:spPr>
                <p:txBody>
                  <a:bodyPr/>
                  <a:lstStyle/>
                  <a:p>
                    <a:pPr defTabSz="932330">
                      <a:defRPr/>
                    </a:pPr>
                    <a:endParaRPr lang="en-US" sz="1836" dirty="0">
                      <a:solidFill>
                        <a:srgbClr val="505050"/>
                      </a:solidFill>
                      <a:ea typeface="ＭＳ Ｐゴシック" charset="0"/>
                    </a:endParaRP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6383" y="-1645228"/>
                    <a:ext cx="1460256" cy="1244967"/>
                  </a:xfrm>
                  <a:prstGeom prst="rect">
                    <a:avLst/>
                  </a:prstGeom>
                  <a:grpFill/>
                </p:spPr>
              </p:pic>
              <p:pic>
                <p:nvPicPr>
                  <p:cNvPr id="26" name="Picture 25"/>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59" y="-1265817"/>
                    <a:ext cx="338493" cy="394914"/>
                  </a:xfrm>
                  <a:prstGeom prst="rect">
                    <a:avLst/>
                  </a:prstGeom>
                  <a:grpFill/>
                  <a:ln>
                    <a:noFill/>
                  </a:ln>
                </p:spPr>
              </p:pic>
              <p:pic>
                <p:nvPicPr>
                  <p:cNvPr id="27" name="Picture 26"/>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7"/>
                    <a:ext cx="338493" cy="394914"/>
                  </a:xfrm>
                  <a:prstGeom prst="rect">
                    <a:avLst/>
                  </a:prstGeom>
                  <a:grpFill/>
                  <a:ln>
                    <a:noFill/>
                  </a:ln>
                </p:spPr>
              </p:pic>
            </p:grpSp>
          </p:grpSp>
        </p:grpSp>
        <p:grpSp>
          <p:nvGrpSpPr>
            <p:cNvPr id="14" name="Group 13"/>
            <p:cNvGrpSpPr/>
            <p:nvPr/>
          </p:nvGrpSpPr>
          <p:grpSpPr>
            <a:xfrm>
              <a:off x="5457214" y="3478754"/>
              <a:ext cx="935062" cy="484847"/>
              <a:chOff x="5338516" y="3496630"/>
              <a:chExt cx="935062" cy="484847"/>
            </a:xfrm>
            <a:grpFill/>
          </p:grpSpPr>
          <p:pic>
            <p:nvPicPr>
              <p:cNvPr id="18" name="Picture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8516" y="3496630"/>
                <a:ext cx="935062" cy="484847"/>
              </a:xfrm>
              <a:prstGeom prst="rect">
                <a:avLst/>
              </a:prstGeom>
              <a:grpFill/>
            </p:spPr>
          </p:pic>
          <p:pic>
            <p:nvPicPr>
              <p:cNvPr id="19" name="Picture 18"/>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grpFill/>
              <a:ln>
                <a:noFill/>
              </a:ln>
            </p:spPr>
          </p:pic>
        </p:grpSp>
        <p:grpSp>
          <p:nvGrpSpPr>
            <p:cNvPr id="15" name="Group 14"/>
            <p:cNvGrpSpPr/>
            <p:nvPr/>
          </p:nvGrpSpPr>
          <p:grpSpPr>
            <a:xfrm>
              <a:off x="6407204" y="3301011"/>
              <a:ext cx="603142" cy="840333"/>
              <a:chOff x="6993567" y="2662187"/>
              <a:chExt cx="1001250" cy="1395000"/>
            </a:xfrm>
            <a:grpFill/>
          </p:grpSpPr>
          <p:pic>
            <p:nvPicPr>
              <p:cNvPr id="16" name="Picture 15"/>
              <p:cNvPicPr>
                <a:picLocks noChangeAspect="1"/>
              </p:cNvPicPr>
              <p:nvPr/>
            </p:nvPicPr>
            <p:blipFill>
              <a:blip r:embed="rId7"/>
              <a:stretch>
                <a:fillRect/>
              </a:stretch>
            </p:blipFill>
            <p:spPr>
              <a:xfrm>
                <a:off x="6993567" y="2662187"/>
                <a:ext cx="1001250" cy="1395000"/>
              </a:xfrm>
              <a:prstGeom prst="rect">
                <a:avLst/>
              </a:prstGeom>
              <a:grpFill/>
            </p:spPr>
          </p:pic>
          <p:pic>
            <p:nvPicPr>
              <p:cNvPr id="17" name="Picture 16"/>
              <p:cNvPicPr>
                <a:picLocks noChangeAspect="1"/>
              </p:cNvPicPr>
              <p:nvPr/>
            </p:nvPicPr>
            <p:blipFill rotWithShape="1">
              <a:blip r:embed="rId8"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grpFill/>
              <a:ln>
                <a:noFill/>
              </a:ln>
            </p:spPr>
          </p:pic>
        </p:grpSp>
      </p:grpSp>
      <p:grpSp>
        <p:nvGrpSpPr>
          <p:cNvPr id="28" name="Group 27"/>
          <p:cNvGrpSpPr/>
          <p:nvPr/>
        </p:nvGrpSpPr>
        <p:grpSpPr>
          <a:xfrm>
            <a:off x="7619876" y="1236209"/>
            <a:ext cx="1753504" cy="2891433"/>
            <a:chOff x="7247783" y="1762176"/>
            <a:chExt cx="1753504" cy="2891433"/>
          </a:xfrm>
        </p:grpSpPr>
        <p:sp>
          <p:nvSpPr>
            <p:cNvPr id="29" name="Rectangle 28"/>
            <p:cNvSpPr/>
            <p:nvPr/>
          </p:nvSpPr>
          <p:spPr bwMode="auto">
            <a:xfrm>
              <a:off x="7247783" y="1762176"/>
              <a:ext cx="1753504" cy="2891433"/>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sp>
          <p:nvSpPr>
            <p:cNvPr id="30" name="Rectangle 29"/>
            <p:cNvSpPr/>
            <p:nvPr/>
          </p:nvSpPr>
          <p:spPr bwMode="auto">
            <a:xfrm>
              <a:off x="7495590" y="341807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endParaRPr lang="en-US" dirty="0">
                <a:solidFill>
                  <a:srgbClr val="FFFFFF"/>
                </a:solidFill>
              </a:endParaRPr>
            </a:p>
          </p:txBody>
        </p:sp>
        <p:sp>
          <p:nvSpPr>
            <p:cNvPr id="31" name="Rectangle 30"/>
            <p:cNvSpPr/>
            <p:nvPr/>
          </p:nvSpPr>
          <p:spPr bwMode="auto">
            <a:xfrm>
              <a:off x="7501926" y="3425147"/>
              <a:ext cx="1180128" cy="243702"/>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r>
                <a:rPr lang="en-US" sz="1398" dirty="0">
                  <a:solidFill>
                    <a:srgbClr val="FFFFFF"/>
                  </a:solidFill>
                </a:rPr>
                <a:t> •••••••••••</a:t>
              </a:r>
            </a:p>
          </p:txBody>
        </p:sp>
        <p:sp>
          <p:nvSpPr>
            <p:cNvPr id="32" name="Rectangle 31"/>
            <p:cNvSpPr/>
            <p:nvPr/>
          </p:nvSpPr>
          <p:spPr bwMode="auto">
            <a:xfrm>
              <a:off x="7495590" y="306282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marL="91405" defTabSz="932114" fontAlgn="base">
                <a:spcBef>
                  <a:spcPct val="0"/>
                </a:spcBef>
                <a:spcAft>
                  <a:spcPct val="0"/>
                </a:spcAft>
                <a:defRPr/>
              </a:pPr>
              <a:r>
                <a:rPr lang="en-US" sz="1000" dirty="0">
                  <a:solidFill>
                    <a:srgbClr val="FFFFFF"/>
                  </a:solidFill>
                </a:rPr>
                <a:t>Username</a:t>
              </a:r>
            </a:p>
          </p:txBody>
        </p:sp>
      </p:grpSp>
      <p:cxnSp>
        <p:nvCxnSpPr>
          <p:cNvPr id="172" name="Straight Arrow Connector 171"/>
          <p:cNvCxnSpPr/>
          <p:nvPr/>
        </p:nvCxnSpPr>
        <p:spPr>
          <a:xfrm flipH="1" flipV="1">
            <a:off x="3097687" y="5155853"/>
            <a:ext cx="2663266" cy="2"/>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6875862" y="5157557"/>
            <a:ext cx="1390250"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7251951" y="4925818"/>
            <a:ext cx="1319214"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110892" y="2234776"/>
            <a:ext cx="2786107" cy="4250206"/>
            <a:chOff x="197258" y="1936360"/>
            <a:chExt cx="2786107" cy="4250206"/>
          </a:xfrm>
        </p:grpSpPr>
        <p:grpSp>
          <p:nvGrpSpPr>
            <p:cNvPr id="3" name="Group 2"/>
            <p:cNvGrpSpPr/>
            <p:nvPr/>
          </p:nvGrpSpPr>
          <p:grpSpPr>
            <a:xfrm>
              <a:off x="197258" y="1936360"/>
              <a:ext cx="2786107" cy="4250206"/>
              <a:chOff x="97464" y="1682639"/>
              <a:chExt cx="2786107" cy="4250206"/>
            </a:xfrm>
          </p:grpSpPr>
          <p:sp>
            <p:nvSpPr>
              <p:cNvPr id="182" name="TextBox 181"/>
              <p:cNvSpPr txBox="1"/>
              <p:nvPr/>
            </p:nvSpPr>
            <p:spPr>
              <a:xfrm>
                <a:off x="244032" y="4951376"/>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183" name="Picture 182"/>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0374" y="4951376"/>
                <a:ext cx="780290" cy="780290"/>
              </a:xfrm>
              <a:prstGeom prst="rect">
                <a:avLst/>
              </a:prstGeom>
            </p:spPr>
          </p:pic>
          <p:sp>
            <p:nvSpPr>
              <p:cNvPr id="184" name="TextBox 183"/>
              <p:cNvSpPr txBox="1"/>
              <p:nvPr/>
            </p:nvSpPr>
            <p:spPr>
              <a:xfrm>
                <a:off x="493496" y="3929341"/>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185" name="Picture 184"/>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60374" y="3983536"/>
                <a:ext cx="780290" cy="780290"/>
              </a:xfrm>
              <a:prstGeom prst="rect">
                <a:avLst/>
              </a:prstGeom>
            </p:spPr>
          </p:pic>
          <p:sp>
            <p:nvSpPr>
              <p:cNvPr id="186" name="Rectangle 185"/>
              <p:cNvSpPr/>
              <p:nvPr/>
            </p:nvSpPr>
            <p:spPr bwMode="auto">
              <a:xfrm>
                <a:off x="244033" y="1979576"/>
                <a:ext cx="2639538"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a:xfrm>
                <a:off x="97464" y="1682639"/>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pic>
          <p:nvPicPr>
            <p:cNvPr id="195" name="Picture 194"/>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125" y="3234372"/>
              <a:ext cx="643891" cy="643891"/>
            </a:xfrm>
            <a:prstGeom prst="rect">
              <a:avLst/>
            </a:prstGeom>
          </p:spPr>
        </p:pic>
        <p:pic>
          <p:nvPicPr>
            <p:cNvPr id="196" name="Picture 195"/>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955" y="2512653"/>
              <a:ext cx="643891" cy="643891"/>
            </a:xfrm>
            <a:prstGeom prst="rect">
              <a:avLst/>
            </a:prstGeom>
          </p:spPr>
        </p:pic>
        <p:sp>
          <p:nvSpPr>
            <p:cNvPr id="197" name="TextBox 196"/>
            <p:cNvSpPr txBox="1"/>
            <p:nvPr/>
          </p:nvSpPr>
          <p:spPr>
            <a:xfrm>
              <a:off x="320721" y="2673592"/>
              <a:ext cx="1960981" cy="923330"/>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3</a:t>
              </a:r>
              <a:r>
                <a:rPr lang="en-US" baseline="30000" dirty="0">
                  <a:solidFill>
                    <a:srgbClr val="FFFFFF"/>
                  </a:solidFill>
                  <a:cs typeface="Segoe UI Light" panose="020B0502040204020203" pitchFamily="34" charset="0"/>
                </a:rPr>
                <a:t>rd</a:t>
              </a:r>
              <a:r>
                <a:rPr lang="en-US" dirty="0">
                  <a:solidFill>
                    <a:srgbClr val="FFFFFF"/>
                  </a:solidFill>
                  <a:cs typeface="Segoe UI Light" panose="020B0502040204020203" pitchFamily="34" charset="0"/>
                </a:rPr>
                <a:t> Party &amp; Custom Line-of-Business Apps</a:t>
              </a:r>
            </a:p>
          </p:txBody>
        </p:sp>
      </p:grpSp>
      <p:grpSp>
        <p:nvGrpSpPr>
          <p:cNvPr id="106" name="Group 105"/>
          <p:cNvGrpSpPr/>
          <p:nvPr/>
        </p:nvGrpSpPr>
        <p:grpSpPr>
          <a:xfrm>
            <a:off x="8297475" y="3028910"/>
            <a:ext cx="3934112" cy="4097475"/>
            <a:chOff x="8275612" y="2701829"/>
            <a:chExt cx="3934112" cy="4097475"/>
          </a:xfrm>
        </p:grpSpPr>
        <p:pic>
          <p:nvPicPr>
            <p:cNvPr id="123" name="Picture 122"/>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8329069" y="2701829"/>
              <a:ext cx="3880655" cy="4097475"/>
            </a:xfrm>
            <a:prstGeom prst="rect">
              <a:avLst/>
            </a:prstGeom>
          </p:spPr>
        </p:pic>
        <p:pic>
          <p:nvPicPr>
            <p:cNvPr id="124" name="Picture 1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66924" y="4032798"/>
              <a:ext cx="1565007" cy="497146"/>
            </a:xfrm>
            <a:prstGeom prst="rect">
              <a:avLst/>
            </a:prstGeom>
          </p:spPr>
        </p:pic>
        <p:sp>
          <p:nvSpPr>
            <p:cNvPr id="125" name="TextBox 124"/>
            <p:cNvSpPr txBox="1"/>
            <p:nvPr/>
          </p:nvSpPr>
          <p:spPr>
            <a:xfrm>
              <a:off x="10367612" y="4348810"/>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pic>
          <p:nvPicPr>
            <p:cNvPr id="103" name="Picture 102"/>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9685445" y="4828772"/>
              <a:ext cx="460708" cy="460708"/>
            </a:xfrm>
            <a:prstGeom prst="rect">
              <a:avLst/>
            </a:prstGeom>
          </p:spPr>
        </p:pic>
        <p:pic>
          <p:nvPicPr>
            <p:cNvPr id="104" name="Picture 103"/>
            <p:cNvPicPr>
              <a:picLocks noChangeAspect="1"/>
            </p:cNvPicPr>
            <p:nvPr/>
          </p:nvPicPr>
          <p:blipFill>
            <a:blip r:embed="rId15">
              <a:biLevel thresh="25000"/>
              <a:extLst>
                <a:ext uri="{28A0092B-C50C-407E-A947-70E740481C1C}">
                  <a14:useLocalDpi xmlns:a14="http://schemas.microsoft.com/office/drawing/2010/main" val="0"/>
                </a:ext>
              </a:extLst>
            </a:blip>
            <a:stretch>
              <a:fillRect/>
            </a:stretch>
          </p:blipFill>
          <p:spPr>
            <a:xfrm>
              <a:off x="9708248" y="5399226"/>
              <a:ext cx="430074" cy="430074"/>
            </a:xfrm>
            <a:prstGeom prst="rect">
              <a:avLst/>
            </a:prstGeom>
          </p:spPr>
        </p:pic>
        <p:pic>
          <p:nvPicPr>
            <p:cNvPr id="105" name="Picture 104"/>
            <p:cNvPicPr>
              <a:picLocks noChangeAspect="1"/>
            </p:cNvPicPr>
            <p:nvPr/>
          </p:nvPicPr>
          <p:blipFill>
            <a:blip r:embed="rId16">
              <a:biLevel thresh="25000"/>
              <a:extLst>
                <a:ext uri="{28A0092B-C50C-407E-A947-70E740481C1C}">
                  <a14:useLocalDpi xmlns:a14="http://schemas.microsoft.com/office/drawing/2010/main" val="0"/>
                </a:ext>
              </a:extLst>
            </a:blip>
            <a:stretch>
              <a:fillRect/>
            </a:stretch>
          </p:blipFill>
          <p:spPr>
            <a:xfrm>
              <a:off x="9711490" y="4308174"/>
              <a:ext cx="441449" cy="441449"/>
            </a:xfrm>
            <a:prstGeom prst="rect">
              <a:avLst/>
            </a:prstGeom>
          </p:spPr>
        </p:pic>
        <p:sp>
          <p:nvSpPr>
            <p:cNvPr id="130" name="TextBox 129"/>
            <p:cNvSpPr txBox="1"/>
            <p:nvPr/>
          </p:nvSpPr>
          <p:spPr>
            <a:xfrm>
              <a:off x="8275612" y="4783222"/>
              <a:ext cx="1331610"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Custom Apps</a:t>
              </a:r>
            </a:p>
          </p:txBody>
        </p:sp>
      </p:grpSp>
      <p:grpSp>
        <p:nvGrpSpPr>
          <p:cNvPr id="107" name="Group 106"/>
          <p:cNvGrpSpPr/>
          <p:nvPr/>
        </p:nvGrpSpPr>
        <p:grpSpPr>
          <a:xfrm>
            <a:off x="5310349" y="4230038"/>
            <a:ext cx="2121656" cy="1851630"/>
            <a:chOff x="5100024" y="4541058"/>
            <a:chExt cx="2121656" cy="1851630"/>
          </a:xfrm>
        </p:grpSpPr>
        <p:sp>
          <p:nvSpPr>
            <p:cNvPr id="167" name="TextBox 166"/>
            <p:cNvSpPr txBox="1"/>
            <p:nvPr/>
          </p:nvSpPr>
          <p:spPr>
            <a:xfrm>
              <a:off x="5100024" y="5838690"/>
              <a:ext cx="2121656" cy="553998"/>
            </a:xfrm>
            <a:prstGeom prst="rect">
              <a:avLst/>
            </a:prstGeom>
          </p:spPr>
          <p:txBody>
            <a:bodyPr wrap="square" lIns="0" tIns="0" rIns="0" bIns="0" rtlCol="0">
              <a:spAutoFit/>
            </a:bodyPr>
            <a:lstStyle/>
            <a:p>
              <a:pPr algn="ctr" defTabSz="913748" fontAlgn="base">
                <a:lnSpc>
                  <a:spcPct val="90000"/>
                </a:lnSpc>
                <a:spcBef>
                  <a:spcPct val="0"/>
                </a:spcBef>
                <a:spcAft>
                  <a:spcPct val="0"/>
                </a:spcAft>
                <a:buSzPct val="80000"/>
              </a:pPr>
              <a:r>
                <a:rPr lang="en-US" sz="2000" dirty="0">
                  <a:solidFill>
                    <a:srgbClr val="FFFFFF"/>
                  </a:solidFill>
                  <a:latin typeface="Segoe UI Light"/>
                  <a:ea typeface="ＭＳ Ｐゴシック" charset="0"/>
                  <a:cs typeface="Segoe UI Semibold" panose="020B0702040204020203" pitchFamily="34" charset="0"/>
                </a:rPr>
                <a:t>Microsoft Azure Active Directory</a:t>
              </a:r>
            </a:p>
          </p:txBody>
        </p:sp>
        <p:pic>
          <p:nvPicPr>
            <p:cNvPr id="132" name="Picture 131"/>
            <p:cNvPicPr>
              <a:picLocks noChangeAspect="1"/>
            </p:cNvPicPr>
            <p:nvPr/>
          </p:nvPicPr>
          <p:blipFill>
            <a:blip r:embed="rId17">
              <a:biLevel thresh="25000"/>
              <a:extLst>
                <a:ext uri="{28A0092B-C50C-407E-A947-70E740481C1C}">
                  <a14:useLocalDpi xmlns:a14="http://schemas.microsoft.com/office/drawing/2010/main" val="0"/>
                </a:ext>
              </a:extLst>
            </a:blip>
            <a:stretch>
              <a:fillRect/>
            </a:stretch>
          </p:blipFill>
          <p:spPr>
            <a:xfrm>
              <a:off x="5608493" y="4541058"/>
              <a:ext cx="1180784" cy="1180784"/>
            </a:xfrm>
            <a:prstGeom prst="rect">
              <a:avLst/>
            </a:prstGeom>
          </p:spPr>
        </p:pic>
      </p:grpSp>
    </p:spTree>
    <p:extLst>
      <p:ext uri="{BB962C8B-B14F-4D97-AF65-F5344CB8AC3E}">
        <p14:creationId xmlns:p14="http://schemas.microsoft.com/office/powerpoint/2010/main" val="3210026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wipe(left)">
                                      <p:cBhvr>
                                        <p:cTn id="14" dur="500"/>
                                        <p:tgtEl>
                                          <p:spTgt spid="172"/>
                                        </p:tgtEl>
                                      </p:cBhvr>
                                    </p:animEffect>
                                  </p:childTnLst>
                                </p:cTn>
                              </p:par>
                            </p:childTnLst>
                          </p:cTn>
                        </p:par>
                        <p:par>
                          <p:cTn id="15" fill="hold">
                            <p:stCondLst>
                              <p:cond delay="500"/>
                            </p:stCondLst>
                            <p:childTnLst>
                              <p:par>
                                <p:cTn id="16" presetID="16" presetClass="entr" presetSubtype="37" fill="hold" nodeType="after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barn(outVertical)">
                                      <p:cBhvr>
                                        <p:cTn id="18" dur="500"/>
                                        <p:tgtEl>
                                          <p:spTgt spid="174"/>
                                        </p:tgtEl>
                                      </p:cBhvr>
                                    </p:animEffect>
                                  </p:childTnLst>
                                </p:cTn>
                              </p:par>
                              <p:par>
                                <p:cTn id="19" presetID="16" presetClass="entr" presetSubtype="37" fill="hold"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barn(outVertical)">
                                      <p:cBhvr>
                                        <p:cTn id="21" dur="500"/>
                                        <p:tgtEl>
                                          <p:spTgt spid="173"/>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Active Directory</a:t>
            </a:r>
          </a:p>
        </p:txBody>
      </p:sp>
      <p:sp>
        <p:nvSpPr>
          <p:cNvPr id="3" name="Content Placeholder 2"/>
          <p:cNvSpPr>
            <a:spLocks noGrp="1"/>
          </p:cNvSpPr>
          <p:nvPr>
            <p:ph sz="quarter" idx="10"/>
          </p:nvPr>
        </p:nvSpPr>
        <p:spPr>
          <a:xfrm>
            <a:off x="273668" y="1426234"/>
            <a:ext cx="4039569" cy="4516942"/>
          </a:xfrm>
        </p:spPr>
        <p:txBody>
          <a:bodyPr/>
          <a:lstStyle/>
          <a:p>
            <a:r>
              <a:rPr lang="en-US" dirty="0"/>
              <a:t>Global replicated service</a:t>
            </a:r>
          </a:p>
          <a:p>
            <a:endParaRPr lang="en-US" dirty="0"/>
          </a:p>
          <a:p>
            <a:r>
              <a:rPr lang="en-US" dirty="0"/>
              <a:t>Free, Basic, Premium</a:t>
            </a:r>
          </a:p>
          <a:p>
            <a:endParaRPr lang="en-US" dirty="0"/>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7" y="1426234"/>
            <a:ext cx="7391400" cy="38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30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Management &amp; Access</a:t>
            </a:r>
          </a:p>
        </p:txBody>
      </p:sp>
    </p:spTree>
    <p:extLst>
      <p:ext uri="{BB962C8B-B14F-4D97-AF65-F5344CB8AC3E}">
        <p14:creationId xmlns:p14="http://schemas.microsoft.com/office/powerpoint/2010/main" val="22337674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Management</a:t>
            </a:r>
          </a:p>
        </p:txBody>
      </p:sp>
      <p:sp>
        <p:nvSpPr>
          <p:cNvPr id="6" name="Text Placeholder 5"/>
          <p:cNvSpPr>
            <a:spLocks noGrp="1"/>
          </p:cNvSpPr>
          <p:nvPr>
            <p:ph sz="quarter" idx="10"/>
          </p:nvPr>
        </p:nvSpPr>
        <p:spPr>
          <a:xfrm>
            <a:off x="273667" y="1415402"/>
            <a:ext cx="6173169" cy="4977460"/>
          </a:xfrm>
        </p:spPr>
        <p:txBody>
          <a:bodyPr>
            <a:normAutofit fontScale="85000" lnSpcReduction="20000"/>
          </a:bodyPr>
          <a:lstStyle/>
          <a:p>
            <a:r>
              <a:rPr lang="en-US" dirty="0"/>
              <a:t>Provision applications for the organization.</a:t>
            </a:r>
          </a:p>
          <a:p>
            <a:endParaRPr lang="en-US" dirty="0"/>
          </a:p>
          <a:p>
            <a:r>
              <a:rPr lang="en-US" dirty="0"/>
              <a:t>Automatic provisioning of user accounts.</a:t>
            </a:r>
          </a:p>
          <a:p>
            <a:pPr marL="0" indent="0">
              <a:buNone/>
            </a:pPr>
            <a:endParaRPr lang="en-US" dirty="0"/>
          </a:p>
          <a:p>
            <a:r>
              <a:rPr lang="en-US" dirty="0"/>
              <a:t>SSO experiences for end-users.</a:t>
            </a:r>
          </a:p>
          <a:p>
            <a:endParaRPr lang="en-US" dirty="0"/>
          </a:p>
          <a:p>
            <a:r>
              <a:rPr lang="en-US" dirty="0"/>
              <a:t>Full control of application access policies.</a:t>
            </a:r>
          </a:p>
        </p:txBody>
      </p:sp>
      <p:sp>
        <p:nvSpPr>
          <p:cNvPr id="2" name="Content Placeholder 1"/>
          <p:cNvSpPr>
            <a:spLocks noGrp="1"/>
          </p:cNvSpPr>
          <p:nvPr>
            <p:ph sz="quarter" idx="11"/>
          </p:nvPr>
        </p:nvSpPr>
        <p:spPr/>
        <p:txBody>
          <a:bodyPr/>
          <a:lstStyle/>
          <a:p>
            <a:endParaRPr lang="en-US"/>
          </a:p>
        </p:txBody>
      </p:sp>
      <p:pic>
        <p:nvPicPr>
          <p:cNvPr id="8" name="Picture 7"/>
          <p:cNvPicPr>
            <a:picLocks noChangeAspect="1"/>
          </p:cNvPicPr>
          <p:nvPr/>
        </p:nvPicPr>
        <p:blipFill>
          <a:blip r:embed="rId3"/>
          <a:stretch>
            <a:fillRect/>
          </a:stretch>
        </p:blipFill>
        <p:spPr>
          <a:xfrm>
            <a:off x="6446837" y="1415402"/>
            <a:ext cx="5715001" cy="4658053"/>
          </a:xfrm>
          <a:prstGeom prst="rect">
            <a:avLst/>
          </a:prstGeom>
          <a:ln>
            <a:noFill/>
          </a:ln>
          <a:effectLst/>
        </p:spPr>
      </p:pic>
      <p:sp>
        <p:nvSpPr>
          <p:cNvPr id="9" name="TextBox 8"/>
          <p:cNvSpPr txBox="1"/>
          <p:nvPr/>
        </p:nvSpPr>
        <p:spPr>
          <a:xfrm>
            <a:off x="6294436" y="6164261"/>
            <a:ext cx="6019800" cy="517065"/>
          </a:xfrm>
          <a:prstGeom prst="rect">
            <a:avLst/>
          </a:prstGeom>
          <a:noFill/>
        </p:spPr>
        <p:txBody>
          <a:bodyPr wrap="square" lIns="182880" tIns="146304" rIns="182880" bIns="146304" rtlCol="0">
            <a:spAutoFit/>
          </a:bodyPr>
          <a:lstStyle/>
          <a:p>
            <a:pPr>
              <a:lnSpc>
                <a:spcPct val="90000"/>
              </a:lnSpc>
              <a:spcAft>
                <a:spcPts val="340"/>
              </a:spcAft>
              <a:defRPr/>
            </a:pPr>
            <a:r>
              <a:rPr lang="en-US" sz="1600" dirty="0">
                <a:gradFill>
                  <a:gsLst>
                    <a:gs pos="2917">
                      <a:schemeClr val="tx1"/>
                    </a:gs>
                    <a:gs pos="30000">
                      <a:schemeClr val="tx1"/>
                    </a:gs>
                  </a:gsLst>
                  <a:lin ang="5400000" scaled="0"/>
                </a:gradFill>
              </a:rPr>
              <a:t>http://azure.microsoft.com/en-us/marketplace/active-directory</a:t>
            </a:r>
          </a:p>
        </p:txBody>
      </p:sp>
    </p:spTree>
    <p:extLst>
      <p:ext uri="{BB962C8B-B14F-4D97-AF65-F5344CB8AC3E}">
        <p14:creationId xmlns:p14="http://schemas.microsoft.com/office/powerpoint/2010/main" val="19869868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Access</a:t>
            </a:r>
            <a:endParaRPr lang="en-US" dirty="0"/>
          </a:p>
        </p:txBody>
      </p:sp>
      <p:sp>
        <p:nvSpPr>
          <p:cNvPr id="2" name="Text Placeholder 1"/>
          <p:cNvSpPr>
            <a:spLocks noGrp="1"/>
          </p:cNvSpPr>
          <p:nvPr>
            <p:ph type="body" sz="quarter" idx="10"/>
          </p:nvPr>
        </p:nvSpPr>
        <p:spPr>
          <a:xfrm>
            <a:off x="274639" y="1212850"/>
            <a:ext cx="6343520" cy="5397183"/>
          </a:xfrm>
        </p:spPr>
        <p:txBody>
          <a:bodyPr/>
          <a:lstStyle/>
          <a:p>
            <a:r>
              <a:rPr lang="en-US" b="1" dirty="0">
                <a:solidFill>
                  <a:srgbClr val="FFFF00"/>
                </a:solidFill>
              </a:rPr>
              <a:t>Access Panel </a:t>
            </a:r>
            <a:r>
              <a:rPr lang="en-US" dirty="0"/>
              <a:t>is where users see and launch apps from.</a:t>
            </a:r>
          </a:p>
          <a:p>
            <a:endParaRPr lang="en-US" dirty="0"/>
          </a:p>
          <a:p>
            <a:r>
              <a:rPr lang="en-US" dirty="0"/>
              <a:t>Reachable from the web</a:t>
            </a:r>
          </a:p>
          <a:p>
            <a:pPr lvl="1"/>
            <a:r>
              <a:rPr lang="en-US" sz="3200" dirty="0">
                <a:hlinkClick r:id="rId3"/>
              </a:rPr>
              <a:t>https://myapps.microsoft.com</a:t>
            </a:r>
            <a:r>
              <a:rPr lang="en-US" sz="3200" dirty="0"/>
              <a:t> </a:t>
            </a:r>
            <a:r>
              <a:rPr lang="en-US" dirty="0"/>
              <a:t> </a:t>
            </a:r>
          </a:p>
          <a:p>
            <a:pPr lvl="1"/>
            <a:endParaRPr lang="en-US" dirty="0"/>
          </a:p>
          <a:p>
            <a:r>
              <a:rPr lang="en-US" dirty="0"/>
              <a:t>Reachable using native devices running Android and iOS.</a:t>
            </a:r>
          </a:p>
        </p:txBody>
      </p:sp>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36063" y="982662"/>
            <a:ext cx="4978166" cy="2819400"/>
          </a:xfrm>
          <a:prstGeom prst="rect">
            <a:avLst/>
          </a:prstGeom>
          <a:effectLst/>
        </p:spPr>
      </p:pic>
      <p:pic>
        <p:nvPicPr>
          <p:cNvPr id="7" name="Picture 6"/>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523037" y="4161350"/>
            <a:ext cx="1545712" cy="1545712"/>
          </a:xfrm>
          <a:prstGeom prst="rect">
            <a:avLst/>
          </a:prstGeom>
        </p:spPr>
      </p:pic>
      <p:pic>
        <p:nvPicPr>
          <p:cNvPr id="4" name="Picture 3"/>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116627" y="3802062"/>
            <a:ext cx="2796747" cy="2796747"/>
          </a:xfrm>
          <a:prstGeom prst="rect">
            <a:avLst/>
          </a:prstGeom>
        </p:spPr>
      </p:pic>
      <p:pic>
        <p:nvPicPr>
          <p:cNvPr id="5" name="Picture 4"/>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7666037" y="4161351"/>
            <a:ext cx="1545712" cy="1545712"/>
          </a:xfrm>
          <a:prstGeom prst="rect">
            <a:avLst/>
          </a:prstGeom>
        </p:spPr>
      </p:pic>
    </p:spTree>
    <p:extLst>
      <p:ext uri="{BB962C8B-B14F-4D97-AF65-F5344CB8AC3E}">
        <p14:creationId xmlns:p14="http://schemas.microsoft.com/office/powerpoint/2010/main" val="2690663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Application Management and Access</a:t>
            </a:r>
            <a:endParaRPr lang="en-US" dirty="0"/>
          </a:p>
        </p:txBody>
      </p:sp>
    </p:spTree>
    <p:extLst>
      <p:ext uri="{BB962C8B-B14F-4D97-AF65-F5344CB8AC3E}">
        <p14:creationId xmlns:p14="http://schemas.microsoft.com/office/powerpoint/2010/main" val="59847191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598620-4D9D-47A9-8E79-594EDD409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16905</TotalTime>
  <Words>5104</Words>
  <Application>Microsoft Office PowerPoint</Application>
  <PresentationFormat>Custom</PresentationFormat>
  <Paragraphs>581</Paragraphs>
  <Slides>39</Slides>
  <Notes>34</Notes>
  <HiddenSlides>8</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ＭＳ Ｐゴシック</vt:lpstr>
      <vt:lpstr>Arial</vt:lpstr>
      <vt:lpstr>Courier New</vt:lpstr>
      <vt:lpstr>Segoe UI</vt:lpstr>
      <vt:lpstr>Segoe UI Light</vt:lpstr>
      <vt:lpstr>Segoe UI Semibold</vt:lpstr>
      <vt:lpstr>Windows Azure</vt:lpstr>
      <vt:lpstr>1_Windows Azure</vt:lpstr>
      <vt:lpstr>PowerPoint Presentation</vt:lpstr>
      <vt:lpstr>PowerPoint Presentation</vt:lpstr>
      <vt:lpstr>Agenda</vt:lpstr>
      <vt:lpstr>Identity as the foundation</vt:lpstr>
      <vt:lpstr>Azure Active Directory</vt:lpstr>
      <vt:lpstr>Application Management &amp; Access</vt:lpstr>
      <vt:lpstr>Application Management</vt:lpstr>
      <vt:lpstr>Application Access</vt:lpstr>
      <vt:lpstr>PowerPoint Presentation</vt:lpstr>
      <vt:lpstr>Hybrid Identity</vt:lpstr>
      <vt:lpstr>Azure AD Connect – Your Identity Bridge</vt:lpstr>
      <vt:lpstr>Steps to “Bridge” your identity</vt:lpstr>
      <vt:lpstr>PowerPoint Presentation</vt:lpstr>
      <vt:lpstr>Azure AD Connect – Express Settings</vt:lpstr>
      <vt:lpstr>PowerPoint Presentation</vt:lpstr>
      <vt:lpstr>Password Sync sign-on method</vt:lpstr>
      <vt:lpstr>Azure AD Connect - Custom Settings</vt:lpstr>
      <vt:lpstr>Azure AD Connect: Sign-on Methods</vt:lpstr>
      <vt:lpstr>Scenarios for AD FS / SSO sign-on</vt:lpstr>
      <vt:lpstr>AD FS sign-on method</vt:lpstr>
      <vt:lpstr>PowerPoint Presentation</vt:lpstr>
      <vt:lpstr>Azure AD Connect Health</vt:lpstr>
      <vt:lpstr>Azure AD Application Proxy</vt:lpstr>
      <vt:lpstr>Cloud App Discovery</vt:lpstr>
      <vt:lpstr>Developing applications for Azure AD </vt:lpstr>
      <vt:lpstr>The “steps” to develop apps for Azure AD</vt:lpstr>
      <vt:lpstr>Register an application with Azure AD</vt:lpstr>
      <vt:lpstr>Configure your app to use Azure AD</vt:lpstr>
      <vt:lpstr>Developing Web Apps for Azure AD using OpenID Connect / OAuth 2.0</vt:lpstr>
      <vt:lpstr>PowerPoint Presentation</vt:lpstr>
      <vt:lpstr>Azure AD Protocols &amp; Tokens</vt:lpstr>
      <vt:lpstr>Active Directory Authentication Library (ADAL)</vt:lpstr>
      <vt:lpstr>ADAL Classes</vt:lpstr>
      <vt:lpstr>PowerPoint Presentation</vt:lpstr>
      <vt:lpstr>Azure Active Directory Graph API</vt:lpstr>
      <vt:lpstr>PowerPoint Presentation</vt:lpstr>
      <vt:lpstr>Summary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On-Premises Directories to the Cloud Made Easy…</dc:title>
  <dc:subject>Microsoft Ignite 2015</dc:subject>
  <dc:creator>Kimmo Forss</dc:creator>
  <cp:keywords>Identity and Access Management</cp:keywords>
  <dc:description>Template: Mitchell Derrey, Silver Fox Productions
Formatting: 
Audience Type: Internal/External</dc:description>
  <cp:lastModifiedBy>Kimmo Forss</cp:lastModifiedBy>
  <cp:revision>303</cp:revision>
  <dcterms:created xsi:type="dcterms:W3CDTF">2015-05-06T13:36:56Z</dcterms:created>
  <dcterms:modified xsi:type="dcterms:W3CDTF">2016-08-18T09:39:38Z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44;#McCormick Place|f42e8eaa-659e-42d3-85a5-a4ea6b6d2ed7</vt:lpwstr>
  </property>
  <property fmtid="{D5CDD505-2E9C-101B-9397-08002B2CF9AE}" pid="6" name="Track">
    <vt:lpwstr/>
  </property>
  <property fmtid="{D5CDD505-2E9C-101B-9397-08002B2CF9AE}" pid="7" name="Event Location">
    <vt:lpwstr>43;#Chicago|b2ea4b94-6e68-4e03-872e-ca2dcc35a47e</vt:lpwstr>
  </property>
  <property fmtid="{D5CDD505-2E9C-101B-9397-08002B2CF9AE}" pid="8" name="Campaign">
    <vt:lpwstr/>
  </property>
  <property fmtid="{D5CDD505-2E9C-101B-9397-08002B2CF9AE}" pid="9" name="IsMyDocuments">
    <vt:bool>true</vt:bool>
  </property>
  <property fmtid="{D5CDD505-2E9C-101B-9397-08002B2CF9AE}" pid="10" name="TaxKeyword">
    <vt:lpwstr>41;#Microsoft Ignite 2015|9eb2896f-7457-4443-a47b-f60d2d30355c</vt:lpwstr>
  </property>
  <property fmtid="{D5CDD505-2E9C-101B-9397-08002B2CF9AE}" pid="11" name="Audience1">
    <vt:lpwstr/>
  </property>
  <property fmtid="{D5CDD505-2E9C-101B-9397-08002B2CF9AE}" pid="12" name="Event Name">
    <vt:lpwstr>42;#Microsoft Ignite|9323c522-fe4b-4922-816b-10a1920d7afb</vt:lpwstr>
  </property>
  <property fmtid="{D5CDD505-2E9C-101B-9397-08002B2CF9AE}" pid="13" name="ContentTypeId">
    <vt:lpwstr>0x010100C08F381963C77D44A6A91469D5845EE5</vt:lpwstr>
  </property>
</Properties>
</file>