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258" r:id="rId11"/>
    <p:sldId id="259" r:id="rId12"/>
    <p:sldId id="283" r:id="rId13"/>
    <p:sldId id="284" r:id="rId14"/>
    <p:sldId id="285" r:id="rId15"/>
    <p:sldId id="297" r:id="rId16"/>
    <p:sldId id="287" r:id="rId17"/>
    <p:sldId id="289" r:id="rId18"/>
    <p:sldId id="299" r:id="rId19"/>
    <p:sldId id="290" r:id="rId20"/>
    <p:sldId id="291" r:id="rId21"/>
    <p:sldId id="288" r:id="rId22"/>
    <p:sldId id="292" r:id="rId23"/>
    <p:sldId id="294" r:id="rId24"/>
    <p:sldId id="295" r:id="rId25"/>
    <p:sldId id="298" r:id="rId26"/>
    <p:sldId id="293" r:id="rId27"/>
    <p:sldId id="296" r:id="rId28"/>
    <p:sldId id="312" r:id="rId29"/>
    <p:sldId id="301" r:id="rId30"/>
    <p:sldId id="302" r:id="rId31"/>
    <p:sldId id="303" r:id="rId32"/>
    <p:sldId id="304" r:id="rId33"/>
    <p:sldId id="305" r:id="rId34"/>
    <p:sldId id="313" r:id="rId35"/>
    <p:sldId id="307" r:id="rId36"/>
    <p:sldId id="308" r:id="rId37"/>
    <p:sldId id="309" r:id="rId38"/>
    <p:sldId id="310" r:id="rId39"/>
    <p:sldId id="311" r:id="rId40"/>
  </p:sldIdLst>
  <p:sldSz cx="1008062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61A"/>
    <a:srgbClr val="3E2900"/>
    <a:srgbClr val="27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997" autoAdjust="0"/>
  </p:normalViewPr>
  <p:slideViewPr>
    <p:cSldViewPr>
      <p:cViewPr varScale="1">
        <p:scale>
          <a:sx n="89" d="100"/>
          <a:sy n="89" d="100"/>
        </p:scale>
        <p:origin x="114" y="60"/>
      </p:cViewPr>
      <p:guideLst>
        <p:guide orient="horz" pos="2160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FB16D-4AD0-4223-829E-433A461E316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685800"/>
            <a:ext cx="5038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91464-B6B2-4B21-B18B-3AB8FF61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6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9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31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23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28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8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70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논문들을 각자 리뷰하고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이러이러한 목적을 가지고 이러이러한 분석을 하면 </a:t>
            </a:r>
            <a:r>
              <a:rPr lang="ko-KR" altLang="en-US" dirty="0" err="1" smtClean="0"/>
              <a:t>좋을거같다</a:t>
            </a:r>
            <a:r>
              <a:rPr lang="en-US" altLang="ko-KR" dirty="0" smtClean="0"/>
              <a:t>. -&gt;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분석까지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,,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품사분석</a:t>
            </a:r>
            <a:r>
              <a:rPr lang="ko-KR" altLang="en-US" smtClean="0"/>
              <a:t> 각각 비교해서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14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7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46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반복횟수가</a:t>
            </a:r>
            <a:r>
              <a:rPr lang="ko-KR" altLang="en-US" dirty="0" smtClean="0"/>
              <a:t> 많아 시간 복잡도 증가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86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반복횟수가</a:t>
            </a:r>
            <a:r>
              <a:rPr lang="ko-KR" altLang="en-US" dirty="0" smtClean="0"/>
              <a:t> 많아 시간 복잡도 증가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43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93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2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84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78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48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1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35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14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7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86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82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3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/N + </a:t>
            </a:r>
            <a:r>
              <a:rPr lang="ko-KR" altLang="en-US" dirty="0" smtClean="0"/>
              <a:t>는</a:t>
            </a:r>
            <a:r>
              <a:rPr lang="en-US" altLang="ko-KR" dirty="0" smtClean="0"/>
              <a:t>/J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문장에서는 </a:t>
            </a:r>
            <a:r>
              <a:rPr lang="ko-KR" altLang="en-US" dirty="0" smtClean="0"/>
              <a:t>나</a:t>
            </a:r>
            <a:r>
              <a:rPr lang="en-US" altLang="ko-KR" dirty="0" smtClean="0"/>
              <a:t>(-</a:t>
            </a:r>
            <a:r>
              <a:rPr lang="ko-KR" altLang="en-US" dirty="0" err="1" smtClean="0"/>
              <a:t>ㄹ다</a:t>
            </a:r>
            <a:r>
              <a:rPr lang="en-US" altLang="ko-KR" dirty="0" smtClean="0"/>
              <a:t>)/V + </a:t>
            </a:r>
            <a:r>
              <a:rPr lang="ko-KR" altLang="en-US" dirty="0" smtClean="0"/>
              <a:t>는</a:t>
            </a:r>
            <a:r>
              <a:rPr lang="en-US" altLang="ko-KR" dirty="0" smtClean="0"/>
              <a:t>/E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 되는 것이 바람직합니다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5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사전에 포함되지 않은 단어를 어떻게 해결하는지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업무성격에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 형태소 분석기의 정확도는 다른 방식으로 측정되어야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 속도가 중요하다면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최우선으로 고려해야하며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 분석 품질도 상위권으로 보여짐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자소 분리나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오탈자에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대해서도 어느 정도 분석 품질이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보장되야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KOMORAN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사용을 고려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err="1" smtClean="0"/>
              <a:t>한나눔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같은경우에는</a:t>
            </a:r>
            <a:r>
              <a:rPr lang="ko-KR" altLang="en-US" dirty="0" smtClean="0"/>
              <a:t> 일부케이스에 대한 </a:t>
            </a:r>
            <a:r>
              <a:rPr lang="ko-KR" altLang="en-US" dirty="0" err="1" smtClean="0"/>
              <a:t>분석품질이</a:t>
            </a:r>
            <a:r>
              <a:rPr lang="ko-KR" altLang="en-US" dirty="0" smtClean="0"/>
              <a:t> 아쉽고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꼬꼬마는</a:t>
            </a:r>
            <a:r>
              <a:rPr lang="ko-KR" altLang="en-US" dirty="0" smtClean="0"/>
              <a:t> 분석 시간이 아쉽다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09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2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비정형데이터에서 분석 도구를 사용해서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정보를 찾아가는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1464-B6B2-4B21-B18B-3AB8FF61B7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6047" y="2130426"/>
            <a:ext cx="856853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094" y="3886200"/>
            <a:ext cx="70564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057499" y="274639"/>
            <a:ext cx="2500906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4785" y="274639"/>
            <a:ext cx="733470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0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7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300" y="4406901"/>
            <a:ext cx="85685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6300" y="2906713"/>
            <a:ext cx="85685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2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4785" y="1600201"/>
            <a:ext cx="49178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40601" y="1600201"/>
            <a:ext cx="49178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1" y="274638"/>
            <a:ext cx="9072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031" y="1535113"/>
            <a:ext cx="44540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031" y="2174875"/>
            <a:ext cx="44540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20818" y="1535113"/>
            <a:ext cx="4455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20818" y="2174875"/>
            <a:ext cx="4455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6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9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273050"/>
            <a:ext cx="331645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245" y="273051"/>
            <a:ext cx="56353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4032" y="1435101"/>
            <a:ext cx="33164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5873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75873" y="612775"/>
            <a:ext cx="604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5873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6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4031" y="274638"/>
            <a:ext cx="90725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031" y="1600201"/>
            <a:ext cx="90725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4031" y="6356351"/>
            <a:ext cx="2352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56BD-B870-41EF-B998-548F5CE58B5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44214" y="6356351"/>
            <a:ext cx="319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24448" y="6356351"/>
            <a:ext cx="2352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B449-0634-4583-B691-44F1DADFA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0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rcy.github.io/ko/2016/12/28/&#51652;&#47308;-&#44592;&#47197;-&#47560;&#51060;&#45789;&#51012;-&#50948;&#54620;-&#51656;&#48337;-&#51032;&#50557;&#54408;-&#53664;&#54589;-&#47784;&#45944;&#47553;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357301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6964" y="1628800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</a:t>
            </a:r>
            <a:r>
              <a:rPr lang="ko-KR" altLang="en-US" sz="4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마이닝</a:t>
            </a:r>
            <a:r>
              <a:rPr lang="ko-KR" altLang="en-US" sz="4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세미나</a:t>
            </a:r>
            <a:endParaRPr lang="ko-KR" altLang="en-US" sz="4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6456" y="59492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AB219017 </a:t>
            </a:r>
            <a:r>
              <a:rPr lang="ko-KR" altLang="en-US" b="1" dirty="0" err="1" smtClean="0"/>
              <a:t>소진수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02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816" y="2852936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</a:rPr>
              <a:t>단어 빈도분석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단어 빈도분석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394" y="1022626"/>
            <a:ext cx="9015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+mj-lt"/>
              </a:rPr>
              <a:t>단어 빈도분석</a:t>
            </a:r>
            <a:r>
              <a:rPr lang="ko-KR" altLang="en-US" dirty="0" smtClean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j-lt"/>
              </a:rPr>
              <a:t>가장 기본적이지만 쉽고 보편적으로 활용되는 방법</a:t>
            </a:r>
            <a:endParaRPr lang="en-US" altLang="ko-KR" dirty="0" smtClean="0"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j-lt"/>
              </a:rPr>
              <a:t>본격적인 분석 전 데이터에 대한 이해와 흐름을 살펴보기 위한 기초 분석에 해당</a:t>
            </a:r>
            <a:endParaRPr lang="ko-KR" altLang="en-US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7" y="2392630"/>
            <a:ext cx="3676650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56" y="2554575"/>
            <a:ext cx="5593184" cy="3031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716" y="5919480"/>
            <a:ext cx="326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[18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대 대통령 취임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년간 사용 단어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TOP 50]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8770" y="5579339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[‘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창조 경제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’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와 함께 사용된 단어 빈도분석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562" y="3871089"/>
            <a:ext cx="504056" cy="179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21" y="832066"/>
            <a:ext cx="3786227" cy="55399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단어 빈도분석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394" y="1022626"/>
            <a:ext cx="57512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err="1"/>
              <a:t>불용어</a:t>
            </a:r>
            <a:r>
              <a:rPr lang="ko-KR" altLang="en-US" b="1" dirty="0"/>
              <a:t> 처리</a:t>
            </a:r>
            <a:r>
              <a:rPr lang="ko-KR" altLang="en-US" dirty="0"/>
              <a:t> </a:t>
            </a:r>
            <a:endParaRPr lang="en-US" altLang="ko-KR" dirty="0"/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불용어들이</a:t>
            </a:r>
            <a:r>
              <a:rPr lang="ko-KR" altLang="en-US" sz="1600" dirty="0"/>
              <a:t> 높은 </a:t>
            </a:r>
            <a:r>
              <a:rPr lang="ko-KR" altLang="en-US" sz="1600" dirty="0" err="1"/>
              <a:t>출현빈도를</a:t>
            </a:r>
            <a:r>
              <a:rPr lang="ko-KR" altLang="en-US" sz="1600" dirty="0"/>
              <a:t> 보일 가능성이 있어 결과 해석이 어렵다</a:t>
            </a:r>
            <a:r>
              <a:rPr lang="en-US" altLang="ko-KR" sz="1600" dirty="0"/>
              <a:t>.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한글</a:t>
            </a:r>
            <a:r>
              <a:rPr lang="en-US" altLang="ko-KR" sz="1600" dirty="0"/>
              <a:t>, </a:t>
            </a:r>
            <a:r>
              <a:rPr lang="ko-KR" altLang="en-US" sz="1600" dirty="0"/>
              <a:t>영어 불문하고 </a:t>
            </a:r>
            <a:r>
              <a:rPr lang="ko-KR" altLang="en-US" sz="1600" dirty="0" err="1"/>
              <a:t>불용어들은</a:t>
            </a:r>
            <a:r>
              <a:rPr lang="ko-KR" altLang="en-US" sz="1600" dirty="0"/>
              <a:t> 사전에서 제거한 후 </a:t>
            </a:r>
            <a:r>
              <a:rPr lang="ko-KR" altLang="en-US" sz="1600" dirty="0" err="1"/>
              <a:t>단어빈도를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분석한다</a:t>
            </a:r>
            <a:r>
              <a:rPr lang="en-US" altLang="ko-KR" sz="1600" dirty="0" smtClean="0"/>
              <a:t>.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특히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단어빈도</a:t>
            </a:r>
            <a:r>
              <a:rPr lang="ko-KR" altLang="en-US" sz="1600" dirty="0" smtClean="0"/>
              <a:t> 분석에서는 </a:t>
            </a:r>
            <a:r>
              <a:rPr lang="ko-KR" altLang="en-US" sz="1600" dirty="0" err="1" smtClean="0"/>
              <a:t>불용어</a:t>
            </a:r>
            <a:r>
              <a:rPr lang="ko-KR" altLang="en-US" sz="1600" dirty="0" smtClean="0"/>
              <a:t> 제거 처리가 더욱 필수적이다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31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44" y="4039199"/>
            <a:ext cx="3580570" cy="23421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8227" y="5623839"/>
            <a:ext cx="320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서울대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고려대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연세대 페이스북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대나무숲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44" y="2311007"/>
            <a:ext cx="3580570" cy="2342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4" y="2711700"/>
            <a:ext cx="4751776" cy="29495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단어 빈도분석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394" y="1022626"/>
            <a:ext cx="997420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latin typeface="+mj-lt"/>
              </a:rPr>
              <a:t>Word Cloud</a:t>
            </a:r>
            <a:endParaRPr lang="en-US" altLang="ko-KR" dirty="0" smtClean="0"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j-lt"/>
              </a:rPr>
              <a:t>시각적으로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핵심 단어들을 한눈에 알 수 있다</a:t>
            </a:r>
            <a:r>
              <a:rPr lang="en-US" altLang="ko-KR" dirty="0" smtClean="0">
                <a:latin typeface="+mj-lt"/>
              </a:rPr>
              <a:t>.</a:t>
            </a:r>
            <a:endParaRPr lang="en-US" altLang="ko-KR" dirty="0"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j-lt"/>
              </a:rPr>
              <a:t>단어 중 큰 단어가 출현 빈도가 높고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작은 단어는 상대적으로 출현 빈도가 낮은 단어이다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j-lt"/>
              </a:rPr>
              <a:t>문서별</a:t>
            </a:r>
            <a:r>
              <a:rPr lang="ko-KR" altLang="en-US" dirty="0" smtClean="0">
                <a:latin typeface="+mj-lt"/>
              </a:rPr>
              <a:t> 비교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대비하면 확연히 문서의 성격 차이를 확인할 수 있다</a:t>
            </a:r>
            <a:r>
              <a:rPr lang="en-US" altLang="ko-KR" dirty="0" smtClean="0">
                <a:latin typeface="+mj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0906" y="4295411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케네디 대통령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취임연설문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0905" y="6053882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오바마 대통령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취임연설문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3371" y="5864025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가수 싸이의 언론보도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단어구름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40" y="1556792"/>
            <a:ext cx="5097384" cy="41978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6" y="1101525"/>
            <a:ext cx="2352675" cy="476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단어 빈도분석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5678" y="5708651"/>
            <a:ext cx="373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[‘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사우스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파크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’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프로그램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등장인물별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사용단어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빈도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17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816" y="2852936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군집 분석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군집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94" y="1022626"/>
            <a:ext cx="847219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군집 분석</a:t>
            </a:r>
            <a:endParaRPr lang="en-US" altLang="ko-KR" dirty="0"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텍스트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마이닝에서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가장 빈번하게 이용된다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유사한 데이터를 서로 묶어주는 분석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대량의 문서들을 서로 비슷한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성격끼리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묶어줄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유사한 주제들의 문서끼리 묶어서 해당 군집에 대하여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깊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이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있는 분석 수행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왼쪽 중괄호 2"/>
          <p:cNvSpPr/>
          <p:nvPr/>
        </p:nvSpPr>
        <p:spPr>
          <a:xfrm>
            <a:off x="1631294" y="4018185"/>
            <a:ext cx="360040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1334" y="3764269"/>
            <a:ext cx="78903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분할 군집 분석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오브젝트 집합을 몇 개의 배타적 그룹으로 나눈다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ex) K-Means, K-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Medoids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1334" y="4784555"/>
            <a:ext cx="7274748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구조적 군집 분석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오브젝트를 트리 형태의 군집으로 나눈다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ex)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 agglomerative clustering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5776" y="4373579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군집 분석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군집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361" y="1874108"/>
            <a:ext cx="9159406" cy="29230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입력값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altLang="ko-KR" sz="11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1. K: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클러스터 수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2. D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: n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개의 데이터 오브젝트를 포함하는 집합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출력값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: k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개의 클러스터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알고리즘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데이터 오브젝트 집합 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k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개의 데이터 오브젝트를 임의로 추출하고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이 데이터 오브젝트들을 각 클러스터의 중심 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(centroid)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으로 설정한다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. (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초기값 설정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집합 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의 각 데이터 오브젝트들에 대해 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k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개의 클러스터 중심 오브젝트와의 거리를 각각 구하고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각 데이터 오브젝트가 어느 중심점 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(centroid)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와 가장 </a:t>
            </a:r>
            <a:r>
              <a:rPr lang="ko-KR" alt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유사도가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높은지 알아낸다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그리고 그렇게 찾아낸 중심점으로 각 데이터 오브젝트들을 할당한다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클러스터의 중심점을 다시 계산한다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즉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에서 재할당된 클러스터들을 기준으로 중심점을 다시 계산한다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각 데이터 오브젝트의 소속 클러스터가 바뀌지 않을 때 까지 </a:t>
            </a:r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과정을 반복한다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altLang="ko-KR" sz="11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7378" y="4808185"/>
            <a:ext cx="252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[K-Means Clustering Algorithm]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94" y="5068155"/>
            <a:ext cx="4938937" cy="11691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91844" y="6104329"/>
            <a:ext cx="14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[Cosine similarity]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394" y="1022626"/>
            <a:ext cx="2895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분할 군집 분석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K-Means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90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군집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394" y="1022626"/>
            <a:ext cx="289508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분할 군집 분석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K-Means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</a:t>
            </a: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유사도 측도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742" y="1316936"/>
            <a:ext cx="6510883" cy="1382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356" y="2687763"/>
            <a:ext cx="6510882" cy="36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군집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889" y="2094057"/>
            <a:ext cx="5848350" cy="3562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7378" y="5672281"/>
            <a:ext cx="2336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[K-Means Clustering Process]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394" y="1022626"/>
            <a:ext cx="2895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분할 군집 분석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K-Means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2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33745"/>
            <a:ext cx="10080625" cy="764704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240112" y="2132856"/>
            <a:ext cx="0" cy="2520280"/>
          </a:xfrm>
          <a:prstGeom prst="line">
            <a:avLst/>
          </a:prstGeom>
          <a:ln>
            <a:solidFill>
              <a:srgbClr val="2C261A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3848" y="2852936"/>
            <a:ext cx="237626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C261A"/>
                </a:solidFill>
                <a:latin typeface="08서울남산체 EB" pitchFamily="18" charset="-127"/>
                <a:ea typeface="08서울남산체 EB" pitchFamily="18" charset="-127"/>
              </a:rPr>
              <a:t>INDEX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0152" y="1314053"/>
            <a:ext cx="576064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CHAPTER04. </a:t>
            </a:r>
            <a:r>
              <a:rPr lang="ko-KR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텍스트 </a:t>
            </a:r>
            <a:r>
              <a:rPr lang="ko-KR" alt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마이닝</a:t>
            </a:r>
            <a:r>
              <a:rPr lang="ko-KR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 기법</a:t>
            </a:r>
            <a:endParaRPr lang="en-US" altLang="ko-KR" sz="2400" dirty="0" smtClean="0">
              <a:solidFill>
                <a:schemeClr val="bg1"/>
              </a:solidFill>
              <a:latin typeface="Times New Roman" panose="02020603050405020304" pitchFamily="18" charset="0"/>
              <a:ea typeface="HY헤드라인M" panose="02030600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1</a:t>
            </a:r>
            <a:r>
              <a:rPr lang="en-US" altLang="ko-KR" b="1" dirty="0" smtClean="0">
                <a:latin typeface="+mj-lt"/>
              </a:rPr>
              <a:t>. </a:t>
            </a:r>
            <a:r>
              <a:rPr lang="ko-KR" altLang="en-US" b="1" dirty="0" smtClean="0">
                <a:latin typeface="+mj-lt"/>
              </a:rPr>
              <a:t>단어 </a:t>
            </a:r>
            <a:r>
              <a:rPr lang="ko-KR" altLang="en-US" b="1" dirty="0" smtClean="0">
                <a:latin typeface="+mj-lt"/>
              </a:rPr>
              <a:t>빈도분석</a:t>
            </a:r>
            <a:endParaRPr lang="en-US" altLang="ko-KR" sz="8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2</a:t>
            </a:r>
            <a:r>
              <a:rPr lang="en-US" altLang="ko-KR" b="1" dirty="0" smtClean="0">
                <a:latin typeface="+mj-lt"/>
              </a:rPr>
              <a:t>. </a:t>
            </a:r>
            <a:r>
              <a:rPr lang="ko-KR" altLang="en-US" b="1" dirty="0" smtClean="0">
                <a:latin typeface="+mj-lt"/>
              </a:rPr>
              <a:t>군집 </a:t>
            </a:r>
            <a:r>
              <a:rPr lang="ko-KR" altLang="en-US" b="1" dirty="0" smtClean="0">
                <a:latin typeface="+mj-lt"/>
              </a:rPr>
              <a:t>분석</a:t>
            </a:r>
            <a:endParaRPr lang="en-US" altLang="ko-KR" sz="8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3</a:t>
            </a:r>
            <a:r>
              <a:rPr lang="en-US" altLang="ko-KR" b="1" dirty="0" smtClean="0">
                <a:latin typeface="+mj-lt"/>
              </a:rPr>
              <a:t>. </a:t>
            </a:r>
            <a:r>
              <a:rPr lang="ko-KR" altLang="en-US" b="1" dirty="0" smtClean="0">
                <a:latin typeface="+mj-lt"/>
              </a:rPr>
              <a:t>토픽 모델링</a:t>
            </a:r>
            <a:endParaRPr lang="en-US" altLang="ko-KR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4</a:t>
            </a:r>
            <a:r>
              <a:rPr lang="en-US" altLang="ko-KR" b="1" dirty="0">
                <a:latin typeface="+mj-lt"/>
              </a:rPr>
              <a:t>. </a:t>
            </a:r>
            <a:r>
              <a:rPr lang="ko-KR" altLang="en-US" b="1" dirty="0">
                <a:latin typeface="+mj-lt"/>
              </a:rPr>
              <a:t>감성 </a:t>
            </a:r>
            <a:r>
              <a:rPr lang="ko-KR" altLang="en-US" b="1" dirty="0" smtClean="0">
                <a:latin typeface="+mj-lt"/>
              </a:rPr>
              <a:t>분석</a:t>
            </a:r>
            <a:endParaRPr lang="en-US" altLang="ko-KR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5. </a:t>
            </a:r>
            <a:r>
              <a:rPr lang="ko-KR" altLang="en-US" b="1" dirty="0" err="1" smtClean="0">
                <a:latin typeface="+mj-lt"/>
              </a:rPr>
              <a:t>연관어</a:t>
            </a:r>
            <a:r>
              <a:rPr lang="ko-KR" altLang="en-US" b="1" dirty="0" smtClean="0">
                <a:latin typeface="+mj-lt"/>
              </a:rPr>
              <a:t> 분석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3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군집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68" y="2329975"/>
            <a:ext cx="4448990" cy="30698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4" y="2329975"/>
            <a:ext cx="4449942" cy="30698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181" y="5384249"/>
            <a:ext cx="341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[1973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년 미국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50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 주 체포 통계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군집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6900" y="5384248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[IRIS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데이터 군집 분석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394" y="1022626"/>
            <a:ext cx="289508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분할 군집 분석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K-Means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</a:t>
            </a: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시각화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096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군집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394" y="1022626"/>
            <a:ext cx="84029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분할 군집 분석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K-Means Clustering (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Cont’n</a:t>
            </a:r>
            <a:r>
              <a:rPr lang="en-US" altLang="ko-KR" dirty="0" smtClean="0">
                <a:latin typeface="+mj-lt"/>
              </a:rPr>
              <a:t>)</a:t>
            </a: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BoW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(Bag of words) :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텍스트를 수치화하는 방법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TF-IDF(Term frequency-inverse document frequency) </a:t>
            </a:r>
          </a:p>
          <a:p>
            <a:pPr marL="90000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: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포함되어 있는 단어의 중요성에 따라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그 단어와 문서의 연관성을 계산한다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pPr marL="90000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- TF :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 빈도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(Term frequency) = 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특정 단어가 나온 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/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전체 단어 수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pPr marL="90000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- IDF :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역문서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빈도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(Inverse document frequency) </a:t>
            </a:r>
          </a:p>
          <a:p>
            <a:pPr marL="90000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   = (log(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전체 문서의 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/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특정 단어를 포함하는 문서의 수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))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81" y="4087229"/>
            <a:ext cx="4647766" cy="2017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9354" y="6104329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[TF-IDF Example]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4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군집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1199" y="5083911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계층적 군집 분석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덴드로그램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94" y="1022626"/>
            <a:ext cx="951944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구조적 군집 분석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개별 대상 간의 거리에 의하여 가장 가까이에 있는 대상들로부터 시작하여 결합해감으로써 트리 모양의 계층구조를 형성해가는 방법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계층적 군집 분석을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트리구조로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시각화하였다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오브젝트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a, b, c, d, e, f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가 거리에 따라서 묶여가며 전체적인 트리 형태를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만들어단다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64" y="2483586"/>
            <a:ext cx="3429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군집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94" y="1022626"/>
            <a:ext cx="9519446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구조적 군집 분석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거리 측정법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54250">
              <a:lnSpc>
                <a:spcPct val="150000"/>
              </a:lnSpc>
            </a:pP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최소 거리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최대 거리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평균 거리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거리 평균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Ward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                                             </a:t>
            </a:r>
          </a:p>
          <a:p>
            <a:pPr marL="614250"/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614250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                 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군집내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증분과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군집 간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제곱합의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증가분에 기반을 두고 측정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60" y="2143314"/>
            <a:ext cx="1666875" cy="390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957" y="2896394"/>
            <a:ext cx="176212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957" y="4372364"/>
            <a:ext cx="1924050" cy="742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957" y="3654949"/>
            <a:ext cx="2562225" cy="552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0957" y="5157192"/>
            <a:ext cx="2895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군집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94" y="1022626"/>
            <a:ext cx="95194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구조적 군집 분석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시각화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4" y="2011036"/>
            <a:ext cx="4670846" cy="4250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2" y="2010541"/>
            <a:ext cx="4587260" cy="42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816" y="2852936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bg1"/>
                </a:solidFill>
              </a:rPr>
              <a:t>3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토픽 모델링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토픽 </a:t>
            </a:r>
            <a:r>
              <a:rPr lang="ko-KR" altLang="en-US" sz="2800" b="1" dirty="0">
                <a:solidFill>
                  <a:schemeClr val="bg1"/>
                </a:solidFill>
              </a:rPr>
              <a:t>모델링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394" y="1022626"/>
            <a:ext cx="95194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토픽 모델링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구조화되지 않은 방대한 문헌집단에서 주제를 찾아내기 위한 알고리즘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맥락과 관련된 단서들을 이용하여 의미를 가진 단어들을 클러스터링하여 주제를 추론하는 모델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방대한 양의 정보를 관리하고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검색하고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이해를 돕기 위한 도구로 널리 활용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09" y="2713327"/>
            <a:ext cx="4595415" cy="3425904"/>
          </a:xfrm>
          <a:prstGeom prst="rect">
            <a:avLst/>
          </a:prstGeom>
        </p:spPr>
      </p:pic>
      <p:sp>
        <p:nvSpPr>
          <p:cNvPr id="16" name="TextBox 15">
            <a:hlinkClick r:id="rId4"/>
          </p:cNvPr>
          <p:cNvSpPr txBox="1"/>
          <p:nvPr/>
        </p:nvSpPr>
        <p:spPr>
          <a:xfrm>
            <a:off x="3371979" y="6061322"/>
            <a:ext cx="333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4"/>
              </a:rPr>
              <a:t>[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4"/>
              </a:rPr>
              <a:t>토픽 모델링과 단어 네트워크와의 결합 형태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4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40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토픽 모델링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394" y="1022626"/>
            <a:ext cx="95194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LDA(Latent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Dirichlet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Allocation)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토픽 모델링 기법 중 텍스트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마이닝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분석에서 가장 많이 활용되는 초창기 모델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단어의 </a:t>
            </a:r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교환성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단어들의 순서는 상관하지 않고 오로지 단어들의 유무만이 중요하다는 가정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연구자가 주제들을 추측하여 직접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라벨링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26347"/>
              </p:ext>
            </p:extLst>
          </p:nvPr>
        </p:nvGraphicFramePr>
        <p:xfrm>
          <a:off x="1180689" y="2708920"/>
          <a:ext cx="77048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99097283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32364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90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사이언스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빅데이터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알고리즘</a:t>
                      </a:r>
                      <a:r>
                        <a:rPr lang="en-US" altLang="ko-KR" sz="1400" dirty="0" smtClean="0"/>
                        <a:t>, AI, IOT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4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셰익스피어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톨스토이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파우스트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80522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3394" y="4104158"/>
            <a:ext cx="951944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LDA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토픽 개수 지정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Perplexity(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혼란도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: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특정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확률모델이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실제로 관측되는 값을 얼마나 잘 예측하는지 평가한다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pPr marL="25425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                     perplexity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가 작으면 작을수록 해당 토픽 모델은 실제 문헌 결과를 잘 반영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Topic Coherence :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실제로 사람이 해석하기에 적합한 평가 척도를 만들기 위해서 제시된 척도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54250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                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상위 단어 간의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유사도를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계산하여 평균을 구한다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3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816" y="2852936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bg1"/>
                </a:solidFill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감성 분석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896" y="3105666"/>
            <a:ext cx="6624736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 사전 기반 분석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감성 사전을 이용하여 각 단어의 감정 분류와 그 정도를 파악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지도 기계학습 방법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미리 예측 모델을 만들어 어떤 감정인지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파악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감성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94" y="1120564"/>
            <a:ext cx="96634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감성 분석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텍스트에 나타난 주관성 요소를 탐지하여 긍정과 부정의 요소 및 그 정도성을 판별하여 정량화하는 작업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감성을 표현하는 이의 의도나 입장을 분석하는 것도 포함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감성 표현을 분석함으로써 이에 나타난 의견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평가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태도 등의 특징적 양상을 정량화된 자료로 제시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왼쪽 중괄호 4"/>
          <p:cNvSpPr/>
          <p:nvPr/>
        </p:nvSpPr>
        <p:spPr>
          <a:xfrm>
            <a:off x="935856" y="3365925"/>
            <a:ext cx="360040" cy="1152128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9363" y="20208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7824" y="1124744"/>
            <a:ext cx="878497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정형화 과정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말뭉치</a:t>
            </a:r>
            <a:r>
              <a:rPr lang="en-US" altLang="ko-KR" dirty="0" smtClean="0"/>
              <a:t>(corpus) : </a:t>
            </a:r>
            <a:r>
              <a:rPr lang="ko-KR" altLang="en-US" dirty="0" smtClean="0"/>
              <a:t>대용량의 정형화된 텍스트 집합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텍스트 데이터를 정제하거나 사전 처리하는 작업을 의미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대소문자 통일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영어의 경우 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소문자를 구분해야 함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</a:t>
            </a:r>
            <a:r>
              <a:rPr lang="en-US" altLang="ko-KR" dirty="0" smtClean="0"/>
              <a:t>ower()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upper()</a:t>
            </a:r>
            <a:r>
              <a:rPr lang="ko-KR" altLang="en-US" dirty="0" smtClean="0"/>
              <a:t>메서드를 이용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문장부호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특수문자 제거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정규 표현식을 이용해 처리</a:t>
            </a: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76" y="2445415"/>
            <a:ext cx="2193602" cy="15497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256" y="4974157"/>
            <a:ext cx="5007471" cy="8978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사전 처리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5" y="2060848"/>
            <a:ext cx="4526218" cy="23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84" y="1988840"/>
            <a:ext cx="4112539" cy="2752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7964" y="474087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진박에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대한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단어구름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8489" y="474087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&lt;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영화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‘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킹스맨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’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에 대한 단어 네트워크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&gt;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감성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감성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94" y="1016292"/>
            <a:ext cx="98069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감정 사전을 이용하여 텍스트에 담긴 감성을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분석</a:t>
            </a:r>
            <a:endParaRPr lang="en-US" altLang="ko-KR" dirty="0"/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긍정적 감성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happy, pleasure, beautiful, good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부정적 감성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bad, terrible, gloomy, sad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→  </a:t>
            </a:r>
            <a:r>
              <a:rPr lang="ko-KR" alt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즉</a:t>
            </a:r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텍스트에 담긴 단어의 감성 수준을 감성 사전을 통해 구한 후 이를 통해 감성 정도를 계산</a:t>
            </a:r>
            <a:endParaRPr lang="en-US" altLang="ko-KR" sz="16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감정 사전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AFINN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: Finn Arup Nielsen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2009~2011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년에 직접 수집한 감성 어휘들에 대해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-5~+5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의 점수를 부여한 사전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2,477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감성어들이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사용자의 판단을 근거로 감성 점수가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부여되어있음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EmoLex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단어를 긍정 부정으로 나눌 뿐만 아니라 분노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공포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기대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8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가지의 감정으로도 나누어 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인간의 정서 정보를 더욱 풍부하게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반영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Bing Liu lexicon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감성어들을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긍정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부정으로만 분류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6,800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여 개의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감성어들이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존재하며 지속적으로 업데이트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SentiWordNet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긍정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부정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중립으로 단어들을 분류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파이선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NLTK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패키지에서 사용할 수 있어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간편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 </a:t>
            </a:r>
            <a:r>
              <a:rPr lang="ko-KR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→  감성 사전을 어떠한 것을 사용했는지에 따라 결과도 다르게 나올 수 있음</a:t>
            </a:r>
            <a:endParaRPr lang="ko-KR" altLang="en-US" sz="16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11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감성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394" y="1016292"/>
            <a:ext cx="9879486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지도 기계학습 </a:t>
            </a:r>
            <a:r>
              <a:rPr lang="en-US" altLang="ko-KR" dirty="0" smtClean="0"/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훈련 데이터로부터 하나의 함수를 유추 해내기 위한 기계 학습의 한 방법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감성분석에서의 지도 기계학습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텍스트 데이터 중 일부 문서가 훈련 데이터가 되어 인간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코더가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판단한 긍정 및 부정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라벨링을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포함하게 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훈련 데이터를 이용해 기계학습 모델을 생성한 후 새로운 테스트 데이터가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왔을 때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긍정 및 부정 여부를 판별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altLang="ko-KR" sz="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지도 기계학습 알고리즘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서포트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벡터 머신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데이터가 </a:t>
            </a:r>
            <a:r>
              <a:rPr lang="ko-KR" altLang="en-US" sz="1600" dirty="0" err="1" smtClean="0"/>
              <a:t>사상된</a:t>
            </a:r>
            <a:r>
              <a:rPr lang="ko-KR" altLang="en-US" sz="1600" dirty="0" smtClean="0"/>
              <a:t> 공간에서 경계로 표현될 때 가장 큰 폭을 가진 경계를 찾는 알고리즘</a:t>
            </a:r>
            <a:endParaRPr lang="en-US" altLang="ko-KR" sz="1600" dirty="0" smtClean="0"/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회귀 분석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여러 속성 간의 관계성을 수학적으로 추정하여 예측 값을 출력</a:t>
            </a:r>
            <a:endParaRPr lang="en-US" altLang="ko-KR" sz="1600" dirty="0" smtClean="0"/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노드들의 네트워크 모델이 반복적인 학습을 통해 최적의 가중치를 추정한 후 모델을 생성</a:t>
            </a:r>
            <a:endParaRPr lang="en-US" altLang="ko-KR" sz="1600" dirty="0" smtClean="0"/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나이브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베이즈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분류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조건부 확률 모델을 이용하여 카테고리 분류 모델을 생성 </a:t>
            </a:r>
            <a:endParaRPr lang="en-US" altLang="ko-KR" sz="1600" dirty="0" smtClean="0"/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의사결정나무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데이터를 분석하여 이들 사이에 존재하는 패턴을 예측 가능한 규칙들의 </a:t>
            </a:r>
            <a:r>
              <a:rPr lang="ko-KR" altLang="en-US" sz="1600" dirty="0" smtClean="0"/>
              <a:t>조합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2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감성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394" y="1016292"/>
            <a:ext cx="9721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사전 기반 감성 분석에 비해 좀 더 세밀하고 특수한 경우의 텍스트에 대해서 감성 분석을 할 때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유용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모델을 생성하기 위해 초기에 대량의 훈련데이터가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라벨링을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포함하여 준비되어 있어야 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74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816" y="2852936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5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연관어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분석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49" y="4077072"/>
            <a:ext cx="2441398" cy="21539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47" y="3595888"/>
            <a:ext cx="3057432" cy="2776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5</a:t>
            </a:r>
            <a:r>
              <a:rPr lang="en-US" altLang="ko-KR" sz="2800" b="1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연관어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94" y="1016962"/>
            <a:ext cx="9505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연관어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주어진 문맥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문서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문단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문장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에서 두 단어의 연관된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정도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연관어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추출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대상어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선정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  <a:p>
            <a:pPr marL="90000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대상어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네트워크를 분석할 때 연구의 주된 대상으로 삼는 단어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</a:p>
          <a:p>
            <a:pPr marL="90000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연구자가 관심 있어 하는 단어 또는 빈번하게 사용되는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고빈도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단어로 선정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문맥 범위 선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연관어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선정에 있어 어떠한 문맥을 대상으로 추출할지 정해야 함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</a:p>
          <a:p>
            <a:pPr marL="540000" lvl="1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       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문서를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한 문맥으로 보는 게 가장 보편적인 방법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시각화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분석을 위해 시각화가 중요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2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5</a:t>
            </a:r>
            <a:r>
              <a:rPr lang="en-US" altLang="ko-KR" sz="2800" b="1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연관어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394" y="1016962"/>
            <a:ext cx="972108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동시 출현 기반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연관어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분석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대상어와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다른 단어들이 같은 문맥 내에서 출현한 횟수를 세는 방법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빈도가 높을수록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대상어와의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연관성이 높다는 가정하에 일정한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임계값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이상의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동시출현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횟수가 넘는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대상어와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단어 간의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페어만을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남기고 나머지 페어들을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필터링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동시 출현 빈도 계산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altLang="ko-KR" sz="1600" dirty="0"/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텍스트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마이닝을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이용한 빅데이터 수업을 들었는데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빅데이터 프로그래밍이 무척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재밌고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유익해서 프로그래밍 공부를 계속하려 합니다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.”</a:t>
            </a:r>
          </a:p>
          <a:p>
            <a:endParaRPr lang="en-US" altLang="ko-KR" sz="1600" dirty="0"/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빅데이터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’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프로그래밍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’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번씩 출현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빈도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=4   or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빈도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=1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57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2996952"/>
            <a:ext cx="5027028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4581128"/>
            <a:ext cx="4341300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0472" y="32129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&lt;cosine similarity&gt;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0472" y="50131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jaccard</a:t>
            </a:r>
            <a:r>
              <a:rPr lang="en-US" altLang="ko-KR" dirty="0" smtClean="0"/>
              <a:t> similarity&gt;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5</a:t>
            </a:r>
            <a:r>
              <a:rPr lang="en-US" altLang="ko-KR" sz="2800" b="1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연관어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94" y="1016962"/>
            <a:ext cx="9721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통계적 가중치 기반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연관어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분석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통계적으로 가중치를 구한 후 두 단어 간의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유사도를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단어 간의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연관도로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적용하는 방법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널리 쓰이는 유사도 계산방법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cosine similarity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외에도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jaccard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similarity, overlap similarity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등이 있음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479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5</a:t>
            </a:r>
            <a:r>
              <a:rPr lang="en-US" altLang="ko-KR" sz="2800" b="1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연관어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394" y="1016962"/>
            <a:ext cx="9505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word2vec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기반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연관어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분석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단어의 의미는 그 단어 주변 단어 분포로 이해될 수 있으며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단어의 의미는 단어 벡터 안에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인코딩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될수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있다는 가정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즉 단어 위치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순서에 따라서도 가중치가 달라질 수 있음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CBOW</a:t>
            </a:r>
            <a:r>
              <a:rPr lang="en-US" altLang="ko-KR" dirty="0" smtClean="0"/>
              <a:t>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주변 단어로 중심 단어를 예측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90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Skip-gram</a:t>
            </a:r>
            <a:r>
              <a:rPr lang="en-US" altLang="ko-KR" dirty="0" smtClean="0"/>
              <a:t>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중심 단어로 주변 단어를 예측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5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5</a:t>
            </a:r>
            <a:r>
              <a:rPr lang="en-US" altLang="ko-KR" sz="2800" b="1" smtClean="0">
                <a:solidFill>
                  <a:schemeClr val="bg1"/>
                </a:solidFill>
              </a:rPr>
              <a:t>.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연관어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394" y="1017756"/>
            <a:ext cx="96634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전체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단어군에서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개별 단어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노드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의 상대적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중요성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연결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중심성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하나의 노드가 직접적으로 몇 개의 노드와 연결되어 있는지를 측정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단순히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개의 링크 거리만을 고려함으로 국지적인 범위에서만의 역할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근접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중심성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직접적인 연결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링크거리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뿐만 아니라 간접적인 연결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 이상의 링크 거리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까지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포함해서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중심성을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측정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모든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단어와의 거리에 따른 평균적인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연관도를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측정하여 글로벌적인 중요성 판단이 가능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3.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매개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중심성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해당 노드가 중계자 또는 브로커 역할을 얼마나 잘하는지 측정함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매개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중심성이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크다면 네트워크 내의 의사소통의 흐름에 영향을 줄 소지가 많음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4.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고유벡터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중심성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노드마다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중요성을 부과할 때 해당 노드와 연결된 노드들의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중심성을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고려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높은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고유벡터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중심성을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가진 노드는 높은 점수를 가진 많은 노드와 연결되어 있음을 의미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0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9363" y="20208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9832" y="1213414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빈번하게 사용되나 구체적인 의미를 찾기 어려운 단어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영어에서 </a:t>
            </a:r>
            <a:r>
              <a:rPr lang="en-US" altLang="ko-KR" dirty="0" smtClean="0"/>
              <a:t>‘the’, ‘a’, ‘an’,</a:t>
            </a:r>
            <a:r>
              <a:rPr lang="ko-KR" altLang="en-US" dirty="0" smtClean="0"/>
              <a:t>과 같은 관사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패키지 </a:t>
            </a:r>
            <a:r>
              <a:rPr lang="en-US" altLang="ko-KR" dirty="0" smtClean="0"/>
              <a:t>NLTK</a:t>
            </a:r>
            <a:r>
              <a:rPr lang="ko-KR" altLang="en-US" dirty="0" smtClean="0"/>
              <a:t>를 이용해서 제거</a:t>
            </a:r>
            <a:endParaRPr lang="en-US" altLang="ko-K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언어별로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리스트를 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한국어는 지원</a:t>
            </a:r>
            <a:r>
              <a:rPr lang="en-US" altLang="ko-KR" dirty="0" smtClean="0"/>
              <a:t>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한국어의 경우 개인적으로 작성하거나 다른 연구자가 작성한 </a:t>
            </a:r>
            <a:r>
              <a:rPr lang="ko-KR" altLang="en-US" dirty="0" err="1" smtClean="0"/>
              <a:t>리스트를활용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같은 어근 동일화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다르게 생긴 단어지만 같은 의미인 단어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영어에서 단수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복수에 따라 </a:t>
            </a:r>
            <a:r>
              <a:rPr lang="en-US" altLang="ko-KR" dirty="0" smtClean="0"/>
              <a:t>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es</a:t>
            </a:r>
            <a:r>
              <a:rPr lang="ko-KR" altLang="en-US" dirty="0" smtClean="0"/>
              <a:t>가 붙는 경우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NLTK </a:t>
            </a:r>
            <a:r>
              <a:rPr lang="ko-KR" altLang="en-US" dirty="0" smtClean="0"/>
              <a:t>패키지의 </a:t>
            </a:r>
            <a:r>
              <a:rPr lang="en-US" altLang="ko-KR" dirty="0" err="1" smtClean="0"/>
              <a:t>PorterStemmer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N-gram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</a:t>
            </a:r>
            <a:r>
              <a:rPr lang="ko-KR" altLang="en-US" dirty="0" smtClean="0"/>
              <a:t>번 연이어 등장하는 단어들의 연쇄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‘Republic of Korea’, ‘United Kingdom’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NLTK </a:t>
            </a:r>
            <a:r>
              <a:rPr lang="ko-KR" altLang="en-US" dirty="0" smtClean="0"/>
              <a:t>패키지의 </a:t>
            </a:r>
            <a:r>
              <a:rPr lang="en-US" altLang="ko-KR" dirty="0" err="1" smtClean="0"/>
              <a:t>ngrams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사전 처리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248" y="6372036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9363" y="20208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40" y="1403102"/>
            <a:ext cx="94330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000" dirty="0" err="1" smtClean="0"/>
              <a:t>품사분석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POS(Part-Of-Speech) </a:t>
            </a:r>
            <a:r>
              <a:rPr lang="ko-KR" altLang="en-US" sz="1600" dirty="0" err="1" smtClean="0"/>
              <a:t>태깅이라고도</a:t>
            </a:r>
            <a:r>
              <a:rPr lang="ko-KR" altLang="en-US" sz="1600" dirty="0" smtClean="0"/>
              <a:t> 부름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언어마다 품사 분류가 세분화 될 수 있지만 기본적으로 명사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형용사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부사는 모든 언어에서 공통적으로 존재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텍스트 </a:t>
            </a:r>
            <a:r>
              <a:rPr lang="ko-KR" altLang="en-US" sz="1600" dirty="0" err="1" smtClean="0"/>
              <a:t>마이닝</a:t>
            </a:r>
            <a:r>
              <a:rPr lang="ko-KR" altLang="en-US" sz="1600" dirty="0" smtClean="0"/>
              <a:t> 분석은 단어가 문서에서 의미적으로 어떠한 기능을 하는지 살펴 </a:t>
            </a:r>
            <a:r>
              <a:rPr lang="ko-KR" altLang="en-US" sz="1600" dirty="0" err="1" smtClean="0"/>
              <a:t>보는것이기</a:t>
            </a:r>
            <a:r>
              <a:rPr lang="ko-KR" altLang="en-US" sz="1600" dirty="0" smtClean="0"/>
              <a:t> 때문에 다른 품사들은 살펴볼 필요가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40" y="3586195"/>
            <a:ext cx="86324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특정 </a:t>
            </a:r>
            <a:r>
              <a:rPr lang="ko-KR" altLang="en-US" dirty="0" err="1" smtClean="0"/>
              <a:t>품사만을</a:t>
            </a:r>
            <a:r>
              <a:rPr lang="ko-KR" altLang="en-US" dirty="0" smtClean="0"/>
              <a:t> 수집하여 분석을 할 수 도 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형용사 단어만 집중적으로 추출하면 문서의 감정 정도를 더욱 효율적으로 파악 가능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40" y="4371377"/>
            <a:ext cx="83324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KoNLPy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한국어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품사 분석 패키지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Kkma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Komoran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Hannaum</a:t>
            </a:r>
            <a:r>
              <a:rPr lang="en-US" altLang="ko-KR" sz="1600" dirty="0" smtClean="0"/>
              <a:t>, Twitter, </a:t>
            </a:r>
            <a:r>
              <a:rPr lang="en-US" altLang="ko-KR" sz="1600" dirty="0" err="1" smtClean="0"/>
              <a:t>Mecab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이용하여 품사 분석을 실행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 중 원하는 클래스를 선택해 사용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품사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6344652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9363" y="20208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0" y="1184023"/>
            <a:ext cx="1702084" cy="26050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31" y="1233790"/>
            <a:ext cx="1695262" cy="37444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246" y="1164477"/>
            <a:ext cx="3547747" cy="37802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146" y="1233790"/>
            <a:ext cx="1701650" cy="38430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품사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6344652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9363" y="20208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7245" y="1117158"/>
            <a:ext cx="2231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Time Analysis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57124" y="1638453"/>
            <a:ext cx="331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로딩 시간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사전 로딩을 포함하여 클래스를 로딩하는 시간 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1" y="2168629"/>
            <a:ext cx="2324136" cy="15081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7245" y="3783534"/>
            <a:ext cx="331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실행 시간 </a:t>
            </a:r>
            <a:r>
              <a:rPr lang="en-US" altLang="ko-KR" sz="1200" dirty="0" smtClean="0"/>
              <a:t>: 10</a:t>
            </a:r>
            <a:r>
              <a:rPr lang="ko-KR" altLang="en-US" sz="1200" dirty="0" smtClean="0"/>
              <a:t>만 문자의 문서를 대상으로 각 클래스의 </a:t>
            </a:r>
            <a:r>
              <a:rPr lang="en-US" altLang="ko-KR" sz="1200" dirty="0" smtClean="0"/>
              <a:t>POS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실행하는데 소요되는 시간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78" y="4551679"/>
            <a:ext cx="2172072" cy="13303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24" y="1925156"/>
            <a:ext cx="5154781" cy="40199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28344" y="1327933"/>
            <a:ext cx="329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문자의 개수를 </a:t>
            </a:r>
            <a:r>
              <a:rPr lang="ko-KR" altLang="en-US" sz="1200" dirty="0" err="1" smtClean="0"/>
              <a:t>늘려감에</a:t>
            </a:r>
            <a:r>
              <a:rPr lang="ko-KR" altLang="en-US" sz="1200" dirty="0" smtClean="0"/>
              <a:t> 따라 모든 클래스의 </a:t>
            </a:r>
            <a:endParaRPr lang="en-US" altLang="ko-KR" sz="1200" dirty="0" smtClean="0"/>
          </a:p>
          <a:p>
            <a:r>
              <a:rPr lang="ko-KR" altLang="en-US" sz="1200" dirty="0" smtClean="0"/>
              <a:t>실행 시간은 기하급수적으로 증가함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품사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6344652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245" y="1117158"/>
            <a:ext cx="2231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성능 분석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7124" y="1638453"/>
            <a:ext cx="33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“</a:t>
            </a:r>
            <a:r>
              <a:rPr lang="ko-KR" altLang="en-US" sz="1200" dirty="0" err="1" smtClean="0"/>
              <a:t>아버지가방에들어가신다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72" y="2135600"/>
            <a:ext cx="4176464" cy="16419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824" y="40621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“</a:t>
            </a:r>
            <a:r>
              <a:rPr lang="ko-KR" altLang="en-US" sz="1200" dirty="0" smtClean="0"/>
              <a:t>나는 밥을 먹는다</a:t>
            </a:r>
            <a:r>
              <a:rPr lang="en-US" altLang="ko-KR" sz="1200" dirty="0" smtClean="0"/>
              <a:t>” VS “</a:t>
            </a:r>
            <a:r>
              <a:rPr lang="ko-KR" altLang="en-US" sz="1200" dirty="0" smtClean="0"/>
              <a:t>하늘을 나는 자동차</a:t>
            </a:r>
            <a:r>
              <a:rPr lang="en-US" altLang="ko-KR" sz="1200" dirty="0" smtClean="0"/>
              <a:t>＂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4" y="4433102"/>
            <a:ext cx="4158233" cy="16914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296" y="4462328"/>
            <a:ext cx="4960407" cy="13560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품사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080625" cy="692696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6344652"/>
            <a:ext cx="10080625" cy="513348"/>
          </a:xfrm>
          <a:prstGeom prst="rect">
            <a:avLst/>
          </a:prstGeom>
          <a:solidFill>
            <a:srgbClr val="2C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245" y="1117158"/>
            <a:ext cx="2231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성능 분석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계속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7124" y="1638453"/>
            <a:ext cx="426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“</a:t>
            </a:r>
            <a:r>
              <a:rPr lang="ko-KR" altLang="en-US" sz="1200" dirty="0" smtClean="0"/>
              <a:t>아이폰 기다리다 지쳐 애플공홈에서 </a:t>
            </a:r>
            <a:r>
              <a:rPr lang="ko-KR" altLang="en-US" sz="1200" dirty="0" err="1" smtClean="0"/>
              <a:t>언락폰</a:t>
            </a:r>
            <a:r>
              <a:rPr lang="ko-KR" altLang="en-US" sz="1200" dirty="0" smtClean="0"/>
              <a:t> 질러버렸다 </a:t>
            </a:r>
            <a:r>
              <a:rPr lang="en-US" altLang="ko-KR" sz="1200" dirty="0" smtClean="0"/>
              <a:t>6+ 128</a:t>
            </a:r>
            <a:r>
              <a:rPr lang="ko-KR" altLang="en-US" sz="1200" dirty="0" err="1" smtClean="0"/>
              <a:t>기가실버ㅋ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44" y="1111002"/>
            <a:ext cx="4129397" cy="4918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394" y="12157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품사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2123</Words>
  <Application>Microsoft Office PowerPoint</Application>
  <PresentationFormat>사용자 지정</PresentationFormat>
  <Paragraphs>355</Paragraphs>
  <Slides>39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08서울남산체 EB</vt:lpstr>
      <vt:lpstr>HY헤드라인M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조혜인</dc:creator>
  <cp:lastModifiedBy>SOJINSOO</cp:lastModifiedBy>
  <cp:revision>71</cp:revision>
  <dcterms:created xsi:type="dcterms:W3CDTF">2016-05-15T13:02:40Z</dcterms:created>
  <dcterms:modified xsi:type="dcterms:W3CDTF">2019-11-04T01:09:27Z</dcterms:modified>
</cp:coreProperties>
</file>