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1" r:id="rId3"/>
    <p:sldId id="262" r:id="rId4"/>
    <p:sldId id="263" r:id="rId5"/>
    <p:sldId id="268" r:id="rId6"/>
    <p:sldId id="264" r:id="rId7"/>
    <p:sldId id="270" r:id="rId8"/>
    <p:sldId id="265" r:id="rId9"/>
    <p:sldId id="266" r:id="rId10"/>
    <p:sldId id="267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0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7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5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6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21C9-BA61-43CF-82BF-15B95803E2C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04A8-E4F1-40FC-830C-7DB5C87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2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mfe.github.io/echarts-doc/public/en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henjiandong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Ⅰ. </a:t>
            </a:r>
            <a:r>
              <a:rPr lang="en-US" altLang="ko-KR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Pyecharts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2518544"/>
            <a:ext cx="7338311" cy="358166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3325" y="1446823"/>
            <a:ext cx="11181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ECHARTS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Baidu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Open Source JavaScript Library, Interactive,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차트 제공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커스텀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용이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4327" y="6100208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ECHARTS </a:t>
            </a:r>
            <a:r>
              <a:rPr lang="ko-KR" altLang="en-US" dirty="0" smtClean="0">
                <a:hlinkClick r:id="rId3"/>
              </a:rPr>
              <a:t>공식 홈페이지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>
            <a:off x="8111316" y="3675691"/>
            <a:ext cx="1603717" cy="49703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50570" y="4172722"/>
            <a:ext cx="2147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PYECHARTS</a:t>
            </a:r>
          </a:p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Python Library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51" y="3528414"/>
            <a:ext cx="2294449" cy="7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Ⅴ. Options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5" y="1446823"/>
            <a:ext cx="1118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15945"/>
              </p:ext>
            </p:extLst>
          </p:nvPr>
        </p:nvGraphicFramePr>
        <p:xfrm>
          <a:off x="1010025" y="2110580"/>
          <a:ext cx="10655105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83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774627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Options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mark_point_symbol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그래픽을 표시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‘pin’</a:t>
                      </a:r>
                    </a:p>
                    <a:p>
                      <a:pPr latinLnBrk="1"/>
                      <a:r>
                        <a:rPr lang="en-US" altLang="ko-KR" dirty="0" smtClean="0"/>
                        <a:t>'circle', '</a:t>
                      </a:r>
                      <a:r>
                        <a:rPr lang="en-US" altLang="ko-KR" dirty="0" err="1" smtClean="0"/>
                        <a:t>rect</a:t>
                      </a:r>
                      <a:r>
                        <a:rPr lang="en-US" altLang="ko-KR" dirty="0" smtClean="0"/>
                        <a:t>', '</a:t>
                      </a:r>
                      <a:r>
                        <a:rPr lang="en-US" altLang="ko-KR" dirty="0" err="1" smtClean="0"/>
                        <a:t>roundRect</a:t>
                      </a:r>
                      <a:r>
                        <a:rPr lang="en-US" altLang="ko-KR" dirty="0" smtClean="0"/>
                        <a:t>', 'triangle',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'diamond', 'pin', 'arrow'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 </a:t>
                      </a:r>
                      <a:r>
                        <a:rPr lang="en-US" altLang="ko-KR" b="1" dirty="0" err="1" smtClean="0"/>
                        <a:t>mark_point_textcolor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도트 글꼴 색상을 표시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‘#</a:t>
                      </a:r>
                      <a:r>
                        <a:rPr lang="en-US" altLang="ko-KR" dirty="0" err="1" smtClean="0"/>
                        <a:t>fff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mark_point_symbolsize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마크 포인트 그래픽 크기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설정</a:t>
                      </a:r>
                      <a:r>
                        <a:rPr lang="ko-KR" altLang="ko-KR" dirty="0" smtClean="0"/>
                        <a:t>, 기본값 50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line_opacity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선의 투명도 0은 완전히 투명하고 1은 완전히 불투명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/>
                        <a:t>area_opacity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채워지는 영역 투명도 </a:t>
                      </a: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은 완전히 투명하고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은 완전히 불투명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4013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/>
                        <a:t>area_color</a:t>
                      </a:r>
                      <a:endParaRPr lang="ko-KR" altLang="en-US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채워지는 영역 색 설정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754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'</a:t>
                      </a:r>
                      <a:r>
                        <a:rPr lang="en-US" altLang="ko-KR" dirty="0" err="1" smtClean="0"/>
                        <a:t>rect</a:t>
                      </a:r>
                      <a:r>
                        <a:rPr lang="en-US" altLang="ko-KR" dirty="0" smtClean="0"/>
                        <a:t>', '</a:t>
                      </a:r>
                      <a:r>
                        <a:rPr lang="en-US" altLang="ko-KR" dirty="0" err="1" smtClean="0"/>
                        <a:t>roundRect</a:t>
                      </a:r>
                      <a:r>
                        <a:rPr lang="en-US" altLang="ko-KR" dirty="0" smtClean="0"/>
                        <a:t>', 'triangle', 'diamond',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'pin', 'arrow'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723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mark_point_raw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mark point </a:t>
                      </a:r>
                      <a:r>
                        <a:rPr lang="ko-KR" altLang="en-US" dirty="0" smtClean="0"/>
                        <a:t>개별 설정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34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Ⅴ. Options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5" y="1446823"/>
            <a:ext cx="1118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95742"/>
              </p:ext>
            </p:extLst>
          </p:nvPr>
        </p:nvGraphicFramePr>
        <p:xfrm>
          <a:off x="1010025" y="2110580"/>
          <a:ext cx="10655105" cy="28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83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774627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Options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label_text_color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레이블 글꼴 색상, 기본값 "# 000"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legend_orient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범례 </a:t>
                      </a:r>
                      <a:r>
                        <a:rPr lang="ko-KR" altLang="en-US" dirty="0" smtClean="0"/>
                        <a:t>목록 레이아웃 설정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horizontal</a:t>
                      </a:r>
                    </a:p>
                    <a:p>
                      <a:pPr latinLnBrk="1"/>
                      <a:r>
                        <a:rPr lang="en-US" altLang="ko-KR" dirty="0" smtClean="0"/>
                        <a:t>horizontal, vertical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legend_pos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컨테이너의 왼쪽에서 범례 구성 요소까지의 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ko-KR" dirty="0" smtClean="0"/>
                        <a:t> 기본값 </a:t>
                      </a:r>
                      <a:r>
                        <a:rPr lang="ko-KR" altLang="ko-KR" dirty="0" err="1" smtClean="0"/>
                        <a:t>center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ko-KR" dirty="0" smtClean="0"/>
                        <a:t> '</a:t>
                      </a:r>
                      <a:r>
                        <a:rPr lang="ko-KR" altLang="ko-KR" dirty="0" err="1" smtClean="0"/>
                        <a:t>left</a:t>
                      </a:r>
                      <a:r>
                        <a:rPr lang="ko-KR" altLang="ko-KR" dirty="0" smtClean="0"/>
                        <a:t>', '</a:t>
                      </a:r>
                      <a:r>
                        <a:rPr lang="ko-KR" altLang="ko-KR" dirty="0" err="1" smtClean="0"/>
                        <a:t>center</a:t>
                      </a:r>
                      <a:r>
                        <a:rPr lang="ko-KR" altLang="ko-KR" dirty="0" smtClean="0"/>
                        <a:t>', '</a:t>
                      </a:r>
                      <a:r>
                        <a:rPr lang="ko-KR" altLang="ko-KR" dirty="0" err="1" smtClean="0"/>
                        <a:t>right</a:t>
                      </a:r>
                      <a:r>
                        <a:rPr lang="ko-KR" altLang="ko-KR" dirty="0" smtClean="0"/>
                        <a:t>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“%</a:t>
                      </a:r>
                      <a:r>
                        <a:rPr lang="ko-KR" altLang="ko-KR" dirty="0" smtClean="0"/>
                        <a:t>60"과 같은 비율 일 수도 있습니다.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is_random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전역 색상 목록을 임의로 </a:t>
                      </a:r>
                      <a:r>
                        <a:rPr lang="ko-KR" altLang="en-US" dirty="0" smtClean="0"/>
                        <a:t>혼합</a:t>
                      </a:r>
                      <a:r>
                        <a:rPr lang="ko-KR" altLang="ko-KR" dirty="0" smtClean="0"/>
                        <a:t>할지 여부 지정</a:t>
                      </a:r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/>
                        <a:t>is_legend_show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범례를 표시할지 여부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ko-KR" dirty="0" smtClean="0"/>
                        <a:t> 기본값 </a:t>
                      </a:r>
                      <a:r>
                        <a:rPr lang="ko-KR" altLang="ko-KR" dirty="0" err="1" smtClean="0"/>
                        <a:t>True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40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Ⅰ. </a:t>
            </a:r>
            <a:r>
              <a:rPr lang="en-US" altLang="ko-KR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Pyecharts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326" y="1446823"/>
            <a:ext cx="873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PYECHARTS</a:t>
            </a: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陈键冬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chenjiandongx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천쩌둥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Echarts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Plotting Library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6" y="2738555"/>
            <a:ext cx="5242225" cy="34535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50" name="Picture 2" descr="https://user-images.githubusercontent.com/19553554/35081158-3faa7c34-fc4d-11e7-80c9-2de79371374f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5" y="2738555"/>
            <a:ext cx="5601956" cy="34535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697006" y="2400001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[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웹 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프레임 워크와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통합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]</a:t>
            </a:r>
            <a:endParaRPr lang="ko-KR" altLang="en-US" sz="16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196" y="2420384"/>
            <a:ext cx="4016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[</a:t>
            </a:r>
            <a:r>
              <a:rPr lang="en-US" altLang="ko-KR" sz="1600" b="1" dirty="0" err="1" smtClean="0">
                <a:solidFill>
                  <a:srgbClr val="24292E"/>
                </a:solidFill>
                <a:latin typeface="-apple-system"/>
              </a:rPr>
              <a:t>Jupyter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600" b="1" dirty="0">
                <a:solidFill>
                  <a:srgbClr val="24292E"/>
                </a:solidFill>
                <a:latin typeface="-apple-system"/>
              </a:rPr>
              <a:t>Notebook / </a:t>
            </a:r>
            <a:r>
              <a:rPr lang="en-US" altLang="ko-KR" sz="1600" b="1" dirty="0" err="1">
                <a:solidFill>
                  <a:srgbClr val="24292E"/>
                </a:solidFill>
                <a:latin typeface="-apple-system"/>
              </a:rPr>
              <a:t>nteract</a:t>
            </a:r>
            <a:r>
              <a:rPr lang="ko-KR" altLang="en-US" sz="1600" b="1" dirty="0">
                <a:solidFill>
                  <a:srgbClr val="24292E"/>
                </a:solidFill>
                <a:latin typeface="-apple-system"/>
              </a:rPr>
              <a:t>와의 </a:t>
            </a:r>
            <a:r>
              <a:rPr lang="ko-KR" altLang="en-US" sz="1600" b="1" dirty="0" smtClean="0">
                <a:solidFill>
                  <a:srgbClr val="24292E"/>
                </a:solidFill>
                <a:latin typeface="-apple-system"/>
              </a:rPr>
              <a:t>통합</a:t>
            </a:r>
            <a:r>
              <a:rPr lang="en-US" altLang="ko-KR" sz="1600" b="1" dirty="0" smtClean="0">
                <a:solidFill>
                  <a:srgbClr val="24292E"/>
                </a:solidFill>
                <a:latin typeface="-apple-system"/>
              </a:rPr>
              <a:t>]</a:t>
            </a:r>
            <a:endParaRPr lang="ko-KR" altLang="en-US" sz="16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272" y="6211669"/>
            <a:ext cx="11181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en-US" altLang="ko-KR" b="1" dirty="0" err="1" smtClean="0"/>
              <a:t>nteract</a:t>
            </a:r>
            <a:r>
              <a:rPr lang="en-US" altLang="ko-KR" dirty="0" smtClean="0"/>
              <a:t> </a:t>
            </a:r>
            <a:r>
              <a:rPr lang="en-US" altLang="ko-KR" dirty="0"/>
              <a:t>is a desktop application that allows you to develop rich documents that contain prose, executable code, and images.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Ⅱ</a:t>
            </a:r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Bar Chart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5" y="1446823"/>
            <a:ext cx="1118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 Chart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2430"/>
              </p:ext>
            </p:extLst>
          </p:nvPr>
        </p:nvGraphicFramePr>
        <p:xfrm>
          <a:off x="1010022" y="4051056"/>
          <a:ext cx="10655105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816428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Bar.add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name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축 이름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x_axis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축 데이터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y_axis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축 데이터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is_stack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같은 범주 축의 동일한 구성을 갖는 값을 스택으로 저장할 수 있다.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bar_category_gap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Bar </a:t>
                      </a:r>
                      <a:r>
                        <a:rPr lang="ko-KR" altLang="en-US" dirty="0" smtClean="0"/>
                        <a:t>범주 간격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723277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56554"/>
              </p:ext>
            </p:extLst>
          </p:nvPr>
        </p:nvGraphicFramePr>
        <p:xfrm>
          <a:off x="1010022" y="2110580"/>
          <a:ext cx="10655107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4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2721428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3327535666"/>
                    </a:ext>
                  </a:extLst>
                </a:gridCol>
                <a:gridCol w="2721428">
                  <a:extLst>
                    <a:ext uri="{9D8B030D-6E8A-4147-A177-3AD203B41FA5}">
                      <a16:colId xmlns:a16="http://schemas.microsoft.com/office/drawing/2014/main" val="108203854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Bar()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title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차트 제목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title_pos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 위치 설정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subtitle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차트 부제목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width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캔버스 너비</a:t>
                      </a:r>
                      <a:r>
                        <a:rPr lang="en-US" altLang="ko-KR" spc="-150" dirty="0" smtClean="0"/>
                        <a:t>, 800px(</a:t>
                      </a:r>
                      <a:r>
                        <a:rPr lang="ko-KR" altLang="en-US" spc="-150" dirty="0" smtClean="0"/>
                        <a:t>기본값</a:t>
                      </a:r>
                      <a:r>
                        <a:rPr lang="en-US" altLang="ko-KR" spc="-150" dirty="0" smtClean="0"/>
                        <a:t>)</a:t>
                      </a:r>
                      <a:endParaRPr lang="ko-KR" altLang="en-US" spc="-15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extra_html_text_label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pc="-150" dirty="0" smtClean="0"/>
                        <a:t>추가 HTML 텍스트 레이블</a:t>
                      </a:r>
                      <a:endParaRPr lang="ko-KR" altLang="en-US" spc="-15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height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캔버스 높이</a:t>
                      </a:r>
                      <a:r>
                        <a:rPr lang="en-US" altLang="ko-KR" spc="-150" dirty="0" smtClean="0"/>
                        <a:t>, 400px(</a:t>
                      </a:r>
                      <a:r>
                        <a:rPr lang="ko-KR" altLang="en-US" spc="-150" dirty="0" smtClean="0"/>
                        <a:t>기본값</a:t>
                      </a:r>
                      <a:r>
                        <a:rPr lang="en-US" altLang="ko-KR" spc="-150" dirty="0" smtClean="0"/>
                        <a:t>)</a:t>
                      </a:r>
                      <a:endParaRPr lang="ko-KR" altLang="en-US" spc="-15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68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Ⅲ. Line </a:t>
            </a:r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5" y="1446823"/>
            <a:ext cx="1118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Chart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85500"/>
              </p:ext>
            </p:extLst>
          </p:nvPr>
        </p:nvGraphicFramePr>
        <p:xfrm>
          <a:off x="1010024" y="4037150"/>
          <a:ext cx="10655105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816428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Line.add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name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축 이름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x_axis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축 데이터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y_axis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축 데이터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is_smooth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</a:t>
                      </a:r>
                      <a:r>
                        <a:rPr lang="ko-KR" altLang="en-US" baseline="0" dirty="0" smtClean="0"/>
                        <a:t>의 곡선 여부 설정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기본값 </a:t>
                      </a:r>
                      <a:r>
                        <a:rPr lang="en-US" altLang="ko-KR" baseline="0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symbol_size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Symbol</a:t>
                      </a:r>
                      <a:r>
                        <a:rPr lang="ko-KR" altLang="en-US" dirty="0" smtClean="0"/>
                        <a:t>의 크기 설정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72327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8492"/>
              </p:ext>
            </p:extLst>
          </p:nvPr>
        </p:nvGraphicFramePr>
        <p:xfrm>
          <a:off x="1010022" y="2110580"/>
          <a:ext cx="10655107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4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2721428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605253514"/>
                    </a:ext>
                  </a:extLst>
                </a:gridCol>
                <a:gridCol w="2721428">
                  <a:extLst>
                    <a:ext uri="{9D8B030D-6E8A-4147-A177-3AD203B41FA5}">
                      <a16:colId xmlns:a16="http://schemas.microsoft.com/office/drawing/2014/main" val="164465944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Line()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title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차트 제목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title_pos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 위치 설정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subtitle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차트 부제목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width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캔버스 너비</a:t>
                      </a:r>
                      <a:r>
                        <a:rPr lang="en-US" altLang="ko-KR" spc="-150" dirty="0" smtClean="0"/>
                        <a:t>, 800px(</a:t>
                      </a:r>
                      <a:r>
                        <a:rPr lang="ko-KR" altLang="en-US" spc="-150" dirty="0" smtClean="0"/>
                        <a:t>기본값</a:t>
                      </a:r>
                      <a:r>
                        <a:rPr lang="en-US" altLang="ko-KR" spc="-150" dirty="0" smtClean="0"/>
                        <a:t>)</a:t>
                      </a:r>
                      <a:endParaRPr lang="ko-KR" altLang="en-US" spc="-15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extra_html_text_label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pc="-150" dirty="0" smtClean="0"/>
                        <a:t>추가 HTML 텍스트 레이블</a:t>
                      </a:r>
                      <a:endParaRPr lang="ko-KR" altLang="en-US" spc="-15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height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캔버스 높이</a:t>
                      </a:r>
                      <a:r>
                        <a:rPr lang="en-US" altLang="ko-KR" spc="-150" dirty="0" smtClean="0"/>
                        <a:t>, 400px(</a:t>
                      </a:r>
                      <a:r>
                        <a:rPr lang="ko-KR" altLang="en-US" spc="-150" dirty="0" smtClean="0"/>
                        <a:t>기본값</a:t>
                      </a:r>
                      <a:r>
                        <a:rPr lang="en-US" altLang="ko-KR" spc="-150" dirty="0" smtClean="0"/>
                        <a:t>)</a:t>
                      </a:r>
                      <a:endParaRPr lang="ko-KR" altLang="en-US" spc="-15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68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Ⅲ. Line Chart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46645"/>
              </p:ext>
            </p:extLst>
          </p:nvPr>
        </p:nvGraphicFramePr>
        <p:xfrm>
          <a:off x="1010024" y="1833197"/>
          <a:ext cx="10655107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137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8164970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Line.add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is_step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계단 형태로 표현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False</a:t>
                      </a:r>
                    </a:p>
                    <a:p>
                      <a:pPr latinLnBrk="1"/>
                      <a:r>
                        <a:rPr lang="en-US" altLang="ko-KR" dirty="0" smtClean="0"/>
                        <a:t>'start', 'middle', 'end'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427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is_fill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커브로 그려진 영역을 채울 지 여부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False.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Ⅳ. Pie </a:t>
            </a:r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12034"/>
              </p:ext>
            </p:extLst>
          </p:nvPr>
        </p:nvGraphicFramePr>
        <p:xfrm>
          <a:off x="1010024" y="4037992"/>
          <a:ext cx="10655105" cy="25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816428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Pie.add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name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축 이름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x_axis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축 데이터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y_axis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축 데이터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radius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파이 차트의 반경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ko-KR" dirty="0" smtClean="0"/>
                        <a:t>배열의 첫 번째 항목은 내부 반경, 두 번째 항목은 외부 반경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기본값 </a:t>
                      </a:r>
                      <a:r>
                        <a:rPr lang="en-US" altLang="ko-KR" baseline="0" dirty="0" smtClean="0"/>
                        <a:t>[0, 75]</a:t>
                      </a:r>
                      <a:endParaRPr lang="en-US" altLang="ko-KR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Pie</a:t>
                      </a:r>
                      <a:r>
                        <a:rPr lang="ko-KR" altLang="ko-KR" dirty="0" smtClean="0"/>
                        <a:t> 차트의 가운데 (중심) 좌표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[50, 50]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72327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47359"/>
              </p:ext>
            </p:extLst>
          </p:nvPr>
        </p:nvGraphicFramePr>
        <p:xfrm>
          <a:off x="1010022" y="2110580"/>
          <a:ext cx="10655107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4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2721428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4049934312"/>
                    </a:ext>
                  </a:extLst>
                </a:gridCol>
                <a:gridCol w="2721428">
                  <a:extLst>
                    <a:ext uri="{9D8B030D-6E8A-4147-A177-3AD203B41FA5}">
                      <a16:colId xmlns:a16="http://schemas.microsoft.com/office/drawing/2014/main" val="195814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Pie()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title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차트 제목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title_pos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 위치 설정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subtitle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차트 부제목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width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캔버스 너비</a:t>
                      </a:r>
                      <a:r>
                        <a:rPr lang="en-US" altLang="ko-KR" spc="-150" dirty="0" smtClean="0"/>
                        <a:t>, 800px(</a:t>
                      </a:r>
                      <a:r>
                        <a:rPr lang="ko-KR" altLang="en-US" spc="-150" dirty="0" smtClean="0"/>
                        <a:t>기본값</a:t>
                      </a:r>
                      <a:r>
                        <a:rPr lang="en-US" altLang="ko-KR" spc="-150" dirty="0" smtClean="0"/>
                        <a:t>)</a:t>
                      </a:r>
                      <a:endParaRPr lang="ko-KR" altLang="en-US" spc="-15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extra_html_text_label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pc="-150" dirty="0" smtClean="0"/>
                        <a:t>추가 HTML 텍스트 레이블</a:t>
                      </a:r>
                      <a:endParaRPr lang="ko-KR" altLang="en-US" spc="-15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height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캔버스 높이</a:t>
                      </a:r>
                      <a:r>
                        <a:rPr lang="en-US" altLang="ko-KR" spc="-150" dirty="0" smtClean="0"/>
                        <a:t>, 400px(</a:t>
                      </a:r>
                      <a:r>
                        <a:rPr lang="ko-KR" altLang="en-US" spc="-150" dirty="0" smtClean="0"/>
                        <a:t>기본값</a:t>
                      </a:r>
                      <a:r>
                        <a:rPr lang="en-US" altLang="ko-KR" spc="-150" dirty="0" smtClean="0"/>
                        <a:t>)</a:t>
                      </a:r>
                      <a:endParaRPr lang="ko-KR" altLang="en-US" spc="-15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6851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325" y="1446823"/>
            <a:ext cx="1118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 Chart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Ⅳ. Pie Chart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97034"/>
              </p:ext>
            </p:extLst>
          </p:nvPr>
        </p:nvGraphicFramePr>
        <p:xfrm>
          <a:off x="1010024" y="1833197"/>
          <a:ext cx="1065510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82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816428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Line.add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rosetype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 smtClean="0"/>
                        <a:t>데이터 크기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ko-KR" altLang="ko-KR" dirty="0" smtClean="0"/>
                        <a:t>‘</a:t>
                      </a:r>
                      <a:r>
                        <a:rPr lang="en-US" altLang="ko-KR" dirty="0" smtClean="0"/>
                        <a:t>radius</a:t>
                      </a:r>
                      <a:r>
                        <a:rPr lang="ko-KR" altLang="ko-KR" dirty="0" smtClean="0"/>
                        <a:t>'과 ‘</a:t>
                      </a:r>
                      <a:r>
                        <a:rPr lang="en-US" altLang="ko-KR" dirty="0" smtClean="0"/>
                        <a:t>area</a:t>
                      </a:r>
                      <a:r>
                        <a:rPr lang="ko-KR" altLang="ko-KR" dirty="0" smtClean="0"/>
                        <a:t>'의 두 가지 모드</a:t>
                      </a:r>
                      <a:r>
                        <a:rPr lang="ko-KR" altLang="en-US" baseline="0" dirty="0" smtClean="0"/>
                        <a:t>가 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radius</a:t>
                      </a:r>
                      <a:r>
                        <a:rPr lang="ko-KR" altLang="ko-KR" dirty="0" smtClean="0"/>
                        <a:t> : 섹터의 중심 각도는 데이터의 비율을 나타내고 반경은 데이터의 크기를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</a:t>
                      </a:r>
                      <a:r>
                        <a:rPr lang="ko-KR" altLang="ko-KR" dirty="0" smtClean="0"/>
                        <a:t>나타냅니다.                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area</a:t>
                      </a:r>
                      <a:r>
                        <a:rPr lang="ko-KR" altLang="ko-KR" dirty="0" smtClean="0"/>
                        <a:t> : 모든 섹터의 중심 각도가 동일하고 데이터 크기가 반경으로 만 표시됩니다.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Ⅴ. Options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5" y="1446823"/>
            <a:ext cx="1118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04564"/>
              </p:ext>
            </p:extLst>
          </p:nvPr>
        </p:nvGraphicFramePr>
        <p:xfrm>
          <a:off x="1010025" y="2110580"/>
          <a:ext cx="1065510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83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774627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Options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mark_point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일반적으로 </a:t>
                      </a:r>
                      <a:r>
                        <a:rPr lang="en-US" altLang="ko-KR" dirty="0" smtClean="0"/>
                        <a:t>min, max. average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사용지</a:t>
                      </a:r>
                      <a:r>
                        <a:rPr lang="ko-KR" altLang="en-US" baseline="0" dirty="0" smtClean="0"/>
                        <a:t> 지정 </a:t>
                      </a:r>
                      <a:r>
                        <a:rPr lang="en-US" altLang="ko-KR" baseline="0" dirty="0" smtClean="0"/>
                        <a:t>ex) "</a:t>
                      </a:r>
                      <a:r>
                        <a:rPr lang="en-US" altLang="ko-KR" baseline="0" dirty="0" err="1" smtClean="0"/>
                        <a:t>coord</a:t>
                      </a:r>
                      <a:r>
                        <a:rPr lang="en-US" altLang="ko-KR" baseline="0" dirty="0" smtClean="0"/>
                        <a:t>": [a1, b1], "name": "first </a:t>
                      </a:r>
                      <a:r>
                        <a:rPr lang="en-US" altLang="ko-KR" baseline="0" dirty="0" err="1" smtClean="0"/>
                        <a:t>markpoint</a:t>
                      </a:r>
                      <a:r>
                        <a:rPr lang="en-US" altLang="ko-KR" baseline="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mark_line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일반적으로 </a:t>
                      </a:r>
                      <a:r>
                        <a:rPr lang="en-US" altLang="ko-KR" dirty="0" smtClean="0"/>
                        <a:t>min, max. average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is_convert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y</a:t>
                      </a:r>
                      <a:r>
                        <a:rPr lang="ko-KR" altLang="en-US" baseline="0" dirty="0" smtClean="0"/>
                        <a:t>축 전환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xaxis_interval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축 스케일 레이블의 표시 간격 설정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01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/>
                        <a:t>xaxis_rotate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축 범주 레이블 각도 </a:t>
                      </a:r>
                      <a:r>
                        <a:rPr lang="en-US" altLang="ko-KR" dirty="0" smtClean="0"/>
                        <a:t>(-90º ~ 90º)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4013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/>
                        <a:t>yaxis_rotate</a:t>
                      </a:r>
                      <a:endParaRPr lang="ko-KR" altLang="en-US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축 스케일 라벨 각도 </a:t>
                      </a:r>
                      <a:r>
                        <a:rPr lang="en-US" altLang="ko-KR" dirty="0" smtClean="0"/>
                        <a:t>(-90º ~ 90º)</a:t>
                      </a:r>
                      <a:endParaRPr lang="ko-KR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754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is_label_show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레이블 표시 여부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723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label_pos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레이블 위치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기본값 </a:t>
                      </a:r>
                      <a:r>
                        <a:rPr lang="en-US" altLang="ko-KR" baseline="0" dirty="0" smtClean="0"/>
                        <a:t>top,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'top', 'left', 'right', 'bottom',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선택사항 </a:t>
                      </a:r>
                      <a:r>
                        <a:rPr lang="en-US" altLang="ko-KR" baseline="0" dirty="0" smtClean="0"/>
                        <a:t>: 'inside', 'outside'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34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is_datazoom_show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확대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표시 여부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911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3326" y="470263"/>
            <a:ext cx="11181805" cy="836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Calibri" panose="020F0502020204030204" pitchFamily="34" charset="0"/>
                <a:cs typeface="Calibri" panose="020F0502020204030204" pitchFamily="34" charset="0"/>
              </a:rPr>
              <a:t>Ⅴ. Options</a:t>
            </a:r>
            <a:endParaRPr lang="ko-KR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5" y="1446823"/>
            <a:ext cx="1118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96217"/>
              </p:ext>
            </p:extLst>
          </p:nvPr>
        </p:nvGraphicFramePr>
        <p:xfrm>
          <a:off x="1010025" y="2110580"/>
          <a:ext cx="10655105" cy="399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832">
                  <a:extLst>
                    <a:ext uri="{9D8B030D-6E8A-4147-A177-3AD203B41FA5}">
                      <a16:colId xmlns:a16="http://schemas.microsoft.com/office/drawing/2014/main" val="540567431"/>
                    </a:ext>
                  </a:extLst>
                </a:gridCol>
                <a:gridCol w="7746273">
                  <a:extLst>
                    <a:ext uri="{9D8B030D-6E8A-4147-A177-3AD203B41FA5}">
                      <a16:colId xmlns:a16="http://schemas.microsoft.com/office/drawing/2014/main" val="316700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Options</a:t>
                      </a:r>
                      <a:endParaRPr lang="ko-KR" alt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datazoom_type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확대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축소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유형 설정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slider</a:t>
                      </a:r>
                    </a:p>
                    <a:p>
                      <a:pPr latinLnBrk="1"/>
                      <a:r>
                        <a:rPr lang="ko-KR" altLang="ko-KR" dirty="0" smtClean="0"/>
                        <a:t>'</a:t>
                      </a:r>
                      <a:r>
                        <a:rPr lang="ko-KR" altLang="ko-KR" dirty="0" err="1" smtClean="0"/>
                        <a:t>slider</a:t>
                      </a:r>
                      <a:r>
                        <a:rPr lang="ko-KR" altLang="ko-KR" dirty="0" smtClean="0"/>
                        <a:t>', '</a:t>
                      </a:r>
                      <a:r>
                        <a:rPr lang="ko-KR" altLang="ko-KR" dirty="0" err="1" smtClean="0"/>
                        <a:t>slider</a:t>
                      </a:r>
                      <a:r>
                        <a:rPr lang="ko-KR" altLang="ko-KR" dirty="0" smtClean="0"/>
                        <a:t>', '</a:t>
                      </a:r>
                      <a:r>
                        <a:rPr lang="ko-KR" altLang="ko-KR" dirty="0" err="1" smtClean="0"/>
                        <a:t>inside</a:t>
                      </a:r>
                      <a:r>
                        <a:rPr lang="ko-KR" altLang="ko-KR" dirty="0" smtClean="0"/>
                        <a:t>', '</a:t>
                      </a:r>
                      <a:r>
                        <a:rPr lang="ko-KR" altLang="ko-KR" dirty="0" err="1" smtClean="0"/>
                        <a:t>both</a:t>
                      </a:r>
                      <a:r>
                        <a:rPr lang="ko-KR" altLang="ko-KR" dirty="0" smtClean="0"/>
                        <a:t>'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41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datazoom_range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확대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축소 범위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기본값은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[50, 100]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096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is_toolbox_show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Toolbox </a:t>
                      </a:r>
                      <a:r>
                        <a:rPr lang="ko-KR" altLang="en-US" dirty="0" smtClean="0"/>
                        <a:t>표시 여부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977099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is_datazoom_extra_show</a:t>
                      </a:r>
                      <a:endParaRPr lang="en-US" altLang="ko-KR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err="1" smtClean="0"/>
                        <a:t>datazoom_extra_type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 </a:t>
                      </a:r>
                      <a:r>
                        <a:rPr lang="en-US" altLang="ko-KR" b="1" dirty="0" err="1" smtClean="0"/>
                        <a:t>datazoom_extra_range</a:t>
                      </a:r>
                      <a:endParaRPr lang="en-US" altLang="ko-KR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직접 </a:t>
                      </a:r>
                      <a:r>
                        <a:rPr lang="ko-KR" altLang="ko-KR" dirty="0" err="1" smtClean="0"/>
                        <a:t>X</a:t>
                      </a:r>
                      <a:r>
                        <a:rPr lang="ko-KR" altLang="ko-KR" dirty="0" smtClean="0"/>
                        <a:t> / </a:t>
                      </a:r>
                      <a:r>
                        <a:rPr lang="ko-KR" altLang="ko-KR" dirty="0" err="1" smtClean="0"/>
                        <a:t>Y</a:t>
                      </a:r>
                      <a:r>
                        <a:rPr lang="ko-KR" altLang="ko-KR" dirty="0" smtClean="0"/>
                        <a:t> 축은 동시에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확대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축소</a:t>
                      </a:r>
                      <a:r>
                        <a:rPr lang="ko-KR" altLang="ko-KR" dirty="0" smtClean="0"/>
                        <a:t> 효과를 사용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Datazoom</a:t>
                      </a:r>
                      <a:r>
                        <a:rPr lang="ko-KR" altLang="en-US" dirty="0" smtClean="0"/>
                        <a:t>과 동일</a:t>
                      </a:r>
                      <a:endParaRPr lang="ko-KR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1363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/>
                        <a:t>xaxis_line_color</a:t>
                      </a:r>
                      <a:endParaRPr lang="ko-KR" altLang="en-US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 좌표축 색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기본값 </a:t>
                      </a:r>
                      <a:r>
                        <a:rPr lang="en-US" altLang="ko-KR" baseline="0" dirty="0" smtClean="0"/>
                        <a:t>None</a:t>
                      </a:r>
                      <a:endParaRPr lang="ko-KR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754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xaxis_line_width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좌표축의 너비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설정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723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xaxis_label_textcolor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ko-KR" dirty="0" smtClean="0"/>
                        <a:t>축 레이블 글꼴 색상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설정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34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3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724</Words>
  <Application>Microsoft Office PowerPoint</Application>
  <PresentationFormat>와이드스크린</PresentationFormat>
  <Paragraphs>186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SOJINSOO</dc:creator>
  <cp:lastModifiedBy>SOJINSOO</cp:lastModifiedBy>
  <cp:revision>65</cp:revision>
  <dcterms:created xsi:type="dcterms:W3CDTF">2019-03-08T13:01:46Z</dcterms:created>
  <dcterms:modified xsi:type="dcterms:W3CDTF">2019-04-11T06:57:55Z</dcterms:modified>
</cp:coreProperties>
</file>