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notesSlides/notesSlide12.xml" ContentType="application/vnd.openxmlformats-officedocument.presentationml.notes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snapToObjects="1">
      <p:cViewPr varScale="1">
        <p:scale>
          <a:sx n="136" d="100"/>
          <a:sy n="136" d="100"/>
        </p:scale>
        <p:origin x="216" y="312"/>
      </p:cViewPr>
      <p:guideLst>
        <p:guide pos="4608"/>
        <p:guide pos="2592" orient="horz"/>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notesMaster" Target="notesMasters/notesMaster1.xml"/><Relationship Id="rId16" Type="http://schemas.openxmlformats.org/officeDocument/2006/relationships/presProps" Target="presProps.xml" /><Relationship Id="rId17" Type="http://schemas.openxmlformats.org/officeDocument/2006/relationships/tableStyles" Target="tableStyles.xml" /><Relationship Id="rId1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5282F153-3F37-0F45-9E97-73ACFA13230C}" type="datetimeFigureOut">
              <a:rPr lang="en-US"/>
              <a:t>7/23/19</a:t>
            </a:fld>
            <a:endParaRPr lang="en-US"/>
          </a:p>
        </p:txBody>
      </p:sp>
      <p:sp>
        <p:nvSpPr>
          <p:cNvPr id="4"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CE5E9CC1-C706-0F49-92D6-E571CC5EEA8F}"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1</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9</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10</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11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6</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A3B0DE6-D8CF-375E-3469-F48491DC7E4F}"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7</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en-US"/>
          </a:p>
        </p:txBody>
      </p:sp>
      <p:sp>
        <p:nvSpPr>
          <p:cNvPr id="4" name="Slide Number Placeholder 3"/>
          <p:cNvSpPr>
            <a:spLocks noGrp="1"/>
          </p:cNvSpPr>
          <p:nvPr>
            <p:ph type="sldNum" sz="quarter" idx="10"/>
          </p:nvPr>
        </p:nvSpPr>
        <p:spPr bwMode="auto"/>
        <p:txBody>
          <a:bodyPr/>
          <a:lstStyle/>
          <a:p>
            <a:pPr>
              <a:defRPr/>
            </a:pPr>
            <a:fld id="{F7021451-1387-4CA6-816F-3879F97B5CBC}" type="slidenum">
              <a:rPr lang="en-US"/>
              <a:t>8</a:t>
            </a:fld>
            <a:endParaRPr lang="en-US"/>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hyperlink" Target="https://gamma.app/?utm_source=made-with-gamma" TargetMode="External"/><Relationship Id="rId4" Type="http://schemas.openxmlformats.org/officeDocument/2006/relationships/image" Target="../media/image18.png"/></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hyperlink" Target="https://gamma.app/?utm_source=made-with-gamma" TargetMode="External"/><Relationship Id="rId4" Type="http://schemas.openxmlformats.org/officeDocument/2006/relationships/image" Target="../media/image20.png"/></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 Id="rId3" Type="http://schemas.openxmlformats.org/officeDocument/2006/relationships/hyperlink" Target="https://gamma.app/?utm_source=made-with-gamma" TargetMode="External"/><Relationship Id="rId4" Type="http://schemas.openxmlformats.org/officeDocument/2006/relationships/image" Target="../media/image22.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gamma.app/?utm_source=made-with-gamma" TargetMode="External"/><Relationship Id="rId4"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hyperlink" Target="https://gamma.app/?utm_source=made-with-gamma" TargetMode="External"/><Relationship Id="rId4" Type="http://schemas.openxmlformats.org/officeDocument/2006/relationships/image" Target="../media/image4.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hyperlink" Target="https://gamma.app/?utm_source=made-with-gamma" TargetMode="External"/><Relationship Id="rId4" Type="http://schemas.openxmlformats.org/officeDocument/2006/relationships/image" Target="../media/image6.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hyperlink" Target="https://gamma.app/?utm_source=made-with-gamma" TargetMode="External"/><Relationship Id="rId4" Type="http://schemas.openxmlformats.org/officeDocument/2006/relationships/image" Target="../media/image8.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hyperlink" Target="https://gamma.app/?utm_source=made-with-gamma" TargetMode="External"/><Relationship Id="rId4" Type="http://schemas.openxmlformats.org/officeDocument/2006/relationships/image" Target="../media/image10.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hyperlink" Target="https://gamma.app/?utm_source=made-with-gamma" TargetMode="External"/><Relationship Id="rId4" Type="http://schemas.openxmlformats.org/officeDocument/2006/relationships/image" Target="../media/image12.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hyperlink" Target="https://gamma.app/?utm_source=made-with-gamma" TargetMode="External"/><Relationship Id="rId4" Type="http://schemas.openxmlformats.org/officeDocument/2006/relationships/image" Target="../media/image1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hyperlink" Target="https://gamma.app/?utm_source=made-with-gamma" TargetMode="External"/><Relationship Id="rId4" Type="http://schemas.openxmlformats.org/officeDocument/2006/relationships/image" Target="../media/image16.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DEFAULT">
    <p:bg>
      <p:bgRef idx="1001">
        <a:schemeClr val="bg1"/>
      </p:bgRef>
    </p:bg>
    <p:spTree>
      <p:nvGrpSpPr>
        <p:cNvPr id="1" name=""/>
        <p:cNvGrpSpPr/>
        <p:nvPr/>
      </p:nvGrpSpPr>
      <p:grpSpPr bwMode="auto">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9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10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11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1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2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3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4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5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6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7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userDrawn="1">
  <p:cSld name="Slide 8 master">
    <p:bg>
      <p:bgPr shadeToTitle="0">
        <a:solidFill>
          <a:srgbClr val="000000"/>
        </a:solidFill>
      </p:bgPr>
    </p:bg>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2"/>
          <a:stretch/>
        </p:blipFill>
        <p:spPr bwMode="auto">
          <a:xfrm>
            <a:off x="0" y="0"/>
            <a:ext cx="14630400" cy="8229600"/>
          </a:xfrm>
          <a:prstGeom prst="rect">
            <a:avLst/>
          </a:prstGeom>
        </p:spPr>
      </p:pic>
      <p:sp>
        <p:nvSpPr>
          <p:cNvPr id="3" name="Shape 0"/>
          <p:cNvSpPr/>
          <p:nvPr/>
        </p:nvSpPr>
        <p:spPr bwMode="auto">
          <a:xfrm>
            <a:off x="0" y="0"/>
            <a:ext cx="14630400" cy="8229600"/>
          </a:xfrm>
          <a:prstGeom prst="rect">
            <a:avLst/>
          </a:prstGeom>
          <a:solidFill>
            <a:srgbClr val="FFFFFF">
              <a:alpha val="95000"/>
            </a:srgbClr>
          </a:solidFill>
          <a:ln/>
        </p:spPr>
      </p:sp>
      <p:pic>
        <p:nvPicPr>
          <p:cNvPr id="4" name="Image 1" descr="preencoded.png">
            <a:hlinkClick r:id="rId3" tooltip=""/>
          </p:cNvPr>
          <p:cNvPicPr>
            <a:picLocks noChangeAspect="1"/>
          </p:cNvPicPr>
          <p:nvPr/>
        </p:nvPicPr>
        <p:blipFill>
          <a:blip r:embed="rId4"/>
          <a:stretch/>
        </p:blipFill>
        <p:spPr bwMode="auto">
          <a:xfrm>
            <a:off x="12839214" y="7749539"/>
            <a:ext cx="1722604" cy="411480"/>
          </a:xfrm>
          <a:prstGeom prst="rect">
            <a:avLst/>
          </a:prstGeom>
        </p:spPr>
      </p:pic>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lvl1pPr algn="ctr" defTabSz="914400">
        <a:spcBef>
          <a:spcPts val="0"/>
        </a:spcBef>
        <a:buNone/>
        <a:defRPr sz="4400">
          <a:solidFill>
            <a:schemeClr val="tx1"/>
          </a:solidFill>
          <a:latin typeface="+mj-lt"/>
          <a:ea typeface="+mj-ea"/>
          <a:cs typeface="+mj-cs"/>
        </a:defRPr>
      </a:lvl1pPr>
    </p:titleStyle>
    <p:bodyStyle>
      <a:lvl1pPr marL="342900" indent="-342900" algn="l" defTabSz="914400">
        <a:spcBef>
          <a:spcPts val="0"/>
        </a:spcBef>
        <a:buFont typeface="Arial"/>
        <a:buChar char="•"/>
        <a:defRPr sz="3200">
          <a:solidFill>
            <a:schemeClr val="tx1"/>
          </a:solidFill>
          <a:latin typeface="+mn-lt"/>
          <a:ea typeface="+mn-ea"/>
          <a:cs typeface="+mn-cs"/>
        </a:defRPr>
      </a:lvl1pPr>
      <a:lvl2pPr marL="742950" indent="-285750" algn="l" defTabSz="914400">
        <a:spcBef>
          <a:spcPts val="0"/>
        </a:spcBef>
        <a:buFont typeface="Arial"/>
        <a:buChar char="–"/>
        <a:defRPr sz="2800">
          <a:solidFill>
            <a:schemeClr val="tx1"/>
          </a:solidFill>
          <a:latin typeface="+mn-lt"/>
          <a:ea typeface="+mn-ea"/>
          <a:cs typeface="+mn-cs"/>
        </a:defRPr>
      </a:lvl2pPr>
      <a:lvl3pPr marL="1143000" indent="-228600" algn="l" defTabSz="914400">
        <a:spcBef>
          <a:spcPts val="0"/>
        </a:spcBef>
        <a:buFont typeface="Arial"/>
        <a:buChar char="•"/>
        <a:defRPr sz="2400">
          <a:solidFill>
            <a:schemeClr val="tx1"/>
          </a:solidFill>
          <a:latin typeface="+mn-lt"/>
          <a:ea typeface="+mn-ea"/>
          <a:cs typeface="+mn-cs"/>
        </a:defRPr>
      </a:lvl3pPr>
      <a:lvl4pPr marL="1600200" indent="-228600" algn="l" defTabSz="914400">
        <a:spcBef>
          <a:spcPts val="0"/>
        </a:spcBef>
        <a:buFont typeface="Arial"/>
        <a:buChar char="–"/>
        <a:defRPr sz="2000">
          <a:solidFill>
            <a:schemeClr val="tx1"/>
          </a:solidFill>
          <a:latin typeface="+mn-lt"/>
          <a:ea typeface="+mn-ea"/>
          <a:cs typeface="+mn-cs"/>
        </a:defRPr>
      </a:lvl4pPr>
      <a:lvl5pPr marL="2057400" indent="-228600" algn="l" defTabSz="914400">
        <a:spcBef>
          <a:spcPts val="0"/>
        </a:spcBef>
        <a:buFont typeface="Arial"/>
        <a:buChar char="»"/>
        <a:defRPr sz="2000">
          <a:solidFill>
            <a:schemeClr val="tx1"/>
          </a:solidFill>
          <a:latin typeface="+mn-lt"/>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44.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image" Target="../media/image53.png"/><Relationship Id="rId8" Type="http://schemas.openxmlformats.org/officeDocument/2006/relationships/image" Target="../media/image54.png"/><Relationship Id="rId9" Type="http://schemas.openxmlformats.org/officeDocument/2006/relationships/image" Target="../media/image55.png"/><Relationship Id="rId10" Type="http://schemas.openxmlformats.org/officeDocument/2006/relationships/image" Target="../media/image56.png"/><Relationship Id="rId11" Type="http://schemas.openxmlformats.org/officeDocument/2006/relationships/image" Target="../media/image57.png"/><Relationship Id="rId12" Type="http://schemas.openxmlformats.org/officeDocument/2006/relationships/image" Target="../media/image58.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7.jpg"/><Relationship Id="rId4" Type="http://schemas.openxmlformats.org/officeDocument/2006/relationships/image" Target="../media/image28.jpg"/><Relationship Id="rId5" Type="http://schemas.openxmlformats.org/officeDocument/2006/relationships/image" Target="../media/image29.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30.jpg"/><Relationship Id="rId4" Type="http://schemas.openxmlformats.org/officeDocument/2006/relationships/image" Target="../media/image31.jpg"/><Relationship Id="rId5" Type="http://schemas.openxmlformats.org/officeDocument/2006/relationships/image" Target="../media/image32.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33.jpg"/><Relationship Id="rId4" Type="http://schemas.openxmlformats.org/officeDocument/2006/relationships/image" Target="../media/image34.jpg"/><Relationship Id="rId5" Type="http://schemas.openxmlformats.org/officeDocument/2006/relationships/image" Target="../media/image35.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38.png"/><Relationship Id="rId6" Type="http://schemas.openxmlformats.org/officeDocument/2006/relationships/image" Target="../media/image39.png"/><Relationship Id="rId7" Type="http://schemas.openxmlformats.org/officeDocument/2006/relationships/image" Target="../media/image40.png"/><Relationship Id="rId8" Type="http://schemas.openxmlformats.org/officeDocument/2006/relationships/image" Target="../media/image41.png"/><Relationship Id="rId9" Type="http://schemas.openxmlformats.org/officeDocument/2006/relationships/image" Target="../media/image42.png"/><Relationship Id="rId10"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1">
    <p:spTree>
      <p:nvGrpSpPr>
        <p:cNvPr id="1" name=""/>
        <p:cNvGrpSpPr/>
        <p:nvPr/>
      </p:nvGrpSpPr>
      <p:grpSpPr bwMode="auto">
        <a:xfrm>
          <a:off x="0" y="0"/>
          <a:ext cx="0" cy="0"/>
          <a:chOff x="0" y="0"/>
          <a:chExt cx="0" cy="0"/>
        </a:xfrm>
      </p:grpSpPr>
      <p:sp>
        <p:nvSpPr>
          <p:cNvPr id="2" name="Text 0"/>
          <p:cNvSpPr/>
          <p:nvPr/>
        </p:nvSpPr>
        <p:spPr bwMode="auto">
          <a:xfrm>
            <a:off x="793790" y="2790824"/>
            <a:ext cx="5670590" cy="708779"/>
          </a:xfrm>
          <a:prstGeom prst="rect">
            <a:avLst/>
          </a:prstGeom>
          <a:noFill/>
          <a:ln/>
        </p:spPr>
        <p:txBody>
          <a:bodyPr wrap="none" lIns="0" tIns="0" rIns="0" bIns="0" rtlCol="0" anchor="t"/>
          <a:lstStyle/>
          <a:p>
            <a:pPr marL="0" indent="0" algn="l">
              <a:lnSpc>
                <a:spcPts val="5550"/>
              </a:lnSpc>
              <a:buNone/>
              <a:defRPr/>
            </a:pPr>
            <a:r>
              <a:rPr lang="en-US" sz="4450">
                <a:solidFill>
                  <a:srgbClr val="312F2B"/>
                </a:solidFill>
                <a:latin typeface="Gelasio"/>
                <a:ea typeface="Gelasio"/>
                <a:cs typeface="Gelasio"/>
              </a:rPr>
              <a:t>Integrantes (RGM):</a:t>
            </a:r>
            <a:endParaRPr lang="en-US" sz="4450"/>
          </a:p>
        </p:txBody>
      </p:sp>
      <p:sp>
        <p:nvSpPr>
          <p:cNvPr id="3" name="Text 1"/>
          <p:cNvSpPr/>
          <p:nvPr/>
        </p:nvSpPr>
        <p:spPr bwMode="auto">
          <a:xfrm>
            <a:off x="793790" y="3839766"/>
            <a:ext cx="13042821" cy="362903"/>
          </a:xfrm>
          <a:prstGeom prst="rect">
            <a:avLst/>
          </a:prstGeom>
          <a:noFill/>
          <a:ln/>
        </p:spPr>
        <p:txBody>
          <a:bodyPr wrap="none" lIns="0" tIns="0" rIns="0" bIns="0" rtlCol="0" anchor="t"/>
          <a:lstStyle/>
          <a:p>
            <a:pPr marL="0" indent="0" algn="ctr">
              <a:lnSpc>
                <a:spcPts val="2850"/>
              </a:lnSpc>
              <a:buNone/>
              <a:defRPr/>
            </a:pPr>
            <a:r>
              <a:rPr lang="en-US" sz="1750">
                <a:solidFill>
                  <a:srgbClr val="272525"/>
                </a:solidFill>
                <a:latin typeface="Lato"/>
                <a:ea typeface="Lato"/>
                <a:cs typeface="Lato"/>
              </a:rPr>
              <a:t>28628632</a:t>
            </a:r>
            <a:endParaRPr lang="en-US" sz="1750"/>
          </a:p>
        </p:txBody>
      </p:sp>
      <p:sp>
        <p:nvSpPr>
          <p:cNvPr id="4" name="Text 2"/>
          <p:cNvSpPr/>
          <p:nvPr/>
        </p:nvSpPr>
        <p:spPr bwMode="auto">
          <a:xfrm>
            <a:off x="793790" y="4457819"/>
            <a:ext cx="13042821" cy="362903"/>
          </a:xfrm>
          <a:prstGeom prst="rect">
            <a:avLst/>
          </a:prstGeom>
          <a:noFill/>
          <a:ln/>
        </p:spPr>
        <p:txBody>
          <a:bodyPr wrap="none" lIns="0" tIns="0" rIns="0" bIns="0" rtlCol="0" anchor="t"/>
          <a:lstStyle/>
          <a:p>
            <a:pPr marL="0" indent="0" algn="ctr">
              <a:lnSpc>
                <a:spcPts val="2850"/>
              </a:lnSpc>
              <a:buNone/>
              <a:defRPr/>
            </a:pPr>
            <a:r>
              <a:rPr lang="en-US" sz="1750">
                <a:solidFill>
                  <a:srgbClr val="272525"/>
                </a:solidFill>
                <a:latin typeface="Lato"/>
                <a:ea typeface="Lato"/>
                <a:cs typeface="Lato"/>
              </a:rPr>
              <a:t>28839111</a:t>
            </a:r>
            <a:endParaRPr lang="en-US" sz="1750"/>
          </a:p>
        </p:txBody>
      </p:sp>
      <p:sp>
        <p:nvSpPr>
          <p:cNvPr id="5" name="Text 3"/>
          <p:cNvSpPr/>
          <p:nvPr/>
        </p:nvSpPr>
        <p:spPr bwMode="auto">
          <a:xfrm>
            <a:off x="6820789" y="5075872"/>
            <a:ext cx="989542" cy="363622"/>
          </a:xfrm>
          <a:prstGeom prst="rect">
            <a:avLst/>
          </a:prstGeom>
          <a:noFill/>
          <a:ln/>
        </p:spPr>
        <p:txBody>
          <a:bodyPr wrap="none" lIns="0" tIns="0" rIns="0" bIns="0" rtlCol="0" anchor="t"/>
          <a:lstStyle/>
          <a:p>
            <a:pPr marL="0" indent="0" algn="ctr">
              <a:lnSpc>
                <a:spcPts val="2850"/>
              </a:lnSpc>
              <a:buNone/>
              <a:defRPr/>
            </a:pPr>
            <a:r>
              <a:rPr lang="en-US" sz="1750">
                <a:solidFill>
                  <a:srgbClr val="272525"/>
                </a:solidFill>
                <a:latin typeface="Lato"/>
                <a:ea typeface="Lato"/>
                <a:cs typeface="Lato"/>
              </a:rPr>
              <a:t>30104831</a:t>
            </a:r>
            <a:endParaRPr lang="en-US" sz="1750">
              <a:solidFill>
                <a:srgbClr val="272525"/>
              </a:solidFill>
              <a:latin typeface="Lato"/>
              <a:ea typeface="Lato"/>
              <a:cs typeface="Lato"/>
            </a:endParaRPr>
          </a:p>
          <a:p>
            <a:pPr marL="0" indent="0" algn="ctr">
              <a:lnSpc>
                <a:spcPts val="2849"/>
              </a:lnSpc>
              <a:buNone/>
              <a:defRPr/>
            </a:pPr>
            <a:endParaRPr lang="en-US" sz="1750"/>
          </a:p>
          <a:p>
            <a:pPr marL="0" indent="0" algn="ctr">
              <a:lnSpc>
                <a:spcPts val="2849"/>
              </a:lnSpc>
              <a:buNone/>
              <a:defRPr/>
            </a:pPr>
            <a:endParaRPr lang="en-US" sz="1750"/>
          </a:p>
        </p:txBody>
      </p:sp>
      <p:sp>
        <p:nvSpPr>
          <p:cNvPr id="1321446409" name=""/>
          <p:cNvSpPr txBox="1"/>
          <p:nvPr/>
        </p:nvSpPr>
        <p:spPr bwMode="auto">
          <a:xfrm flipH="0" flipV="0">
            <a:off x="766721" y="6433278"/>
            <a:ext cx="6972460" cy="366119"/>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defRPr/>
            </a:pPr>
            <a:r>
              <a:rPr lang="pt-BR"/>
              <a:t>Link código:</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9">
    <p:spTree>
      <p:nvGrpSpPr>
        <p:cNvPr id="1" name=""/>
        <p:cNvGrpSpPr/>
        <p:nvPr/>
      </p:nvGrpSpPr>
      <p:grpSpPr bwMode="auto">
        <a:xfrm>
          <a:off x="0" y="0"/>
          <a:ext cx="0" cy="0"/>
          <a:chOff x="0" y="0"/>
          <a:chExt cx="0" cy="0"/>
        </a:xfrm>
      </p:grpSpPr>
      <p:pic>
        <p:nvPicPr>
          <p:cNvPr id="2" name="Image 0" descr="preencoded.png"/>
          <p:cNvPicPr>
            <a:picLocks noChangeAspect="1"/>
          </p:cNvPicPr>
          <p:nvPr/>
        </p:nvPicPr>
        <p:blipFill>
          <a:blip r:embed="rId3"/>
          <a:stretch/>
        </p:blipFill>
        <p:spPr bwMode="auto">
          <a:xfrm>
            <a:off x="0" y="0"/>
            <a:ext cx="14630400" cy="2835235"/>
          </a:xfrm>
          <a:prstGeom prst="rect">
            <a:avLst/>
          </a:prstGeom>
        </p:spPr>
      </p:pic>
      <p:sp>
        <p:nvSpPr>
          <p:cNvPr id="3" name="Text 0"/>
          <p:cNvSpPr/>
          <p:nvPr/>
        </p:nvSpPr>
        <p:spPr bwMode="auto">
          <a:xfrm>
            <a:off x="793790" y="3594616"/>
            <a:ext cx="6579751" cy="708779"/>
          </a:xfrm>
          <a:prstGeom prst="rect">
            <a:avLst/>
          </a:prstGeom>
          <a:noFill/>
          <a:ln/>
        </p:spPr>
        <p:txBody>
          <a:bodyPr wrap="none" lIns="0" tIns="0" rIns="0" bIns="0" rtlCol="0" anchor="t"/>
          <a:lstStyle/>
          <a:p>
            <a:pPr marL="0" indent="0" algn="l">
              <a:lnSpc>
                <a:spcPts val="5550"/>
              </a:lnSpc>
              <a:buNone/>
              <a:defRPr/>
            </a:pPr>
            <a:r>
              <a:rPr lang="en-US" sz="4450">
                <a:solidFill>
                  <a:srgbClr val="312F2B"/>
                </a:solidFill>
                <a:latin typeface="Gelasio"/>
                <a:ea typeface="Gelasio"/>
                <a:cs typeface="Gelasio"/>
              </a:rPr>
              <a:t>Implementação do Código</a:t>
            </a:r>
            <a:endParaRPr lang="en-US" sz="4450"/>
          </a:p>
        </p:txBody>
      </p:sp>
      <p:sp>
        <p:nvSpPr>
          <p:cNvPr id="4" name="Shape 1"/>
          <p:cNvSpPr/>
          <p:nvPr/>
        </p:nvSpPr>
        <p:spPr bwMode="auto">
          <a:xfrm>
            <a:off x="793790" y="5323999"/>
            <a:ext cx="4120753" cy="226814"/>
          </a:xfrm>
          <a:prstGeom prst="roundRect">
            <a:avLst>
              <a:gd name="adj" fmla="val 42003"/>
            </a:avLst>
          </a:prstGeom>
          <a:solidFill>
            <a:srgbClr val="E8E8E3"/>
          </a:solidFill>
          <a:ln w="7620">
            <a:solidFill>
              <a:srgbClr val="CECEC9"/>
            </a:solidFill>
            <a:prstDash val="solid"/>
          </a:ln>
        </p:spPr>
      </p:sp>
      <p:sp>
        <p:nvSpPr>
          <p:cNvPr id="5" name="Text 2"/>
          <p:cNvSpPr/>
          <p:nvPr/>
        </p:nvSpPr>
        <p:spPr bwMode="auto">
          <a:xfrm>
            <a:off x="793790" y="5890974"/>
            <a:ext cx="2835235" cy="354330"/>
          </a:xfrm>
          <a:prstGeom prst="rect">
            <a:avLst/>
          </a:prstGeom>
          <a:noFill/>
          <a:ln/>
        </p:spPr>
        <p:txBody>
          <a:bodyPr wrap="none" lIns="0" tIns="0" rIns="0" bIns="0" rtlCol="0" anchor="t"/>
          <a:lstStyle/>
          <a:p>
            <a:pPr marL="0" indent="0" algn="l">
              <a:lnSpc>
                <a:spcPts val="2750"/>
              </a:lnSpc>
              <a:buNone/>
              <a:defRPr/>
            </a:pPr>
            <a:r>
              <a:rPr lang="en-US" sz="2200">
                <a:solidFill>
                  <a:srgbClr val="272525"/>
                </a:solidFill>
                <a:latin typeface="Gelasio"/>
                <a:ea typeface="Gelasio"/>
                <a:cs typeface="Gelasio"/>
              </a:rPr>
              <a:t>Captura e Preparação</a:t>
            </a:r>
            <a:endParaRPr lang="en-US" sz="2200"/>
          </a:p>
        </p:txBody>
      </p:sp>
      <p:sp>
        <p:nvSpPr>
          <p:cNvPr id="6" name="Text 3"/>
          <p:cNvSpPr/>
          <p:nvPr/>
        </p:nvSpPr>
        <p:spPr bwMode="auto">
          <a:xfrm>
            <a:off x="793790" y="6381393"/>
            <a:ext cx="4120753" cy="1088708"/>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Captura do vídeo, redimensionamento para 360p e conversão para escala de cinza.</a:t>
            </a:r>
            <a:endParaRPr lang="en-US" sz="1750"/>
          </a:p>
        </p:txBody>
      </p:sp>
      <p:sp>
        <p:nvSpPr>
          <p:cNvPr id="7" name="Shape 4"/>
          <p:cNvSpPr/>
          <p:nvPr/>
        </p:nvSpPr>
        <p:spPr bwMode="auto">
          <a:xfrm>
            <a:off x="5254704" y="4983718"/>
            <a:ext cx="4120872" cy="226814"/>
          </a:xfrm>
          <a:prstGeom prst="roundRect">
            <a:avLst>
              <a:gd name="adj" fmla="val 42003"/>
            </a:avLst>
          </a:prstGeom>
          <a:solidFill>
            <a:srgbClr val="E8E8E3"/>
          </a:solidFill>
          <a:ln w="7620">
            <a:solidFill>
              <a:srgbClr val="CECEC9"/>
            </a:solidFill>
            <a:prstDash val="solid"/>
          </a:ln>
        </p:spPr>
      </p:sp>
      <p:sp>
        <p:nvSpPr>
          <p:cNvPr id="8" name="Text 5"/>
          <p:cNvSpPr/>
          <p:nvPr/>
        </p:nvSpPr>
        <p:spPr bwMode="auto">
          <a:xfrm>
            <a:off x="5254704" y="5550693"/>
            <a:ext cx="2835235" cy="354330"/>
          </a:xfrm>
          <a:prstGeom prst="rect">
            <a:avLst/>
          </a:prstGeom>
          <a:noFill/>
          <a:ln/>
        </p:spPr>
        <p:txBody>
          <a:bodyPr wrap="none" lIns="0" tIns="0" rIns="0" bIns="0" rtlCol="0" anchor="t"/>
          <a:lstStyle/>
          <a:p>
            <a:pPr marL="0" indent="0" algn="l">
              <a:lnSpc>
                <a:spcPts val="2750"/>
              </a:lnSpc>
              <a:buNone/>
              <a:defRPr/>
            </a:pPr>
            <a:r>
              <a:rPr lang="en-US" sz="2200">
                <a:solidFill>
                  <a:srgbClr val="272525"/>
                </a:solidFill>
                <a:latin typeface="Gelasio"/>
                <a:ea typeface="Gelasio"/>
                <a:cs typeface="Gelasio"/>
              </a:rPr>
              <a:t>Processamento</a:t>
            </a:r>
            <a:endParaRPr lang="en-US" sz="2200"/>
          </a:p>
        </p:txBody>
      </p:sp>
      <p:sp>
        <p:nvSpPr>
          <p:cNvPr id="9" name="Text 6"/>
          <p:cNvSpPr/>
          <p:nvPr/>
        </p:nvSpPr>
        <p:spPr bwMode="auto">
          <a:xfrm>
            <a:off x="5254704" y="6041111"/>
            <a:ext cx="4120872" cy="1088708"/>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Cálculo da diferença entre frames, aplicação de desfoque Gaussiano e threshold adaptativo.</a:t>
            </a:r>
            <a:endParaRPr lang="en-US" sz="1750"/>
          </a:p>
        </p:txBody>
      </p:sp>
      <p:sp>
        <p:nvSpPr>
          <p:cNvPr id="10" name="Shape 7"/>
          <p:cNvSpPr/>
          <p:nvPr/>
        </p:nvSpPr>
        <p:spPr bwMode="auto">
          <a:xfrm>
            <a:off x="9715738" y="4643557"/>
            <a:ext cx="4120872" cy="226814"/>
          </a:xfrm>
          <a:prstGeom prst="roundRect">
            <a:avLst>
              <a:gd name="adj" fmla="val 42003"/>
            </a:avLst>
          </a:prstGeom>
          <a:solidFill>
            <a:srgbClr val="E8E8E3"/>
          </a:solidFill>
          <a:ln w="7620">
            <a:solidFill>
              <a:srgbClr val="CECEC9"/>
            </a:solidFill>
            <a:prstDash val="solid"/>
          </a:ln>
        </p:spPr>
      </p:sp>
      <p:sp>
        <p:nvSpPr>
          <p:cNvPr id="11" name="Text 8"/>
          <p:cNvSpPr/>
          <p:nvPr/>
        </p:nvSpPr>
        <p:spPr bwMode="auto">
          <a:xfrm>
            <a:off x="9715738" y="5210532"/>
            <a:ext cx="2835235" cy="354330"/>
          </a:xfrm>
          <a:prstGeom prst="rect">
            <a:avLst/>
          </a:prstGeom>
          <a:noFill/>
          <a:ln/>
        </p:spPr>
        <p:txBody>
          <a:bodyPr wrap="none" lIns="0" tIns="0" rIns="0" bIns="0" rtlCol="0" anchor="t"/>
          <a:lstStyle/>
          <a:p>
            <a:pPr marL="0" indent="0" algn="l">
              <a:lnSpc>
                <a:spcPts val="2750"/>
              </a:lnSpc>
              <a:buNone/>
              <a:defRPr/>
            </a:pPr>
            <a:r>
              <a:rPr lang="en-US" sz="2200">
                <a:solidFill>
                  <a:srgbClr val="272525"/>
                </a:solidFill>
                <a:latin typeface="Gelasio"/>
                <a:ea typeface="Gelasio"/>
                <a:cs typeface="Gelasio"/>
              </a:rPr>
              <a:t>Visualização</a:t>
            </a:r>
            <a:endParaRPr lang="en-US" sz="2200"/>
          </a:p>
        </p:txBody>
      </p:sp>
      <p:sp>
        <p:nvSpPr>
          <p:cNvPr id="12" name="Text 9"/>
          <p:cNvSpPr/>
          <p:nvPr/>
        </p:nvSpPr>
        <p:spPr bwMode="auto">
          <a:xfrm>
            <a:off x="9715738" y="5700951"/>
            <a:ext cx="4120872" cy="725805"/>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Exibição do frame original, da diferença entre frames e da máscara de movimento.</a:t>
            </a:r>
            <a:endParaRPr lang="en-US" sz="175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10">
    <p:spTree>
      <p:nvGrpSpPr>
        <p:cNvPr id="1" name=""/>
        <p:cNvGrpSpPr/>
        <p:nvPr/>
      </p:nvGrpSpPr>
      <p:grpSpPr bwMode="auto">
        <a:xfrm>
          <a:off x="0" y="0"/>
          <a:ext cx="0" cy="0"/>
          <a:chOff x="0" y="0"/>
          <a:chExt cx="0" cy="0"/>
        </a:xfrm>
      </p:grpSpPr>
      <p:sp>
        <p:nvSpPr>
          <p:cNvPr id="3" name="Text 0"/>
          <p:cNvSpPr/>
          <p:nvPr/>
        </p:nvSpPr>
        <p:spPr bwMode="auto">
          <a:xfrm>
            <a:off x="3447751" y="899814"/>
            <a:ext cx="5772388" cy="637937"/>
          </a:xfrm>
          <a:prstGeom prst="rect">
            <a:avLst/>
          </a:prstGeom>
          <a:noFill/>
          <a:ln/>
        </p:spPr>
        <p:txBody>
          <a:bodyPr wrap="none" lIns="0" tIns="0" rIns="0" bIns="0" rtlCol="0" anchor="t"/>
          <a:lstStyle/>
          <a:p>
            <a:pPr marL="0" indent="0" algn="l">
              <a:lnSpc>
                <a:spcPts val="5000"/>
              </a:lnSpc>
              <a:buNone/>
              <a:defRPr/>
            </a:pPr>
            <a:r>
              <a:rPr lang="en-US" sz="4000">
                <a:solidFill>
                  <a:srgbClr val="312F2B"/>
                </a:solidFill>
                <a:latin typeface="Gelasio"/>
                <a:ea typeface="Gelasio"/>
                <a:cs typeface="Gelasio"/>
              </a:rPr>
              <a:t>Discussão dos Resultados</a:t>
            </a:r>
            <a:endParaRPr lang="en-US" sz="4000"/>
          </a:p>
        </p:txBody>
      </p:sp>
      <p:sp>
        <p:nvSpPr>
          <p:cNvPr id="4" name="Shape 1"/>
          <p:cNvSpPr/>
          <p:nvPr/>
        </p:nvSpPr>
        <p:spPr bwMode="auto">
          <a:xfrm>
            <a:off x="3447751" y="2073413"/>
            <a:ext cx="459224" cy="459224"/>
          </a:xfrm>
          <a:prstGeom prst="roundRect">
            <a:avLst>
              <a:gd name="adj" fmla="val 18671"/>
            </a:avLst>
          </a:prstGeom>
          <a:solidFill>
            <a:srgbClr val="E8E8E3"/>
          </a:solidFill>
          <a:ln w="7620">
            <a:solidFill>
              <a:srgbClr val="CECEC9"/>
            </a:solidFill>
            <a:prstDash val="solid"/>
          </a:ln>
        </p:spPr>
      </p:sp>
      <p:pic>
        <p:nvPicPr>
          <p:cNvPr id="5" name="Image 1" descr="preencoded.png"/>
          <p:cNvPicPr>
            <a:picLocks noChangeAspect="1"/>
          </p:cNvPicPr>
          <p:nvPr/>
        </p:nvPicPr>
        <p:blipFill>
          <a:blip r:embed="rId3"/>
          <a:stretch/>
        </p:blipFill>
        <p:spPr bwMode="auto">
          <a:xfrm>
            <a:off x="3524248" y="2111632"/>
            <a:ext cx="306110" cy="382667"/>
          </a:xfrm>
          <a:prstGeom prst="rect">
            <a:avLst/>
          </a:prstGeom>
        </p:spPr>
      </p:pic>
      <p:sp>
        <p:nvSpPr>
          <p:cNvPr id="6" name="Text 2"/>
          <p:cNvSpPr/>
          <p:nvPr/>
        </p:nvSpPr>
        <p:spPr bwMode="auto">
          <a:xfrm>
            <a:off x="4111048" y="2073413"/>
            <a:ext cx="2551748" cy="318849"/>
          </a:xfrm>
          <a:prstGeom prst="rect">
            <a:avLst/>
          </a:prstGeom>
          <a:noFill/>
          <a:ln/>
        </p:spPr>
        <p:txBody>
          <a:bodyPr wrap="none" lIns="0" tIns="0" rIns="0" bIns="0" rtlCol="0" anchor="t"/>
          <a:lstStyle/>
          <a:p>
            <a:pPr marL="0" indent="0" algn="l">
              <a:lnSpc>
                <a:spcPts val="2500"/>
              </a:lnSpc>
              <a:buNone/>
              <a:defRPr/>
            </a:pPr>
            <a:r>
              <a:rPr lang="en-US" sz="2000">
                <a:solidFill>
                  <a:srgbClr val="272525"/>
                </a:solidFill>
                <a:latin typeface="Gelasio"/>
                <a:ea typeface="Gelasio"/>
                <a:cs typeface="Gelasio"/>
              </a:rPr>
              <a:t>Eficácia na Detecção</a:t>
            </a:r>
            <a:endParaRPr lang="en-US" sz="2000"/>
          </a:p>
        </p:txBody>
      </p:sp>
      <p:sp>
        <p:nvSpPr>
          <p:cNvPr id="7" name="Text 3"/>
          <p:cNvSpPr/>
          <p:nvPr/>
        </p:nvSpPr>
        <p:spPr bwMode="auto">
          <a:xfrm>
            <a:off x="4111048" y="2514659"/>
            <a:ext cx="6893123" cy="653415"/>
          </a:xfrm>
          <a:prstGeom prst="rect">
            <a:avLst/>
          </a:prstGeom>
          <a:noFill/>
          <a:ln/>
        </p:spPr>
        <p:txBody>
          <a:bodyPr wrap="square" lIns="0" tIns="0" rIns="0" bIns="0" rtlCol="0" anchor="t"/>
          <a:lstStyle/>
          <a:p>
            <a:pPr marL="0" indent="0" algn="l">
              <a:lnSpc>
                <a:spcPts val="2550"/>
              </a:lnSpc>
              <a:buNone/>
              <a:defRPr/>
            </a:pPr>
            <a:r>
              <a:rPr lang="en-US" sz="1600">
                <a:solidFill>
                  <a:srgbClr val="272525"/>
                </a:solidFill>
                <a:latin typeface="Lato"/>
                <a:ea typeface="Lato"/>
                <a:cs typeface="Lato"/>
              </a:rPr>
              <a:t>O threshold adaptativo ressalta detalhes pequenos com base na iluminação e contraste, facilitando a identificação de objetos em movimento.</a:t>
            </a:r>
            <a:endParaRPr lang="en-US" sz="1600"/>
          </a:p>
        </p:txBody>
      </p:sp>
      <p:sp>
        <p:nvSpPr>
          <p:cNvPr id="8" name="Shape 4"/>
          <p:cNvSpPr/>
          <p:nvPr/>
        </p:nvSpPr>
        <p:spPr bwMode="auto">
          <a:xfrm>
            <a:off x="3447751" y="3601701"/>
            <a:ext cx="459224" cy="459224"/>
          </a:xfrm>
          <a:prstGeom prst="roundRect">
            <a:avLst>
              <a:gd name="adj" fmla="val 18671"/>
            </a:avLst>
          </a:prstGeom>
          <a:solidFill>
            <a:srgbClr val="E8E8E3"/>
          </a:solidFill>
          <a:ln w="7620">
            <a:solidFill>
              <a:srgbClr val="CECEC9"/>
            </a:solidFill>
            <a:prstDash val="solid"/>
          </a:ln>
        </p:spPr>
      </p:sp>
      <p:pic>
        <p:nvPicPr>
          <p:cNvPr id="9" name="Image 2" descr="preencoded.png"/>
          <p:cNvPicPr>
            <a:picLocks noChangeAspect="1"/>
          </p:cNvPicPr>
          <p:nvPr/>
        </p:nvPicPr>
        <p:blipFill>
          <a:blip r:embed="rId4"/>
          <a:stretch/>
        </p:blipFill>
        <p:spPr bwMode="auto">
          <a:xfrm>
            <a:off x="3524248" y="3639919"/>
            <a:ext cx="306110" cy="382667"/>
          </a:xfrm>
          <a:prstGeom prst="rect">
            <a:avLst/>
          </a:prstGeom>
        </p:spPr>
      </p:pic>
      <p:sp>
        <p:nvSpPr>
          <p:cNvPr id="10" name="Text 5"/>
          <p:cNvSpPr/>
          <p:nvPr/>
        </p:nvSpPr>
        <p:spPr bwMode="auto">
          <a:xfrm>
            <a:off x="4111048" y="3601701"/>
            <a:ext cx="2571631" cy="318849"/>
          </a:xfrm>
          <a:prstGeom prst="rect">
            <a:avLst/>
          </a:prstGeom>
          <a:noFill/>
          <a:ln/>
        </p:spPr>
        <p:txBody>
          <a:bodyPr wrap="none" lIns="0" tIns="0" rIns="0" bIns="0" rtlCol="0" anchor="t"/>
          <a:lstStyle/>
          <a:p>
            <a:pPr marL="0" indent="0" algn="l">
              <a:lnSpc>
                <a:spcPts val="2500"/>
              </a:lnSpc>
              <a:buNone/>
              <a:defRPr/>
            </a:pPr>
            <a:r>
              <a:rPr lang="en-US" sz="2000">
                <a:solidFill>
                  <a:srgbClr val="272525"/>
                </a:solidFill>
                <a:latin typeface="Gelasio"/>
                <a:ea typeface="Gelasio"/>
                <a:cs typeface="Gelasio"/>
              </a:rPr>
              <a:t>Robustez a Iluminação</a:t>
            </a:r>
            <a:endParaRPr lang="en-US" sz="2000"/>
          </a:p>
        </p:txBody>
      </p:sp>
      <p:sp>
        <p:nvSpPr>
          <p:cNvPr id="11" name="Text 6"/>
          <p:cNvSpPr/>
          <p:nvPr/>
        </p:nvSpPr>
        <p:spPr bwMode="auto">
          <a:xfrm>
            <a:off x="4111048" y="4042945"/>
            <a:ext cx="6893123" cy="653415"/>
          </a:xfrm>
          <a:prstGeom prst="rect">
            <a:avLst/>
          </a:prstGeom>
          <a:noFill/>
          <a:ln/>
        </p:spPr>
        <p:txBody>
          <a:bodyPr wrap="square" lIns="0" tIns="0" rIns="0" bIns="0" rtlCol="0" anchor="t"/>
          <a:lstStyle/>
          <a:p>
            <a:pPr marL="0" indent="0" algn="l">
              <a:lnSpc>
                <a:spcPts val="2550"/>
              </a:lnSpc>
              <a:buNone/>
              <a:defRPr/>
            </a:pPr>
            <a:r>
              <a:rPr lang="en-US" sz="1600">
                <a:solidFill>
                  <a:srgbClr val="272525"/>
                </a:solidFill>
                <a:latin typeface="Lato"/>
                <a:ea typeface="Lato"/>
                <a:cs typeface="Lato"/>
              </a:rPr>
              <a:t>Regiões escuras ou muito claras podem ser corretamente segmentadas, tornando o sistema menos sensível a mudanças suaves de iluminação.</a:t>
            </a:r>
            <a:endParaRPr lang="en-US" sz="1600"/>
          </a:p>
        </p:txBody>
      </p:sp>
      <p:sp>
        <p:nvSpPr>
          <p:cNvPr id="12" name="Shape 7"/>
          <p:cNvSpPr/>
          <p:nvPr/>
        </p:nvSpPr>
        <p:spPr bwMode="auto">
          <a:xfrm>
            <a:off x="3447751" y="5129986"/>
            <a:ext cx="459224" cy="459224"/>
          </a:xfrm>
          <a:prstGeom prst="roundRect">
            <a:avLst>
              <a:gd name="adj" fmla="val 18671"/>
            </a:avLst>
          </a:prstGeom>
          <a:solidFill>
            <a:srgbClr val="E8E8E3"/>
          </a:solidFill>
          <a:ln w="7620">
            <a:solidFill>
              <a:srgbClr val="CECEC9"/>
            </a:solidFill>
            <a:prstDash val="solid"/>
          </a:ln>
        </p:spPr>
      </p:sp>
      <p:pic>
        <p:nvPicPr>
          <p:cNvPr id="13" name="Image 3" descr="preencoded.png"/>
          <p:cNvPicPr>
            <a:picLocks noChangeAspect="1"/>
          </p:cNvPicPr>
          <p:nvPr/>
        </p:nvPicPr>
        <p:blipFill>
          <a:blip r:embed="rId5"/>
          <a:stretch/>
        </p:blipFill>
        <p:spPr bwMode="auto">
          <a:xfrm>
            <a:off x="3524248" y="5168205"/>
            <a:ext cx="306110" cy="382667"/>
          </a:xfrm>
          <a:prstGeom prst="rect">
            <a:avLst/>
          </a:prstGeom>
        </p:spPr>
      </p:pic>
      <p:sp>
        <p:nvSpPr>
          <p:cNvPr id="14" name="Text 8"/>
          <p:cNvSpPr/>
          <p:nvPr/>
        </p:nvSpPr>
        <p:spPr bwMode="auto">
          <a:xfrm>
            <a:off x="4111048" y="5129986"/>
            <a:ext cx="2551748" cy="318849"/>
          </a:xfrm>
          <a:prstGeom prst="rect">
            <a:avLst/>
          </a:prstGeom>
          <a:noFill/>
          <a:ln/>
        </p:spPr>
        <p:txBody>
          <a:bodyPr wrap="none" lIns="0" tIns="0" rIns="0" bIns="0" rtlCol="0" anchor="t"/>
          <a:lstStyle/>
          <a:p>
            <a:pPr marL="0" indent="0" algn="l">
              <a:lnSpc>
                <a:spcPts val="2500"/>
              </a:lnSpc>
              <a:buNone/>
              <a:defRPr/>
            </a:pPr>
            <a:r>
              <a:rPr lang="en-US" sz="2000">
                <a:solidFill>
                  <a:srgbClr val="272525"/>
                </a:solidFill>
                <a:latin typeface="Gelasio"/>
                <a:ea typeface="Gelasio"/>
                <a:cs typeface="Gelasio"/>
              </a:rPr>
              <a:t>Falsos Positivos</a:t>
            </a:r>
            <a:endParaRPr lang="en-US" sz="2000"/>
          </a:p>
        </p:txBody>
      </p:sp>
      <p:sp>
        <p:nvSpPr>
          <p:cNvPr id="15" name="Text 9"/>
          <p:cNvSpPr/>
          <p:nvPr/>
        </p:nvSpPr>
        <p:spPr bwMode="auto">
          <a:xfrm>
            <a:off x="4111048" y="5571231"/>
            <a:ext cx="6893123" cy="653415"/>
          </a:xfrm>
          <a:prstGeom prst="rect">
            <a:avLst/>
          </a:prstGeom>
          <a:noFill/>
          <a:ln/>
        </p:spPr>
        <p:txBody>
          <a:bodyPr wrap="square" lIns="0" tIns="0" rIns="0" bIns="0" rtlCol="0" anchor="t"/>
          <a:lstStyle/>
          <a:p>
            <a:pPr marL="0" indent="0" algn="l">
              <a:lnSpc>
                <a:spcPts val="2550"/>
              </a:lnSpc>
              <a:buNone/>
              <a:defRPr/>
            </a:pPr>
            <a:r>
              <a:rPr lang="en-US" sz="1600">
                <a:solidFill>
                  <a:srgbClr val="272525"/>
                </a:solidFill>
                <a:latin typeface="Lato"/>
                <a:ea typeface="Lato"/>
                <a:cs typeface="Lato"/>
              </a:rPr>
              <a:t>Objetos que mudam no cenário, como sombras em movimento rápido ou folhas de árvores balançando, podem gerar regiões brancas na máscara.</a:t>
            </a:r>
            <a:endParaRPr lang="en-US" sz="1600"/>
          </a:p>
        </p:txBody>
      </p:sp>
      <p:sp>
        <p:nvSpPr>
          <p:cNvPr id="16" name="Shape 10"/>
          <p:cNvSpPr/>
          <p:nvPr/>
        </p:nvSpPr>
        <p:spPr bwMode="auto">
          <a:xfrm>
            <a:off x="3447751" y="6658272"/>
            <a:ext cx="459224" cy="459224"/>
          </a:xfrm>
          <a:prstGeom prst="roundRect">
            <a:avLst>
              <a:gd name="adj" fmla="val 18671"/>
            </a:avLst>
          </a:prstGeom>
          <a:solidFill>
            <a:srgbClr val="E8E8E3"/>
          </a:solidFill>
          <a:ln w="7620">
            <a:solidFill>
              <a:srgbClr val="CECEC9"/>
            </a:solidFill>
            <a:prstDash val="solid"/>
          </a:ln>
        </p:spPr>
      </p:sp>
      <p:pic>
        <p:nvPicPr>
          <p:cNvPr id="17" name="Image 4" descr="preencoded.png"/>
          <p:cNvPicPr>
            <a:picLocks noChangeAspect="1"/>
          </p:cNvPicPr>
          <p:nvPr/>
        </p:nvPicPr>
        <p:blipFill>
          <a:blip r:embed="rId6"/>
          <a:stretch/>
        </p:blipFill>
        <p:spPr bwMode="auto">
          <a:xfrm>
            <a:off x="3524248" y="6696491"/>
            <a:ext cx="306110" cy="382667"/>
          </a:xfrm>
          <a:prstGeom prst="rect">
            <a:avLst/>
          </a:prstGeom>
        </p:spPr>
      </p:pic>
      <p:sp>
        <p:nvSpPr>
          <p:cNvPr id="18" name="Text 11"/>
          <p:cNvSpPr/>
          <p:nvPr/>
        </p:nvSpPr>
        <p:spPr bwMode="auto">
          <a:xfrm>
            <a:off x="4111048" y="6658272"/>
            <a:ext cx="2551748" cy="318849"/>
          </a:xfrm>
          <a:prstGeom prst="rect">
            <a:avLst/>
          </a:prstGeom>
          <a:noFill/>
          <a:ln/>
        </p:spPr>
        <p:txBody>
          <a:bodyPr wrap="none" lIns="0" tIns="0" rIns="0" bIns="0" rtlCol="0" anchor="t"/>
          <a:lstStyle/>
          <a:p>
            <a:pPr marL="0" indent="0" algn="l">
              <a:lnSpc>
                <a:spcPts val="2500"/>
              </a:lnSpc>
              <a:buNone/>
              <a:defRPr/>
            </a:pPr>
            <a:r>
              <a:rPr lang="en-US" sz="2000">
                <a:solidFill>
                  <a:srgbClr val="272525"/>
                </a:solidFill>
                <a:latin typeface="Gelasio"/>
                <a:ea typeface="Gelasio"/>
                <a:cs typeface="Gelasio"/>
              </a:rPr>
              <a:t>Desempenho</a:t>
            </a:r>
            <a:endParaRPr lang="en-US" sz="2000"/>
          </a:p>
        </p:txBody>
      </p:sp>
      <p:sp>
        <p:nvSpPr>
          <p:cNvPr id="19" name="Text 12"/>
          <p:cNvSpPr/>
          <p:nvPr/>
        </p:nvSpPr>
        <p:spPr bwMode="auto">
          <a:xfrm>
            <a:off x="4111048" y="7099518"/>
            <a:ext cx="6893123" cy="653415"/>
          </a:xfrm>
          <a:prstGeom prst="rect">
            <a:avLst/>
          </a:prstGeom>
          <a:noFill/>
          <a:ln/>
        </p:spPr>
        <p:txBody>
          <a:bodyPr wrap="square" lIns="0" tIns="0" rIns="0" bIns="0" rtlCol="0" anchor="t"/>
          <a:lstStyle/>
          <a:p>
            <a:pPr marL="0" indent="0" algn="l">
              <a:lnSpc>
                <a:spcPts val="2550"/>
              </a:lnSpc>
              <a:buNone/>
              <a:defRPr/>
            </a:pPr>
            <a:r>
              <a:rPr lang="en-US" sz="1600">
                <a:solidFill>
                  <a:srgbClr val="272525"/>
                </a:solidFill>
                <a:latin typeface="Lato"/>
                <a:ea typeface="Lato"/>
                <a:cs typeface="Lato"/>
              </a:rPr>
              <a:t>Por ser uma abordagem relativamente simples e usar resolução pequena, tende a ser rápida mesmo em máquinas com recursos limitados.</a:t>
            </a:r>
            <a:endParaRPr lang="en-US" sz="1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11">
    <p:spTree>
      <p:nvGrpSpPr>
        <p:cNvPr id="1" name=""/>
        <p:cNvGrpSpPr/>
        <p:nvPr/>
      </p:nvGrpSpPr>
      <p:grpSpPr bwMode="auto">
        <a:xfrm>
          <a:off x="0" y="0"/>
          <a:ext cx="0" cy="0"/>
          <a:chOff x="0" y="0"/>
          <a:chExt cx="0" cy="0"/>
        </a:xfrm>
      </p:grpSpPr>
      <p:sp>
        <p:nvSpPr>
          <p:cNvPr id="2" name="Text 0"/>
          <p:cNvSpPr/>
          <p:nvPr/>
        </p:nvSpPr>
        <p:spPr bwMode="auto">
          <a:xfrm>
            <a:off x="793790" y="747713"/>
            <a:ext cx="4820007" cy="602456"/>
          </a:xfrm>
          <a:prstGeom prst="rect">
            <a:avLst/>
          </a:prstGeom>
          <a:noFill/>
          <a:ln/>
        </p:spPr>
        <p:txBody>
          <a:bodyPr wrap="none" lIns="0" tIns="0" rIns="0" bIns="0" rtlCol="0" anchor="t"/>
          <a:lstStyle/>
          <a:p>
            <a:pPr marL="0" indent="0" algn="l">
              <a:lnSpc>
                <a:spcPts val="4700"/>
              </a:lnSpc>
              <a:buNone/>
              <a:defRPr/>
            </a:pPr>
            <a:r>
              <a:rPr lang="en-US" sz="3750">
                <a:solidFill>
                  <a:srgbClr val="312F2B"/>
                </a:solidFill>
                <a:latin typeface="Gelasio"/>
                <a:ea typeface="Gelasio"/>
                <a:cs typeface="Gelasio"/>
              </a:rPr>
              <a:t>Próximos Passos</a:t>
            </a:r>
            <a:endParaRPr lang="en-US" sz="3750"/>
          </a:p>
        </p:txBody>
      </p:sp>
      <p:pic>
        <p:nvPicPr>
          <p:cNvPr id="3" name="Image 0" descr="preencoded.png"/>
          <p:cNvPicPr>
            <a:picLocks noChangeAspect="1"/>
          </p:cNvPicPr>
          <p:nvPr/>
        </p:nvPicPr>
        <p:blipFill>
          <a:blip r:embed="rId3"/>
          <a:stretch/>
        </p:blipFill>
        <p:spPr bwMode="auto">
          <a:xfrm>
            <a:off x="3408759" y="1735693"/>
            <a:ext cx="1291233" cy="1110734"/>
          </a:xfrm>
          <a:prstGeom prst="rect">
            <a:avLst/>
          </a:prstGeom>
        </p:spPr>
      </p:pic>
      <p:pic>
        <p:nvPicPr>
          <p:cNvPr id="4" name="Image 1" descr="preencoded.png"/>
          <p:cNvPicPr>
            <a:picLocks noChangeAspect="1"/>
          </p:cNvPicPr>
          <p:nvPr/>
        </p:nvPicPr>
        <p:blipFill>
          <a:blip r:embed="rId4"/>
          <a:stretch/>
        </p:blipFill>
        <p:spPr bwMode="auto">
          <a:xfrm>
            <a:off x="3918704" y="2259211"/>
            <a:ext cx="271105" cy="338851"/>
          </a:xfrm>
          <a:prstGeom prst="rect">
            <a:avLst/>
          </a:prstGeom>
        </p:spPr>
      </p:pic>
      <p:sp>
        <p:nvSpPr>
          <p:cNvPr id="5" name="Text 1"/>
          <p:cNvSpPr/>
          <p:nvPr/>
        </p:nvSpPr>
        <p:spPr bwMode="auto">
          <a:xfrm>
            <a:off x="4892754" y="1928455"/>
            <a:ext cx="3435906" cy="301228"/>
          </a:xfrm>
          <a:prstGeom prst="rect">
            <a:avLst/>
          </a:prstGeom>
          <a:noFill/>
          <a:ln/>
        </p:spPr>
        <p:txBody>
          <a:bodyPr wrap="none" lIns="0" tIns="0" rIns="0" bIns="0" rtlCol="0" anchor="t"/>
          <a:lstStyle/>
          <a:p>
            <a:pPr marL="0" indent="0" algn="l">
              <a:lnSpc>
                <a:spcPts val="2350"/>
              </a:lnSpc>
              <a:buNone/>
              <a:defRPr/>
            </a:pPr>
            <a:r>
              <a:rPr lang="en-US" sz="1850">
                <a:solidFill>
                  <a:srgbClr val="272525"/>
                </a:solidFill>
                <a:latin typeface="Gelasio"/>
                <a:ea typeface="Gelasio"/>
                <a:cs typeface="Gelasio"/>
              </a:rPr>
              <a:t>Detecção de Eventos Específicos</a:t>
            </a:r>
            <a:endParaRPr lang="en-US" sz="1850"/>
          </a:p>
        </p:txBody>
      </p:sp>
      <p:sp>
        <p:nvSpPr>
          <p:cNvPr id="6" name="Text 2"/>
          <p:cNvSpPr/>
          <p:nvPr/>
        </p:nvSpPr>
        <p:spPr bwMode="auto">
          <a:xfrm>
            <a:off x="4892754" y="2345293"/>
            <a:ext cx="4842986" cy="308372"/>
          </a:xfrm>
          <a:prstGeom prst="rect">
            <a:avLst/>
          </a:prstGeom>
          <a:noFill/>
          <a:ln/>
        </p:spPr>
        <p:txBody>
          <a:bodyPr wrap="none" lIns="0" tIns="0" rIns="0" bIns="0" rtlCol="0" anchor="t"/>
          <a:lstStyle/>
          <a:p>
            <a:pPr marL="0" indent="0" algn="l">
              <a:lnSpc>
                <a:spcPts val="2400"/>
              </a:lnSpc>
              <a:buNone/>
              <a:defRPr/>
            </a:pPr>
            <a:r>
              <a:rPr lang="en-US" sz="1500">
                <a:solidFill>
                  <a:srgbClr val="272525"/>
                </a:solidFill>
                <a:latin typeface="Lato"/>
                <a:ea typeface="Lato"/>
                <a:cs typeface="Lato"/>
              </a:rPr>
              <a:t>Identificar comportamentos complexos com redes neurais</a:t>
            </a:r>
            <a:endParaRPr lang="en-US" sz="1500"/>
          </a:p>
        </p:txBody>
      </p:sp>
      <p:sp>
        <p:nvSpPr>
          <p:cNvPr id="7" name="Shape 3"/>
          <p:cNvSpPr/>
          <p:nvPr/>
        </p:nvSpPr>
        <p:spPr bwMode="auto">
          <a:xfrm>
            <a:off x="4748093" y="2860953"/>
            <a:ext cx="9040416" cy="11430"/>
          </a:xfrm>
          <a:prstGeom prst="roundRect">
            <a:avLst>
              <a:gd name="adj" fmla="val 708465"/>
            </a:avLst>
          </a:prstGeom>
          <a:solidFill>
            <a:srgbClr val="CECEC9"/>
          </a:solidFill>
          <a:ln/>
        </p:spPr>
      </p:sp>
      <p:pic>
        <p:nvPicPr>
          <p:cNvPr id="8" name="Image 2" descr="preencoded.png"/>
          <p:cNvPicPr>
            <a:picLocks noChangeAspect="1"/>
          </p:cNvPicPr>
          <p:nvPr/>
        </p:nvPicPr>
        <p:blipFill>
          <a:blip r:embed="rId5"/>
          <a:stretch/>
        </p:blipFill>
        <p:spPr bwMode="auto">
          <a:xfrm>
            <a:off x="2763202" y="2894528"/>
            <a:ext cx="2582466" cy="1110734"/>
          </a:xfrm>
          <a:prstGeom prst="rect">
            <a:avLst/>
          </a:prstGeom>
        </p:spPr>
      </p:pic>
      <p:pic>
        <p:nvPicPr>
          <p:cNvPr id="9" name="Image 3" descr="preencoded.png"/>
          <p:cNvPicPr>
            <a:picLocks noChangeAspect="1"/>
          </p:cNvPicPr>
          <p:nvPr/>
        </p:nvPicPr>
        <p:blipFill>
          <a:blip r:embed="rId6"/>
          <a:stretch/>
        </p:blipFill>
        <p:spPr bwMode="auto">
          <a:xfrm>
            <a:off x="3918823" y="3280410"/>
            <a:ext cx="271105" cy="338851"/>
          </a:xfrm>
          <a:prstGeom prst="rect">
            <a:avLst/>
          </a:prstGeom>
        </p:spPr>
      </p:pic>
      <p:sp>
        <p:nvSpPr>
          <p:cNvPr id="10" name="Text 4"/>
          <p:cNvSpPr/>
          <p:nvPr/>
        </p:nvSpPr>
        <p:spPr bwMode="auto">
          <a:xfrm>
            <a:off x="5538430" y="3087291"/>
            <a:ext cx="2409944" cy="301228"/>
          </a:xfrm>
          <a:prstGeom prst="rect">
            <a:avLst/>
          </a:prstGeom>
          <a:noFill/>
          <a:ln/>
        </p:spPr>
        <p:txBody>
          <a:bodyPr wrap="none" lIns="0" tIns="0" rIns="0" bIns="0" rtlCol="0" anchor="t"/>
          <a:lstStyle/>
          <a:p>
            <a:pPr marL="0" indent="0" algn="l">
              <a:lnSpc>
                <a:spcPts val="2350"/>
              </a:lnSpc>
              <a:buNone/>
              <a:defRPr/>
            </a:pPr>
            <a:r>
              <a:rPr lang="en-US" sz="1850">
                <a:solidFill>
                  <a:srgbClr val="272525"/>
                </a:solidFill>
                <a:latin typeface="Gelasio"/>
                <a:ea typeface="Gelasio"/>
                <a:cs typeface="Gelasio"/>
              </a:rPr>
              <a:t>Análise de Trajetória</a:t>
            </a:r>
            <a:endParaRPr lang="en-US" sz="1850"/>
          </a:p>
        </p:txBody>
      </p:sp>
      <p:sp>
        <p:nvSpPr>
          <p:cNvPr id="11" name="Text 5"/>
          <p:cNvSpPr/>
          <p:nvPr/>
        </p:nvSpPr>
        <p:spPr bwMode="auto">
          <a:xfrm>
            <a:off x="5538430" y="3504128"/>
            <a:ext cx="3698915" cy="308372"/>
          </a:xfrm>
          <a:prstGeom prst="rect">
            <a:avLst/>
          </a:prstGeom>
          <a:noFill/>
          <a:ln/>
        </p:spPr>
        <p:txBody>
          <a:bodyPr wrap="none" lIns="0" tIns="0" rIns="0" bIns="0" rtlCol="0" anchor="t"/>
          <a:lstStyle/>
          <a:p>
            <a:pPr marL="0" indent="0" algn="l">
              <a:lnSpc>
                <a:spcPts val="2400"/>
              </a:lnSpc>
              <a:buNone/>
              <a:defRPr/>
            </a:pPr>
            <a:r>
              <a:rPr lang="en-US" sz="1500">
                <a:solidFill>
                  <a:srgbClr val="272525"/>
                </a:solidFill>
                <a:latin typeface="Lato"/>
                <a:ea typeface="Lato"/>
                <a:cs typeface="Lato"/>
              </a:rPr>
              <a:t>Estudar padrões de movimento e velocidade</a:t>
            </a:r>
            <a:endParaRPr lang="en-US" sz="1500"/>
          </a:p>
        </p:txBody>
      </p:sp>
      <p:sp>
        <p:nvSpPr>
          <p:cNvPr id="12" name="Shape 6"/>
          <p:cNvSpPr/>
          <p:nvPr/>
        </p:nvSpPr>
        <p:spPr bwMode="auto">
          <a:xfrm>
            <a:off x="5393769" y="4019788"/>
            <a:ext cx="8394740" cy="11430"/>
          </a:xfrm>
          <a:prstGeom prst="roundRect">
            <a:avLst>
              <a:gd name="adj" fmla="val 708465"/>
            </a:avLst>
          </a:prstGeom>
          <a:solidFill>
            <a:srgbClr val="CECEC9"/>
          </a:solidFill>
          <a:ln/>
        </p:spPr>
      </p:sp>
      <p:pic>
        <p:nvPicPr>
          <p:cNvPr id="13" name="Image 4" descr="preencoded.png"/>
          <p:cNvPicPr>
            <a:picLocks noChangeAspect="1"/>
          </p:cNvPicPr>
          <p:nvPr/>
        </p:nvPicPr>
        <p:blipFill>
          <a:blip r:embed="rId7"/>
          <a:stretch/>
        </p:blipFill>
        <p:spPr bwMode="auto">
          <a:xfrm>
            <a:off x="2117527" y="4053364"/>
            <a:ext cx="3873698" cy="1110734"/>
          </a:xfrm>
          <a:prstGeom prst="rect">
            <a:avLst/>
          </a:prstGeom>
        </p:spPr>
      </p:pic>
      <p:pic>
        <p:nvPicPr>
          <p:cNvPr id="14" name="Image 5" descr="preencoded.png"/>
          <p:cNvPicPr>
            <a:picLocks noChangeAspect="1"/>
          </p:cNvPicPr>
          <p:nvPr/>
        </p:nvPicPr>
        <p:blipFill>
          <a:blip r:embed="rId8"/>
          <a:stretch/>
        </p:blipFill>
        <p:spPr bwMode="auto">
          <a:xfrm>
            <a:off x="3918704" y="4439245"/>
            <a:ext cx="271105" cy="338851"/>
          </a:xfrm>
          <a:prstGeom prst="rect">
            <a:avLst/>
          </a:prstGeom>
        </p:spPr>
      </p:pic>
      <p:sp>
        <p:nvSpPr>
          <p:cNvPr id="15" name="Text 7"/>
          <p:cNvSpPr/>
          <p:nvPr/>
        </p:nvSpPr>
        <p:spPr bwMode="auto">
          <a:xfrm>
            <a:off x="6183986" y="4246126"/>
            <a:ext cx="3356134" cy="301228"/>
          </a:xfrm>
          <a:prstGeom prst="rect">
            <a:avLst/>
          </a:prstGeom>
          <a:noFill/>
          <a:ln/>
        </p:spPr>
        <p:txBody>
          <a:bodyPr wrap="none" lIns="0" tIns="0" rIns="0" bIns="0" rtlCol="0" anchor="t"/>
          <a:lstStyle/>
          <a:p>
            <a:pPr marL="0" indent="0" algn="l">
              <a:lnSpc>
                <a:spcPts val="2350"/>
              </a:lnSpc>
              <a:buNone/>
              <a:defRPr/>
            </a:pPr>
            <a:r>
              <a:rPr lang="en-US" sz="1850">
                <a:solidFill>
                  <a:srgbClr val="272525"/>
                </a:solidFill>
                <a:latin typeface="Gelasio"/>
                <a:ea typeface="Gelasio"/>
                <a:cs typeface="Gelasio"/>
              </a:rPr>
              <a:t>Filtragem por Tamanho/Forma</a:t>
            </a:r>
            <a:endParaRPr lang="en-US" sz="1850"/>
          </a:p>
        </p:txBody>
      </p:sp>
      <p:sp>
        <p:nvSpPr>
          <p:cNvPr id="16" name="Text 8"/>
          <p:cNvSpPr/>
          <p:nvPr/>
        </p:nvSpPr>
        <p:spPr bwMode="auto">
          <a:xfrm>
            <a:off x="6183986" y="4662964"/>
            <a:ext cx="3809048" cy="308372"/>
          </a:xfrm>
          <a:prstGeom prst="rect">
            <a:avLst/>
          </a:prstGeom>
          <a:noFill/>
          <a:ln/>
        </p:spPr>
        <p:txBody>
          <a:bodyPr wrap="none" lIns="0" tIns="0" rIns="0" bIns="0" rtlCol="0" anchor="t"/>
          <a:lstStyle/>
          <a:p>
            <a:pPr marL="0" indent="0" algn="l">
              <a:lnSpc>
                <a:spcPts val="2400"/>
              </a:lnSpc>
              <a:buNone/>
              <a:defRPr/>
            </a:pPr>
            <a:r>
              <a:rPr lang="en-US" sz="1500">
                <a:solidFill>
                  <a:srgbClr val="272525"/>
                </a:solidFill>
                <a:latin typeface="Lato"/>
                <a:ea typeface="Lato"/>
                <a:cs typeface="Lato"/>
              </a:rPr>
              <a:t>Eliminar ruídos e focar em objetos específicos</a:t>
            </a:r>
            <a:endParaRPr lang="en-US" sz="1500"/>
          </a:p>
        </p:txBody>
      </p:sp>
      <p:sp>
        <p:nvSpPr>
          <p:cNvPr id="17" name="Shape 9"/>
          <p:cNvSpPr/>
          <p:nvPr/>
        </p:nvSpPr>
        <p:spPr bwMode="auto">
          <a:xfrm>
            <a:off x="6039326" y="5178623"/>
            <a:ext cx="7749183" cy="11430"/>
          </a:xfrm>
          <a:prstGeom prst="roundRect">
            <a:avLst>
              <a:gd name="adj" fmla="val 708465"/>
            </a:avLst>
          </a:prstGeom>
          <a:solidFill>
            <a:srgbClr val="CECEC9"/>
          </a:solidFill>
          <a:ln/>
        </p:spPr>
      </p:sp>
      <p:pic>
        <p:nvPicPr>
          <p:cNvPr id="18" name="Image 6" descr="preencoded.png"/>
          <p:cNvPicPr>
            <a:picLocks noChangeAspect="1"/>
          </p:cNvPicPr>
          <p:nvPr/>
        </p:nvPicPr>
        <p:blipFill>
          <a:blip r:embed="rId9"/>
          <a:stretch/>
        </p:blipFill>
        <p:spPr bwMode="auto">
          <a:xfrm>
            <a:off x="1471970" y="5212199"/>
            <a:ext cx="5164931" cy="1110734"/>
          </a:xfrm>
          <a:prstGeom prst="rect">
            <a:avLst/>
          </a:prstGeom>
        </p:spPr>
      </p:pic>
      <p:pic>
        <p:nvPicPr>
          <p:cNvPr id="19" name="Image 7" descr="preencoded.png"/>
          <p:cNvPicPr>
            <a:picLocks noChangeAspect="1"/>
          </p:cNvPicPr>
          <p:nvPr/>
        </p:nvPicPr>
        <p:blipFill>
          <a:blip r:embed="rId10"/>
          <a:stretch/>
        </p:blipFill>
        <p:spPr bwMode="auto">
          <a:xfrm>
            <a:off x="3918823" y="5598081"/>
            <a:ext cx="271105" cy="338851"/>
          </a:xfrm>
          <a:prstGeom prst="rect">
            <a:avLst/>
          </a:prstGeom>
        </p:spPr>
      </p:pic>
      <p:sp>
        <p:nvSpPr>
          <p:cNvPr id="20" name="Text 10"/>
          <p:cNvSpPr/>
          <p:nvPr/>
        </p:nvSpPr>
        <p:spPr bwMode="auto">
          <a:xfrm>
            <a:off x="6829663" y="5404961"/>
            <a:ext cx="2687003" cy="301228"/>
          </a:xfrm>
          <a:prstGeom prst="rect">
            <a:avLst/>
          </a:prstGeom>
          <a:noFill/>
          <a:ln/>
        </p:spPr>
        <p:txBody>
          <a:bodyPr wrap="none" lIns="0" tIns="0" rIns="0" bIns="0" rtlCol="0" anchor="t"/>
          <a:lstStyle/>
          <a:p>
            <a:pPr marL="0" indent="0" algn="l">
              <a:lnSpc>
                <a:spcPts val="2350"/>
              </a:lnSpc>
              <a:buNone/>
              <a:defRPr/>
            </a:pPr>
            <a:r>
              <a:rPr lang="en-US" sz="1850">
                <a:solidFill>
                  <a:srgbClr val="272525"/>
                </a:solidFill>
                <a:latin typeface="Gelasio"/>
                <a:ea typeface="Gelasio"/>
                <a:cs typeface="Gelasio"/>
              </a:rPr>
              <a:t>Rastreamento de Objetos</a:t>
            </a:r>
            <a:endParaRPr lang="en-US" sz="1850"/>
          </a:p>
        </p:txBody>
      </p:sp>
      <p:sp>
        <p:nvSpPr>
          <p:cNvPr id="21" name="Text 11"/>
          <p:cNvSpPr/>
          <p:nvPr/>
        </p:nvSpPr>
        <p:spPr bwMode="auto">
          <a:xfrm>
            <a:off x="6829663" y="5821799"/>
            <a:ext cx="3910251" cy="308372"/>
          </a:xfrm>
          <a:prstGeom prst="rect">
            <a:avLst/>
          </a:prstGeom>
          <a:noFill/>
          <a:ln/>
        </p:spPr>
        <p:txBody>
          <a:bodyPr wrap="none" lIns="0" tIns="0" rIns="0" bIns="0" rtlCol="0" anchor="t"/>
          <a:lstStyle/>
          <a:p>
            <a:pPr marL="0" indent="0" algn="l">
              <a:lnSpc>
                <a:spcPts val="2400"/>
              </a:lnSpc>
              <a:buNone/>
              <a:defRPr/>
            </a:pPr>
            <a:r>
              <a:rPr lang="en-US" sz="1500">
                <a:solidFill>
                  <a:srgbClr val="272525"/>
                </a:solidFill>
                <a:latin typeface="Lato"/>
                <a:ea typeface="Lato"/>
                <a:cs typeface="Lato"/>
              </a:rPr>
              <a:t>Aplicar algoritmos como KCF, CSRT ou MOSSE</a:t>
            </a:r>
            <a:endParaRPr lang="en-US" sz="1500"/>
          </a:p>
        </p:txBody>
      </p:sp>
      <p:sp>
        <p:nvSpPr>
          <p:cNvPr id="22" name="Shape 12"/>
          <p:cNvSpPr/>
          <p:nvPr/>
        </p:nvSpPr>
        <p:spPr bwMode="auto">
          <a:xfrm>
            <a:off x="6685002" y="6337459"/>
            <a:ext cx="7103506" cy="11430"/>
          </a:xfrm>
          <a:prstGeom prst="roundRect">
            <a:avLst>
              <a:gd name="adj" fmla="val 708465"/>
            </a:avLst>
          </a:prstGeom>
          <a:solidFill>
            <a:srgbClr val="CECEC9"/>
          </a:solidFill>
          <a:ln/>
        </p:spPr>
      </p:sp>
      <p:pic>
        <p:nvPicPr>
          <p:cNvPr id="23" name="Image 8" descr="preencoded.png"/>
          <p:cNvPicPr>
            <a:picLocks noChangeAspect="1"/>
          </p:cNvPicPr>
          <p:nvPr/>
        </p:nvPicPr>
        <p:blipFill>
          <a:blip r:embed="rId11"/>
          <a:stretch/>
        </p:blipFill>
        <p:spPr bwMode="auto">
          <a:xfrm>
            <a:off x="826294" y="6371034"/>
            <a:ext cx="6456164" cy="1110734"/>
          </a:xfrm>
          <a:prstGeom prst="rect">
            <a:avLst/>
          </a:prstGeom>
        </p:spPr>
      </p:pic>
      <p:pic>
        <p:nvPicPr>
          <p:cNvPr id="24" name="Image 9" descr="preencoded.png"/>
          <p:cNvPicPr>
            <a:picLocks noChangeAspect="1"/>
          </p:cNvPicPr>
          <p:nvPr/>
        </p:nvPicPr>
        <p:blipFill>
          <a:blip r:embed="rId12"/>
          <a:stretch/>
        </p:blipFill>
        <p:spPr bwMode="auto">
          <a:xfrm>
            <a:off x="3918823" y="6756916"/>
            <a:ext cx="271105" cy="338851"/>
          </a:xfrm>
          <a:prstGeom prst="rect">
            <a:avLst/>
          </a:prstGeom>
        </p:spPr>
      </p:pic>
      <p:sp>
        <p:nvSpPr>
          <p:cNvPr id="25" name="Text 13"/>
          <p:cNvSpPr/>
          <p:nvPr/>
        </p:nvSpPr>
        <p:spPr bwMode="auto">
          <a:xfrm>
            <a:off x="7475220" y="6563797"/>
            <a:ext cx="2409944" cy="301228"/>
          </a:xfrm>
          <a:prstGeom prst="rect">
            <a:avLst/>
          </a:prstGeom>
          <a:noFill/>
          <a:ln/>
        </p:spPr>
        <p:txBody>
          <a:bodyPr wrap="none" lIns="0" tIns="0" rIns="0" bIns="0" rtlCol="0" anchor="t"/>
          <a:lstStyle/>
          <a:p>
            <a:pPr marL="0" indent="0" algn="l">
              <a:lnSpc>
                <a:spcPts val="2350"/>
              </a:lnSpc>
              <a:buNone/>
              <a:defRPr/>
            </a:pPr>
            <a:r>
              <a:rPr lang="en-US" sz="1850">
                <a:solidFill>
                  <a:srgbClr val="272525"/>
                </a:solidFill>
                <a:latin typeface="Gelasio"/>
                <a:ea typeface="Gelasio"/>
                <a:cs typeface="Gelasio"/>
              </a:rPr>
              <a:t>Subtração de Fundo</a:t>
            </a:r>
            <a:endParaRPr lang="en-US" sz="1850"/>
          </a:p>
        </p:txBody>
      </p:sp>
      <p:sp>
        <p:nvSpPr>
          <p:cNvPr id="26" name="Text 14"/>
          <p:cNvSpPr/>
          <p:nvPr/>
        </p:nvSpPr>
        <p:spPr bwMode="auto">
          <a:xfrm>
            <a:off x="7475220" y="6980634"/>
            <a:ext cx="3248263" cy="308372"/>
          </a:xfrm>
          <a:prstGeom prst="rect">
            <a:avLst/>
          </a:prstGeom>
          <a:noFill/>
          <a:ln/>
        </p:spPr>
        <p:txBody>
          <a:bodyPr wrap="none" lIns="0" tIns="0" rIns="0" bIns="0" rtlCol="0" anchor="t"/>
          <a:lstStyle/>
          <a:p>
            <a:pPr marL="0" indent="0" algn="l">
              <a:lnSpc>
                <a:spcPts val="2400"/>
              </a:lnSpc>
              <a:buNone/>
              <a:defRPr/>
            </a:pPr>
            <a:r>
              <a:rPr lang="en-US" sz="1500">
                <a:solidFill>
                  <a:srgbClr val="272525"/>
                </a:solidFill>
                <a:latin typeface="Lato"/>
                <a:ea typeface="Lato"/>
                <a:cs typeface="Lato"/>
              </a:rPr>
              <a:t>Integrar técnicas como MOG2 ou KNN</a:t>
            </a:r>
            <a:endParaRPr lang="en-US" sz="15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2">
    <p:spTree>
      <p:nvGrpSpPr>
        <p:cNvPr id="1" name=""/>
        <p:cNvGrpSpPr/>
        <p:nvPr/>
      </p:nvGrpSpPr>
      <p:grpSpPr bwMode="auto">
        <a:xfrm>
          <a:off x="0" y="0"/>
          <a:ext cx="0" cy="0"/>
          <a:chOff x="0" y="0"/>
          <a:chExt cx="0" cy="0"/>
        </a:xfrm>
      </p:grpSpPr>
      <p:sp>
        <p:nvSpPr>
          <p:cNvPr id="2" name="Text 0"/>
          <p:cNvSpPr/>
          <p:nvPr/>
        </p:nvSpPr>
        <p:spPr bwMode="auto">
          <a:xfrm>
            <a:off x="793790" y="2144316"/>
            <a:ext cx="13042821" cy="1417558"/>
          </a:xfrm>
          <a:prstGeom prst="rect">
            <a:avLst/>
          </a:prstGeom>
          <a:noFill/>
          <a:ln/>
        </p:spPr>
        <p:txBody>
          <a:bodyPr wrap="square" lIns="0" tIns="0" rIns="0" bIns="0" rtlCol="0" anchor="t"/>
          <a:lstStyle/>
          <a:p>
            <a:pPr marL="0" indent="0" algn="l">
              <a:lnSpc>
                <a:spcPts val="5550"/>
              </a:lnSpc>
              <a:buNone/>
              <a:defRPr/>
            </a:pPr>
            <a:r>
              <a:rPr lang="en-US" sz="4450">
                <a:solidFill>
                  <a:srgbClr val="312F2B"/>
                </a:solidFill>
                <a:latin typeface="Gelasio"/>
                <a:ea typeface="Gelasio"/>
                <a:cs typeface="Gelasio"/>
              </a:rPr>
              <a:t>Detecção de Movimento em Vídeos: Algoritmos e Aplicações</a:t>
            </a:r>
            <a:endParaRPr lang="en-US" sz="4450"/>
          </a:p>
        </p:txBody>
      </p:sp>
      <p:sp>
        <p:nvSpPr>
          <p:cNvPr id="3" name="Text 1"/>
          <p:cNvSpPr/>
          <p:nvPr/>
        </p:nvSpPr>
        <p:spPr bwMode="auto">
          <a:xfrm>
            <a:off x="793790" y="4015502"/>
            <a:ext cx="13042821" cy="1088708"/>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Bem-vindos à nossa apresentação sobre detecção de movimento em vídeos utilizando técnicas de processamento de imagens. Vamos explorar como identificar movimentos em diferentes cenários, mesmo com variações de iluminação ou pequenas mudanças no ambiente.</a:t>
            </a:r>
            <a:endParaRPr lang="en-US" sz="1750"/>
          </a:p>
        </p:txBody>
      </p:sp>
      <p:sp>
        <p:nvSpPr>
          <p:cNvPr id="4" name="Text 2"/>
          <p:cNvSpPr/>
          <p:nvPr/>
        </p:nvSpPr>
        <p:spPr bwMode="auto">
          <a:xfrm>
            <a:off x="793790" y="5359360"/>
            <a:ext cx="13042821" cy="725805"/>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Abordaremos desde a explicação do algoritmo até possíveis aplicações e próximos passos para aprimoramento do sistema. Esta tecnologia tem aplicações importantes em segurança, monitoramento de tráfego e estudos de comportamento animal.</a:t>
            </a:r>
            <a:endParaRPr lang="en-US" sz="175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3">
    <p:spTree>
      <p:nvGrpSpPr>
        <p:cNvPr id="1" name=""/>
        <p:cNvGrpSpPr/>
        <p:nvPr/>
      </p:nvGrpSpPr>
      <p:grpSpPr bwMode="auto">
        <a:xfrm>
          <a:off x="0" y="0"/>
          <a:ext cx="0" cy="0"/>
          <a:chOff x="0" y="0"/>
          <a:chExt cx="0" cy="0"/>
        </a:xfrm>
      </p:grpSpPr>
      <p:sp>
        <p:nvSpPr>
          <p:cNvPr id="3" name="Text 0"/>
          <p:cNvSpPr/>
          <p:nvPr/>
        </p:nvSpPr>
        <p:spPr bwMode="auto">
          <a:xfrm>
            <a:off x="3939778" y="1032271"/>
            <a:ext cx="5834896" cy="673418"/>
          </a:xfrm>
          <a:prstGeom prst="rect">
            <a:avLst/>
          </a:prstGeom>
          <a:noFill/>
          <a:ln/>
        </p:spPr>
        <p:txBody>
          <a:bodyPr wrap="none" lIns="0" tIns="0" rIns="0" bIns="0" rtlCol="0" anchor="t"/>
          <a:lstStyle/>
          <a:p>
            <a:pPr marL="0" indent="0" algn="l">
              <a:lnSpc>
                <a:spcPts val="5300"/>
              </a:lnSpc>
              <a:buNone/>
              <a:defRPr/>
            </a:pPr>
            <a:r>
              <a:rPr lang="en-US" sz="4200">
                <a:solidFill>
                  <a:srgbClr val="312F2B"/>
                </a:solidFill>
                <a:latin typeface="Gelasio"/>
                <a:ea typeface="Gelasio"/>
                <a:cs typeface="Gelasio"/>
              </a:rPr>
              <a:t>Explicação do Algoritmo</a:t>
            </a:r>
            <a:endParaRPr lang="en-US" sz="4200"/>
          </a:p>
        </p:txBody>
      </p:sp>
      <p:pic>
        <p:nvPicPr>
          <p:cNvPr id="4" name="Image 1" descr="preencoded.png"/>
          <p:cNvPicPr>
            <a:picLocks noChangeAspect="1"/>
          </p:cNvPicPr>
          <p:nvPr/>
        </p:nvPicPr>
        <p:blipFill>
          <a:blip r:embed="rId3"/>
          <a:stretch/>
        </p:blipFill>
        <p:spPr bwMode="auto">
          <a:xfrm>
            <a:off x="3939778" y="2028824"/>
            <a:ext cx="1077397" cy="1292900"/>
          </a:xfrm>
          <a:prstGeom prst="rect">
            <a:avLst/>
          </a:prstGeom>
        </p:spPr>
      </p:pic>
      <p:sp>
        <p:nvSpPr>
          <p:cNvPr id="5" name="Text 1"/>
          <p:cNvSpPr/>
          <p:nvPr/>
        </p:nvSpPr>
        <p:spPr bwMode="auto">
          <a:xfrm>
            <a:off x="5340310" y="2244208"/>
            <a:ext cx="2693551" cy="336590"/>
          </a:xfrm>
          <a:prstGeom prst="rect">
            <a:avLst/>
          </a:prstGeom>
          <a:noFill/>
          <a:ln/>
        </p:spPr>
        <p:txBody>
          <a:bodyPr wrap="none" lIns="0" tIns="0" rIns="0" bIns="0" rtlCol="0" anchor="t"/>
          <a:lstStyle/>
          <a:p>
            <a:pPr marL="0" indent="0" algn="l">
              <a:lnSpc>
                <a:spcPts val="2650"/>
              </a:lnSpc>
              <a:buNone/>
              <a:defRPr/>
            </a:pPr>
            <a:r>
              <a:rPr lang="en-US" sz="2100">
                <a:solidFill>
                  <a:srgbClr val="272525"/>
                </a:solidFill>
                <a:latin typeface="Gelasio"/>
                <a:ea typeface="Gelasio"/>
                <a:cs typeface="Gelasio"/>
              </a:rPr>
              <a:t>Captura de Frames</a:t>
            </a:r>
            <a:endParaRPr lang="en-US" sz="2100"/>
          </a:p>
        </p:txBody>
      </p:sp>
      <p:sp>
        <p:nvSpPr>
          <p:cNvPr id="6" name="Text 2"/>
          <p:cNvSpPr/>
          <p:nvPr/>
        </p:nvSpPr>
        <p:spPr bwMode="auto">
          <a:xfrm>
            <a:off x="5340310" y="2709981"/>
            <a:ext cx="6155888" cy="344805"/>
          </a:xfrm>
          <a:prstGeom prst="rect">
            <a:avLst/>
          </a:prstGeom>
          <a:noFill/>
          <a:ln/>
        </p:spPr>
        <p:txBody>
          <a:bodyPr wrap="none" lIns="0" tIns="0" rIns="0" bIns="0" rtlCol="0" anchor="t"/>
          <a:lstStyle/>
          <a:p>
            <a:pPr marL="0" indent="0" algn="l">
              <a:lnSpc>
                <a:spcPts val="2700"/>
              </a:lnSpc>
              <a:buNone/>
              <a:defRPr/>
            </a:pPr>
            <a:r>
              <a:rPr lang="en-US" sz="1650">
                <a:solidFill>
                  <a:srgbClr val="272525"/>
                </a:solidFill>
                <a:latin typeface="Lato"/>
                <a:ea typeface="Lato"/>
                <a:cs typeface="Lato"/>
              </a:rPr>
              <a:t>Obtenção de frames consecutivos do vídeo</a:t>
            </a:r>
            <a:endParaRPr lang="en-US" sz="1650"/>
          </a:p>
        </p:txBody>
      </p:sp>
      <p:pic>
        <p:nvPicPr>
          <p:cNvPr id="7" name="Image 2" descr="preencoded.png"/>
          <p:cNvPicPr>
            <a:picLocks noChangeAspect="1"/>
          </p:cNvPicPr>
          <p:nvPr/>
        </p:nvPicPr>
        <p:blipFill>
          <a:blip r:embed="rId4"/>
          <a:stretch/>
        </p:blipFill>
        <p:spPr bwMode="auto">
          <a:xfrm>
            <a:off x="3939778" y="3321724"/>
            <a:ext cx="1077397" cy="1586151"/>
          </a:xfrm>
          <a:prstGeom prst="rect">
            <a:avLst/>
          </a:prstGeom>
        </p:spPr>
      </p:pic>
      <p:sp>
        <p:nvSpPr>
          <p:cNvPr id="8" name="Text 3"/>
          <p:cNvSpPr/>
          <p:nvPr/>
        </p:nvSpPr>
        <p:spPr bwMode="auto">
          <a:xfrm>
            <a:off x="5340310" y="3537108"/>
            <a:ext cx="2798802" cy="336590"/>
          </a:xfrm>
          <a:prstGeom prst="rect">
            <a:avLst/>
          </a:prstGeom>
          <a:noFill/>
          <a:ln/>
        </p:spPr>
        <p:txBody>
          <a:bodyPr wrap="none" lIns="0" tIns="0" rIns="0" bIns="0" rtlCol="0" anchor="t"/>
          <a:lstStyle/>
          <a:p>
            <a:pPr marL="0" indent="0" algn="l">
              <a:lnSpc>
                <a:spcPts val="2650"/>
              </a:lnSpc>
              <a:buNone/>
              <a:defRPr/>
            </a:pPr>
            <a:r>
              <a:rPr lang="en-US" sz="2100">
                <a:solidFill>
                  <a:srgbClr val="272525"/>
                </a:solidFill>
                <a:latin typeface="Gelasio"/>
                <a:ea typeface="Gelasio"/>
                <a:cs typeface="Gelasio"/>
              </a:rPr>
              <a:t>Diferença entre Frames</a:t>
            </a:r>
            <a:endParaRPr lang="en-US" sz="2100"/>
          </a:p>
        </p:txBody>
      </p:sp>
      <p:sp>
        <p:nvSpPr>
          <p:cNvPr id="9" name="Text 4"/>
          <p:cNvSpPr/>
          <p:nvPr/>
        </p:nvSpPr>
        <p:spPr bwMode="auto">
          <a:xfrm>
            <a:off x="5340310" y="4002880"/>
            <a:ext cx="6155888" cy="689610"/>
          </a:xfrm>
          <a:prstGeom prst="rect">
            <a:avLst/>
          </a:prstGeom>
          <a:noFill/>
          <a:ln/>
        </p:spPr>
        <p:txBody>
          <a:bodyPr wrap="square" lIns="0" tIns="0" rIns="0" bIns="0" rtlCol="0" anchor="t"/>
          <a:lstStyle/>
          <a:p>
            <a:pPr marL="0" indent="0" algn="l">
              <a:lnSpc>
                <a:spcPts val="2700"/>
              </a:lnSpc>
              <a:buNone/>
              <a:defRPr/>
            </a:pPr>
            <a:r>
              <a:rPr lang="en-US" sz="1650">
                <a:solidFill>
                  <a:srgbClr val="272525"/>
                </a:solidFill>
                <a:latin typeface="Lato"/>
                <a:ea typeface="Lato"/>
                <a:cs typeface="Lato"/>
              </a:rPr>
              <a:t>Cálculo da diferença de intensidade entre pixels de quadros consecutivos</a:t>
            </a:r>
            <a:endParaRPr lang="en-US" sz="1650"/>
          </a:p>
        </p:txBody>
      </p:sp>
      <p:pic>
        <p:nvPicPr>
          <p:cNvPr id="10" name="Image 3" descr="preencoded.png"/>
          <p:cNvPicPr>
            <a:picLocks noChangeAspect="1"/>
          </p:cNvPicPr>
          <p:nvPr/>
        </p:nvPicPr>
        <p:blipFill>
          <a:blip r:embed="rId5"/>
          <a:stretch/>
        </p:blipFill>
        <p:spPr bwMode="auto">
          <a:xfrm>
            <a:off x="3939778" y="4907875"/>
            <a:ext cx="1077397" cy="1292900"/>
          </a:xfrm>
          <a:prstGeom prst="rect">
            <a:avLst/>
          </a:prstGeom>
        </p:spPr>
      </p:pic>
      <p:sp>
        <p:nvSpPr>
          <p:cNvPr id="11" name="Text 5"/>
          <p:cNvSpPr/>
          <p:nvPr/>
        </p:nvSpPr>
        <p:spPr bwMode="auto">
          <a:xfrm>
            <a:off x="5340310" y="5123259"/>
            <a:ext cx="2957155" cy="336590"/>
          </a:xfrm>
          <a:prstGeom prst="rect">
            <a:avLst/>
          </a:prstGeom>
          <a:noFill/>
          <a:ln/>
        </p:spPr>
        <p:txBody>
          <a:bodyPr wrap="none" lIns="0" tIns="0" rIns="0" bIns="0" rtlCol="0" anchor="t"/>
          <a:lstStyle/>
          <a:p>
            <a:pPr marL="0" indent="0" algn="l">
              <a:lnSpc>
                <a:spcPts val="2650"/>
              </a:lnSpc>
              <a:buNone/>
              <a:defRPr/>
            </a:pPr>
            <a:r>
              <a:rPr lang="en-US" sz="2100">
                <a:solidFill>
                  <a:srgbClr val="272525"/>
                </a:solidFill>
                <a:latin typeface="Gelasio"/>
                <a:ea typeface="Gelasio"/>
                <a:cs typeface="Gelasio"/>
              </a:rPr>
              <a:t>Thresholding Adaptativo</a:t>
            </a:r>
            <a:endParaRPr lang="en-US" sz="2100"/>
          </a:p>
        </p:txBody>
      </p:sp>
      <p:sp>
        <p:nvSpPr>
          <p:cNvPr id="12" name="Text 6"/>
          <p:cNvSpPr/>
          <p:nvPr/>
        </p:nvSpPr>
        <p:spPr bwMode="auto">
          <a:xfrm>
            <a:off x="5340310" y="5589031"/>
            <a:ext cx="6155888" cy="344805"/>
          </a:xfrm>
          <a:prstGeom prst="rect">
            <a:avLst/>
          </a:prstGeom>
          <a:noFill/>
          <a:ln/>
        </p:spPr>
        <p:txBody>
          <a:bodyPr wrap="none" lIns="0" tIns="0" rIns="0" bIns="0" rtlCol="0" anchor="t"/>
          <a:lstStyle/>
          <a:p>
            <a:pPr marL="0" indent="0" algn="l">
              <a:lnSpc>
                <a:spcPts val="2700"/>
              </a:lnSpc>
              <a:buNone/>
              <a:defRPr/>
            </a:pPr>
            <a:r>
              <a:rPr lang="en-US" sz="1650">
                <a:solidFill>
                  <a:srgbClr val="272525"/>
                </a:solidFill>
                <a:latin typeface="Lato"/>
                <a:ea typeface="Lato"/>
                <a:cs typeface="Lato"/>
              </a:rPr>
              <a:t>Binarização da imagem com limiares calculados localmente</a:t>
            </a:r>
            <a:endParaRPr lang="en-US" sz="1650"/>
          </a:p>
        </p:txBody>
      </p:sp>
      <p:pic>
        <p:nvPicPr>
          <p:cNvPr id="13" name="Image 4" descr="preencoded.png"/>
          <p:cNvPicPr>
            <a:picLocks noChangeAspect="1"/>
          </p:cNvPicPr>
          <p:nvPr/>
        </p:nvPicPr>
        <p:blipFill>
          <a:blip r:embed="rId6"/>
          <a:stretch/>
        </p:blipFill>
        <p:spPr bwMode="auto">
          <a:xfrm>
            <a:off x="3939778" y="6200774"/>
            <a:ext cx="1077397" cy="1292900"/>
          </a:xfrm>
          <a:prstGeom prst="rect">
            <a:avLst/>
          </a:prstGeom>
        </p:spPr>
      </p:pic>
      <p:sp>
        <p:nvSpPr>
          <p:cNvPr id="14" name="Text 7"/>
          <p:cNvSpPr/>
          <p:nvPr/>
        </p:nvSpPr>
        <p:spPr bwMode="auto">
          <a:xfrm>
            <a:off x="5340310" y="6416158"/>
            <a:ext cx="2866311" cy="336590"/>
          </a:xfrm>
          <a:prstGeom prst="rect">
            <a:avLst/>
          </a:prstGeom>
          <a:noFill/>
          <a:ln/>
        </p:spPr>
        <p:txBody>
          <a:bodyPr wrap="none" lIns="0" tIns="0" rIns="0" bIns="0" rtlCol="0" anchor="t"/>
          <a:lstStyle/>
          <a:p>
            <a:pPr marL="0" indent="0" algn="l">
              <a:lnSpc>
                <a:spcPts val="2650"/>
              </a:lnSpc>
              <a:buNone/>
              <a:defRPr/>
            </a:pPr>
            <a:r>
              <a:rPr lang="en-US" sz="2100">
                <a:solidFill>
                  <a:srgbClr val="272525"/>
                </a:solidFill>
                <a:latin typeface="Gelasio"/>
                <a:ea typeface="Gelasio"/>
                <a:cs typeface="Gelasio"/>
              </a:rPr>
              <a:t>Detecção de Movimento</a:t>
            </a:r>
            <a:endParaRPr lang="en-US" sz="2100"/>
          </a:p>
        </p:txBody>
      </p:sp>
      <p:sp>
        <p:nvSpPr>
          <p:cNvPr id="15" name="Text 8"/>
          <p:cNvSpPr/>
          <p:nvPr/>
        </p:nvSpPr>
        <p:spPr bwMode="auto">
          <a:xfrm>
            <a:off x="5340310" y="6881931"/>
            <a:ext cx="6155888" cy="344805"/>
          </a:xfrm>
          <a:prstGeom prst="rect">
            <a:avLst/>
          </a:prstGeom>
          <a:noFill/>
          <a:ln/>
        </p:spPr>
        <p:txBody>
          <a:bodyPr wrap="none" lIns="0" tIns="0" rIns="0" bIns="0" rtlCol="0" anchor="t"/>
          <a:lstStyle/>
          <a:p>
            <a:pPr marL="0" indent="0" algn="l">
              <a:lnSpc>
                <a:spcPts val="2700"/>
              </a:lnSpc>
              <a:buNone/>
              <a:defRPr/>
            </a:pPr>
            <a:r>
              <a:rPr lang="en-US" sz="1650">
                <a:solidFill>
                  <a:srgbClr val="272525"/>
                </a:solidFill>
                <a:latin typeface="Lato"/>
                <a:ea typeface="Lato"/>
                <a:cs typeface="Lato"/>
              </a:rPr>
              <a:t>Identificação das áreas onde houve mudança significativa</a:t>
            </a:r>
            <a:endParaRPr lang="en-US" sz="165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4">
    <p:spTree>
      <p:nvGrpSpPr>
        <p:cNvPr id="1" name=""/>
        <p:cNvGrpSpPr/>
        <p:nvPr/>
      </p:nvGrpSpPr>
      <p:grpSpPr bwMode="auto">
        <a:xfrm>
          <a:off x="0" y="0"/>
          <a:ext cx="0" cy="0"/>
          <a:chOff x="0" y="0"/>
          <a:chExt cx="0" cy="0"/>
        </a:xfrm>
      </p:grpSpPr>
      <p:sp>
        <p:nvSpPr>
          <p:cNvPr id="2" name="Text 0"/>
          <p:cNvSpPr/>
          <p:nvPr/>
        </p:nvSpPr>
        <p:spPr bwMode="auto">
          <a:xfrm>
            <a:off x="793790" y="1893570"/>
            <a:ext cx="5894665" cy="708779"/>
          </a:xfrm>
          <a:prstGeom prst="rect">
            <a:avLst/>
          </a:prstGeom>
          <a:noFill/>
          <a:ln/>
        </p:spPr>
        <p:txBody>
          <a:bodyPr wrap="none" lIns="0" tIns="0" rIns="0" bIns="0" rtlCol="0" anchor="t"/>
          <a:lstStyle/>
          <a:p>
            <a:pPr marL="0" indent="0" algn="l">
              <a:lnSpc>
                <a:spcPts val="5550"/>
              </a:lnSpc>
              <a:buNone/>
              <a:defRPr/>
            </a:pPr>
            <a:r>
              <a:rPr lang="en-US" sz="4450">
                <a:solidFill>
                  <a:srgbClr val="312F2B"/>
                </a:solidFill>
                <a:latin typeface="Gelasio"/>
                <a:ea typeface="Gelasio"/>
                <a:cs typeface="Gelasio"/>
              </a:rPr>
              <a:t>Diferença entre Frames</a:t>
            </a:r>
            <a:endParaRPr lang="en-US" sz="4450"/>
          </a:p>
        </p:txBody>
      </p:sp>
      <p:sp>
        <p:nvSpPr>
          <p:cNvPr id="3" name="Text 1"/>
          <p:cNvSpPr/>
          <p:nvPr/>
        </p:nvSpPr>
        <p:spPr bwMode="auto">
          <a:xfrm>
            <a:off x="793790" y="3169325"/>
            <a:ext cx="2835235" cy="354330"/>
          </a:xfrm>
          <a:prstGeom prst="rect">
            <a:avLst/>
          </a:prstGeom>
          <a:noFill/>
          <a:ln/>
        </p:spPr>
        <p:txBody>
          <a:bodyPr wrap="none" lIns="0" tIns="0" rIns="0" bIns="0" rtlCol="0" anchor="t"/>
          <a:lstStyle/>
          <a:p>
            <a:pPr marL="0" indent="0" algn="l">
              <a:lnSpc>
                <a:spcPts val="2750"/>
              </a:lnSpc>
              <a:buNone/>
              <a:defRPr/>
            </a:pPr>
            <a:r>
              <a:rPr lang="en-US" sz="2200">
                <a:solidFill>
                  <a:srgbClr val="312F2B"/>
                </a:solidFill>
                <a:latin typeface="Gelasio"/>
                <a:ea typeface="Gelasio"/>
                <a:cs typeface="Gelasio"/>
              </a:rPr>
              <a:t>Como Funciona</a:t>
            </a:r>
            <a:endParaRPr lang="en-US" sz="2200"/>
          </a:p>
        </p:txBody>
      </p:sp>
      <p:sp>
        <p:nvSpPr>
          <p:cNvPr id="4" name="Text 2"/>
          <p:cNvSpPr/>
          <p:nvPr/>
        </p:nvSpPr>
        <p:spPr bwMode="auto">
          <a:xfrm>
            <a:off x="793790" y="3750469"/>
            <a:ext cx="6244709" cy="1088708"/>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A técnica de diferença entre frames (Frame Differencing) identifica quais pixels mudaram ao longo do tempo comparando dois quadros consecutivos do vídeo.</a:t>
            </a:r>
            <a:endParaRPr lang="en-US" sz="1750"/>
          </a:p>
        </p:txBody>
      </p:sp>
      <p:sp>
        <p:nvSpPr>
          <p:cNvPr id="5" name="Text 3"/>
          <p:cNvSpPr/>
          <p:nvPr/>
        </p:nvSpPr>
        <p:spPr bwMode="auto">
          <a:xfrm>
            <a:off x="793790" y="5043249"/>
            <a:ext cx="6244709" cy="1088708"/>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Quando um objeto se move de um ponto a outro, essa mudança se traduz em regiões onde as intensidades dos pixels variam significativamente, criando uma "imagem de diferença".</a:t>
            </a:r>
            <a:endParaRPr lang="en-US" sz="1750"/>
          </a:p>
        </p:txBody>
      </p:sp>
      <p:sp>
        <p:nvSpPr>
          <p:cNvPr id="6" name="Text 4"/>
          <p:cNvSpPr/>
          <p:nvPr/>
        </p:nvSpPr>
        <p:spPr bwMode="auto">
          <a:xfrm>
            <a:off x="7599521" y="3169325"/>
            <a:ext cx="2835235" cy="354330"/>
          </a:xfrm>
          <a:prstGeom prst="rect">
            <a:avLst/>
          </a:prstGeom>
          <a:noFill/>
          <a:ln/>
        </p:spPr>
        <p:txBody>
          <a:bodyPr wrap="none" lIns="0" tIns="0" rIns="0" bIns="0" rtlCol="0" anchor="t"/>
          <a:lstStyle/>
          <a:p>
            <a:pPr marL="0" indent="0" algn="l">
              <a:lnSpc>
                <a:spcPts val="2750"/>
              </a:lnSpc>
              <a:buNone/>
              <a:defRPr/>
            </a:pPr>
            <a:r>
              <a:rPr lang="en-US" sz="2200">
                <a:solidFill>
                  <a:srgbClr val="312F2B"/>
                </a:solidFill>
                <a:latin typeface="Gelasio"/>
                <a:ea typeface="Gelasio"/>
                <a:cs typeface="Gelasio"/>
              </a:rPr>
              <a:t>Vantagens</a:t>
            </a:r>
            <a:endParaRPr lang="en-US" sz="2200"/>
          </a:p>
        </p:txBody>
      </p:sp>
      <p:sp>
        <p:nvSpPr>
          <p:cNvPr id="7" name="Text 5"/>
          <p:cNvSpPr/>
          <p:nvPr/>
        </p:nvSpPr>
        <p:spPr bwMode="auto">
          <a:xfrm>
            <a:off x="7599521" y="3750469"/>
            <a:ext cx="6244709" cy="362903"/>
          </a:xfrm>
          <a:prstGeom prst="rect">
            <a:avLst/>
          </a:prstGeom>
          <a:noFill/>
          <a:ln/>
        </p:spPr>
        <p:txBody>
          <a:bodyPr wrap="none" lIns="0" tIns="0" rIns="0" bIns="0" rtlCol="0" anchor="t"/>
          <a:lstStyle/>
          <a:p>
            <a:pPr marL="342900" indent="-342900" algn="l">
              <a:lnSpc>
                <a:spcPts val="2850"/>
              </a:lnSpc>
              <a:buSzPct val="100000"/>
              <a:buChar char="•"/>
              <a:defRPr/>
            </a:pPr>
            <a:r>
              <a:rPr lang="en-US" sz="1750">
                <a:solidFill>
                  <a:srgbClr val="272525"/>
                </a:solidFill>
                <a:latin typeface="Lato"/>
                <a:ea typeface="Lato"/>
                <a:cs typeface="Lato"/>
              </a:rPr>
              <a:t>Implementação simples e eficiente</a:t>
            </a:r>
            <a:endParaRPr lang="en-US" sz="1750"/>
          </a:p>
        </p:txBody>
      </p:sp>
      <p:sp>
        <p:nvSpPr>
          <p:cNvPr id="8" name="Text 6"/>
          <p:cNvSpPr/>
          <p:nvPr/>
        </p:nvSpPr>
        <p:spPr bwMode="auto">
          <a:xfrm>
            <a:off x="7599521" y="4192667"/>
            <a:ext cx="6244709" cy="362903"/>
          </a:xfrm>
          <a:prstGeom prst="rect">
            <a:avLst/>
          </a:prstGeom>
          <a:noFill/>
          <a:ln/>
        </p:spPr>
        <p:txBody>
          <a:bodyPr wrap="none" lIns="0" tIns="0" rIns="0" bIns="0" rtlCol="0" anchor="t"/>
          <a:lstStyle/>
          <a:p>
            <a:pPr marL="342900" indent="-342900" algn="l">
              <a:lnSpc>
                <a:spcPts val="2850"/>
              </a:lnSpc>
              <a:buSzPct val="100000"/>
              <a:buChar char="•"/>
              <a:defRPr/>
            </a:pPr>
            <a:r>
              <a:rPr lang="en-US" sz="1750">
                <a:solidFill>
                  <a:srgbClr val="272525"/>
                </a:solidFill>
                <a:latin typeface="Lato"/>
                <a:ea typeface="Lato"/>
                <a:cs typeface="Lato"/>
              </a:rPr>
              <a:t>Baixo custo computacional</a:t>
            </a:r>
            <a:endParaRPr lang="en-US" sz="1750"/>
          </a:p>
        </p:txBody>
      </p:sp>
      <p:sp>
        <p:nvSpPr>
          <p:cNvPr id="9" name="Text 7"/>
          <p:cNvSpPr/>
          <p:nvPr/>
        </p:nvSpPr>
        <p:spPr bwMode="auto">
          <a:xfrm>
            <a:off x="7599521" y="4634865"/>
            <a:ext cx="6244709" cy="362903"/>
          </a:xfrm>
          <a:prstGeom prst="rect">
            <a:avLst/>
          </a:prstGeom>
          <a:noFill/>
          <a:ln/>
        </p:spPr>
        <p:txBody>
          <a:bodyPr wrap="none" lIns="0" tIns="0" rIns="0" bIns="0" rtlCol="0" anchor="t"/>
          <a:lstStyle/>
          <a:p>
            <a:pPr marL="342900" indent="-342900" algn="l">
              <a:lnSpc>
                <a:spcPts val="2850"/>
              </a:lnSpc>
              <a:buSzPct val="100000"/>
              <a:buChar char="•"/>
              <a:defRPr/>
            </a:pPr>
            <a:r>
              <a:rPr lang="en-US" sz="1750">
                <a:solidFill>
                  <a:srgbClr val="272525"/>
                </a:solidFill>
                <a:latin typeface="Lato"/>
                <a:ea typeface="Lato"/>
                <a:cs typeface="Lato"/>
              </a:rPr>
              <a:t>Detecção imediata de mudanças</a:t>
            </a:r>
            <a:endParaRPr lang="en-US" sz="175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5">
    <p:spTree>
      <p:nvGrpSpPr>
        <p:cNvPr id="1" name=""/>
        <p:cNvGrpSpPr/>
        <p:nvPr/>
      </p:nvGrpSpPr>
      <p:grpSpPr bwMode="auto">
        <a:xfrm>
          <a:off x="0" y="0"/>
          <a:ext cx="0" cy="0"/>
          <a:chOff x="0" y="0"/>
          <a:chExt cx="0" cy="0"/>
        </a:xfrm>
      </p:grpSpPr>
      <p:sp>
        <p:nvSpPr>
          <p:cNvPr id="2" name="Text 0"/>
          <p:cNvSpPr/>
          <p:nvPr/>
        </p:nvSpPr>
        <p:spPr bwMode="auto">
          <a:xfrm>
            <a:off x="612785" y="352841"/>
            <a:ext cx="5026061" cy="712018"/>
          </a:xfrm>
          <a:prstGeom prst="rect">
            <a:avLst/>
          </a:prstGeom>
          <a:noFill/>
          <a:ln/>
        </p:spPr>
        <p:txBody>
          <a:bodyPr wrap="none" lIns="0" tIns="0" rIns="0" bIns="0" rtlCol="0" anchor="t"/>
          <a:lstStyle/>
          <a:p>
            <a:pPr marL="0" indent="0" algn="l">
              <a:lnSpc>
                <a:spcPts val="5550"/>
              </a:lnSpc>
              <a:buNone/>
              <a:defRPr/>
            </a:pPr>
            <a:r>
              <a:rPr lang="en-US" sz="4450">
                <a:solidFill>
                  <a:srgbClr val="312F2B"/>
                </a:solidFill>
                <a:latin typeface="Gelasio"/>
                <a:ea typeface="Gelasio"/>
                <a:cs typeface="Gelasio"/>
              </a:rPr>
              <a:t>Resultados</a:t>
            </a:r>
            <a:r>
              <a:rPr lang="pt-BR" sz="4450">
                <a:solidFill>
                  <a:srgbClr val="312F2B"/>
                </a:solidFill>
                <a:latin typeface="Gelasio"/>
                <a:ea typeface="Gelasio"/>
                <a:cs typeface="Gelasio"/>
              </a:rPr>
              <a:t> - Carros</a:t>
            </a:r>
            <a:endParaRPr lang="en-US" sz="4450"/>
          </a:p>
        </p:txBody>
      </p:sp>
      <p:sp>
        <p:nvSpPr>
          <p:cNvPr id="4" name="Text 1"/>
          <p:cNvSpPr/>
          <p:nvPr/>
        </p:nvSpPr>
        <p:spPr bwMode="auto">
          <a:xfrm>
            <a:off x="6672143" y="3776305"/>
            <a:ext cx="7171967" cy="362903"/>
          </a:xfrm>
          <a:prstGeom prst="rect">
            <a:avLst/>
          </a:prstGeom>
          <a:noFill/>
          <a:ln/>
        </p:spPr>
        <p:txBody>
          <a:bodyPr wrap="none" lIns="0" tIns="0" rIns="0" bIns="0" rtlCol="0" anchor="t"/>
          <a:lstStyle/>
          <a:p>
            <a:pPr marL="0" indent="0" algn="l">
              <a:lnSpc>
                <a:spcPts val="2850"/>
              </a:lnSpc>
              <a:buNone/>
              <a:defRPr/>
            </a:pPr>
            <a:endParaRPr lang="en-US" sz="1750"/>
          </a:p>
        </p:txBody>
      </p:sp>
      <p:pic>
        <p:nvPicPr>
          <p:cNvPr id="1285655566" name=""/>
          <p:cNvPicPr>
            <a:picLocks noChangeAspect="1"/>
          </p:cNvPicPr>
          <p:nvPr/>
        </p:nvPicPr>
        <p:blipFill>
          <a:blip r:embed="rId3"/>
          <a:stretch/>
        </p:blipFill>
        <p:spPr bwMode="auto">
          <a:xfrm flipH="0" flipV="0">
            <a:off x="472252" y="1187040"/>
            <a:ext cx="6059357" cy="3408388"/>
          </a:xfrm>
          <a:prstGeom prst="rect">
            <a:avLst/>
          </a:prstGeom>
        </p:spPr>
      </p:pic>
      <p:pic>
        <p:nvPicPr>
          <p:cNvPr id="1800164638" name=""/>
          <p:cNvPicPr>
            <a:picLocks noChangeAspect="1"/>
          </p:cNvPicPr>
          <p:nvPr/>
        </p:nvPicPr>
        <p:blipFill>
          <a:blip r:embed="rId4"/>
          <a:stretch/>
        </p:blipFill>
        <p:spPr bwMode="auto">
          <a:xfrm flipH="0" flipV="0">
            <a:off x="7557412" y="1061619"/>
            <a:ext cx="6060250" cy="3408891"/>
          </a:xfrm>
          <a:prstGeom prst="rect">
            <a:avLst/>
          </a:prstGeom>
        </p:spPr>
      </p:pic>
      <p:pic>
        <p:nvPicPr>
          <p:cNvPr id="275777903" name=""/>
          <p:cNvPicPr>
            <a:picLocks noChangeAspect="1"/>
          </p:cNvPicPr>
          <p:nvPr/>
        </p:nvPicPr>
        <p:blipFill>
          <a:blip r:embed="rId5"/>
          <a:stretch/>
        </p:blipFill>
        <p:spPr bwMode="auto">
          <a:xfrm>
            <a:off x="4267199" y="4680054"/>
            <a:ext cx="6095999" cy="34290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6">
    <p:spTree>
      <p:nvGrpSpPr>
        <p:cNvPr id="1" name=""/>
        <p:cNvGrpSpPr/>
        <p:nvPr/>
      </p:nvGrpSpPr>
      <p:grpSpPr bwMode="auto">
        <a:xfrm>
          <a:off x="0" y="0"/>
          <a:ext cx="0" cy="0"/>
          <a:chOff x="0" y="0"/>
          <a:chExt cx="0" cy="0"/>
        </a:xfrm>
      </p:grpSpPr>
      <p:sp>
        <p:nvSpPr>
          <p:cNvPr id="3" name="Text 0"/>
          <p:cNvSpPr/>
          <p:nvPr/>
        </p:nvSpPr>
        <p:spPr bwMode="auto">
          <a:xfrm>
            <a:off x="6218277" y="780812"/>
            <a:ext cx="7670840" cy="342305"/>
          </a:xfrm>
          <a:prstGeom prst="rect">
            <a:avLst/>
          </a:prstGeom>
          <a:noFill/>
          <a:ln/>
        </p:spPr>
        <p:txBody>
          <a:bodyPr wrap="none" lIns="0" tIns="0" rIns="0" bIns="0" rtlCol="0" anchor="t"/>
          <a:lstStyle/>
          <a:p>
            <a:pPr marL="0" indent="0" algn="l">
              <a:lnSpc>
                <a:spcPts val="2650"/>
              </a:lnSpc>
              <a:buNone/>
              <a:defRPr/>
            </a:pPr>
            <a:endParaRPr lang="en-US" sz="1650"/>
          </a:p>
        </p:txBody>
      </p:sp>
      <p:sp>
        <p:nvSpPr>
          <p:cNvPr id="5" name="Text 1"/>
          <p:cNvSpPr/>
          <p:nvPr/>
        </p:nvSpPr>
        <p:spPr bwMode="auto">
          <a:xfrm>
            <a:off x="748784" y="7161728"/>
            <a:ext cx="5348764" cy="668536"/>
          </a:xfrm>
          <a:prstGeom prst="rect">
            <a:avLst/>
          </a:prstGeom>
          <a:noFill/>
          <a:ln/>
        </p:spPr>
        <p:txBody>
          <a:bodyPr wrap="none" lIns="0" tIns="0" rIns="0" bIns="0" rtlCol="0" anchor="t"/>
          <a:lstStyle/>
          <a:p>
            <a:pPr marL="0" indent="0" algn="l">
              <a:lnSpc>
                <a:spcPts val="5250"/>
              </a:lnSpc>
              <a:buNone/>
              <a:defRPr/>
            </a:pPr>
            <a:endParaRPr lang="en-US" sz="4200"/>
          </a:p>
        </p:txBody>
      </p:sp>
      <p:sp>
        <p:nvSpPr>
          <p:cNvPr id="1838080204" name="Text 0"/>
          <p:cNvSpPr/>
          <p:nvPr/>
        </p:nvSpPr>
        <p:spPr bwMode="auto">
          <a:xfrm>
            <a:off x="612784" y="352840"/>
            <a:ext cx="5340369" cy="716338"/>
          </a:xfrm>
          <a:prstGeom prst="rect">
            <a:avLst/>
          </a:prstGeom>
          <a:noFill/>
          <a:ln/>
        </p:spPr>
        <p:txBody>
          <a:bodyPr wrap="none" lIns="0" tIns="0" rIns="0" bIns="0" rtlCol="0" anchor="t"/>
          <a:lstStyle/>
          <a:p>
            <a:pPr marL="0" indent="0" algn="l">
              <a:lnSpc>
                <a:spcPts val="5549"/>
              </a:lnSpc>
              <a:buNone/>
              <a:defRPr/>
            </a:pPr>
            <a:r>
              <a:rPr lang="en-US" sz="4450">
                <a:solidFill>
                  <a:srgbClr val="312F2B"/>
                </a:solidFill>
                <a:latin typeface="Gelasio"/>
                <a:ea typeface="Gelasio"/>
                <a:cs typeface="Gelasio"/>
              </a:rPr>
              <a:t>Resultados</a:t>
            </a:r>
            <a:r>
              <a:rPr lang="pt-BR" sz="4450">
                <a:solidFill>
                  <a:srgbClr val="312F2B"/>
                </a:solidFill>
                <a:latin typeface="Gelasio"/>
                <a:ea typeface="Gelasio"/>
                <a:cs typeface="Gelasio"/>
              </a:rPr>
              <a:t> - Animais</a:t>
            </a:r>
            <a:endParaRPr lang="en-US" sz="4450"/>
          </a:p>
        </p:txBody>
      </p:sp>
      <p:pic>
        <p:nvPicPr>
          <p:cNvPr id="718302486" name=""/>
          <p:cNvPicPr>
            <a:picLocks noChangeAspect="1"/>
          </p:cNvPicPr>
          <p:nvPr/>
        </p:nvPicPr>
        <p:blipFill>
          <a:blip r:embed="rId3"/>
          <a:stretch/>
        </p:blipFill>
        <p:spPr bwMode="auto">
          <a:xfrm>
            <a:off x="281477" y="1069179"/>
            <a:ext cx="6095999" cy="3429000"/>
          </a:xfrm>
          <a:prstGeom prst="rect">
            <a:avLst/>
          </a:prstGeom>
        </p:spPr>
      </p:pic>
      <p:pic>
        <p:nvPicPr>
          <p:cNvPr id="2111676021" name=""/>
          <p:cNvPicPr>
            <a:picLocks noChangeAspect="1"/>
          </p:cNvPicPr>
          <p:nvPr/>
        </p:nvPicPr>
        <p:blipFill>
          <a:blip r:embed="rId4"/>
          <a:stretch/>
        </p:blipFill>
        <p:spPr bwMode="auto">
          <a:xfrm>
            <a:off x="7543280" y="1069179"/>
            <a:ext cx="6095999" cy="3429000"/>
          </a:xfrm>
          <a:prstGeom prst="rect">
            <a:avLst/>
          </a:prstGeom>
        </p:spPr>
      </p:pic>
      <p:pic>
        <p:nvPicPr>
          <p:cNvPr id="1053743827" name=""/>
          <p:cNvPicPr>
            <a:picLocks noChangeAspect="1"/>
          </p:cNvPicPr>
          <p:nvPr/>
        </p:nvPicPr>
        <p:blipFill>
          <a:blip r:embed="rId5"/>
          <a:stretch/>
        </p:blipFill>
        <p:spPr bwMode="auto">
          <a:xfrm>
            <a:off x="4267199" y="4664439"/>
            <a:ext cx="6095999" cy="34290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02442213" name="Text 0"/>
          <p:cNvSpPr/>
          <p:nvPr/>
        </p:nvSpPr>
        <p:spPr bwMode="auto">
          <a:xfrm>
            <a:off x="331719" y="305996"/>
            <a:ext cx="8387421" cy="722818"/>
          </a:xfrm>
          <a:prstGeom prst="rect">
            <a:avLst/>
          </a:prstGeom>
          <a:noFill/>
          <a:ln/>
        </p:spPr>
        <p:txBody>
          <a:bodyPr wrap="none" lIns="0" tIns="0" rIns="0" bIns="0" rtlCol="0" anchor="t"/>
          <a:lstStyle/>
          <a:p>
            <a:pPr marL="0" indent="0" algn="l">
              <a:lnSpc>
                <a:spcPts val="5549"/>
              </a:lnSpc>
              <a:buNone/>
              <a:defRPr/>
            </a:pPr>
            <a:r>
              <a:rPr lang="en-US" sz="4450">
                <a:solidFill>
                  <a:srgbClr val="312F2B"/>
                </a:solidFill>
                <a:latin typeface="Gelasio"/>
                <a:ea typeface="Gelasio"/>
                <a:cs typeface="Gelasio"/>
              </a:rPr>
              <a:t>Resultados</a:t>
            </a:r>
            <a:r>
              <a:rPr lang="pt-BR" sz="4450">
                <a:solidFill>
                  <a:srgbClr val="312F2B"/>
                </a:solidFill>
                <a:latin typeface="Gelasio"/>
                <a:ea typeface="Gelasio"/>
                <a:cs typeface="Gelasio"/>
              </a:rPr>
              <a:t> - Movimento Humano</a:t>
            </a:r>
            <a:endParaRPr lang="en-US" sz="4450"/>
          </a:p>
        </p:txBody>
      </p:sp>
      <p:pic>
        <p:nvPicPr>
          <p:cNvPr id="1704414087" name=""/>
          <p:cNvPicPr>
            <a:picLocks noChangeAspect="1"/>
          </p:cNvPicPr>
          <p:nvPr/>
        </p:nvPicPr>
        <p:blipFill>
          <a:blip r:embed="rId3"/>
          <a:stretch/>
        </p:blipFill>
        <p:spPr bwMode="auto">
          <a:xfrm>
            <a:off x="331719" y="1151119"/>
            <a:ext cx="6095999" cy="3429000"/>
          </a:xfrm>
          <a:prstGeom prst="rect">
            <a:avLst/>
          </a:prstGeom>
        </p:spPr>
      </p:pic>
      <p:pic>
        <p:nvPicPr>
          <p:cNvPr id="444048733" name=""/>
          <p:cNvPicPr>
            <a:picLocks noChangeAspect="1"/>
          </p:cNvPicPr>
          <p:nvPr/>
        </p:nvPicPr>
        <p:blipFill>
          <a:blip r:embed="rId4"/>
          <a:stretch/>
        </p:blipFill>
        <p:spPr bwMode="auto">
          <a:xfrm>
            <a:off x="4329658" y="4680054"/>
            <a:ext cx="6095999" cy="3429000"/>
          </a:xfrm>
          <a:prstGeom prst="rect">
            <a:avLst/>
          </a:prstGeom>
        </p:spPr>
      </p:pic>
      <p:pic>
        <p:nvPicPr>
          <p:cNvPr id="1348752735" name=""/>
          <p:cNvPicPr>
            <a:picLocks noChangeAspect="1"/>
          </p:cNvPicPr>
          <p:nvPr/>
        </p:nvPicPr>
        <p:blipFill>
          <a:blip r:embed="rId5"/>
          <a:stretch/>
        </p:blipFill>
        <p:spPr bwMode="auto">
          <a:xfrm>
            <a:off x="7611880" y="1028815"/>
            <a:ext cx="6095999" cy="342900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7">
    <p:spTree>
      <p:nvGrpSpPr>
        <p:cNvPr id="1" name=""/>
        <p:cNvGrpSpPr/>
        <p:nvPr/>
      </p:nvGrpSpPr>
      <p:grpSpPr bwMode="auto">
        <a:xfrm>
          <a:off x="0" y="0"/>
          <a:ext cx="0" cy="0"/>
          <a:chOff x="0" y="0"/>
          <a:chExt cx="0" cy="0"/>
        </a:xfrm>
      </p:grpSpPr>
      <p:sp>
        <p:nvSpPr>
          <p:cNvPr id="3" name="Text 0"/>
          <p:cNvSpPr/>
          <p:nvPr/>
        </p:nvSpPr>
        <p:spPr bwMode="auto">
          <a:xfrm>
            <a:off x="3087469" y="993635"/>
            <a:ext cx="6228159" cy="708779"/>
          </a:xfrm>
          <a:prstGeom prst="rect">
            <a:avLst/>
          </a:prstGeom>
          <a:noFill/>
          <a:ln/>
        </p:spPr>
        <p:txBody>
          <a:bodyPr wrap="none" lIns="0" tIns="0" rIns="0" bIns="0" rtlCol="0" anchor="t"/>
          <a:lstStyle/>
          <a:p>
            <a:pPr marL="0" indent="0" algn="l">
              <a:lnSpc>
                <a:spcPts val="5550"/>
              </a:lnSpc>
              <a:buNone/>
              <a:defRPr/>
            </a:pPr>
            <a:r>
              <a:rPr lang="en-US" sz="4450">
                <a:solidFill>
                  <a:srgbClr val="312F2B"/>
                </a:solidFill>
                <a:latin typeface="Gelasio"/>
                <a:ea typeface="Gelasio"/>
                <a:cs typeface="Gelasio"/>
              </a:rPr>
              <a:t>Thresholding Adaptativo</a:t>
            </a:r>
            <a:endParaRPr lang="en-US" sz="4450"/>
          </a:p>
        </p:txBody>
      </p:sp>
      <p:sp>
        <p:nvSpPr>
          <p:cNvPr id="4" name="Shape 1"/>
          <p:cNvSpPr/>
          <p:nvPr/>
        </p:nvSpPr>
        <p:spPr bwMode="auto">
          <a:xfrm>
            <a:off x="3087469" y="2042576"/>
            <a:ext cx="3664863" cy="3136702"/>
          </a:xfrm>
          <a:prstGeom prst="roundRect">
            <a:avLst>
              <a:gd name="adj" fmla="val 3037"/>
            </a:avLst>
          </a:prstGeom>
          <a:solidFill>
            <a:srgbClr val="E8E8E3"/>
          </a:solidFill>
          <a:ln w="7620">
            <a:solidFill>
              <a:srgbClr val="CECEC9"/>
            </a:solidFill>
            <a:prstDash val="solid"/>
          </a:ln>
        </p:spPr>
      </p:sp>
      <p:sp>
        <p:nvSpPr>
          <p:cNvPr id="5" name="Text 2"/>
          <p:cNvSpPr/>
          <p:nvPr/>
        </p:nvSpPr>
        <p:spPr bwMode="auto">
          <a:xfrm>
            <a:off x="3321903" y="2277010"/>
            <a:ext cx="2835235" cy="354330"/>
          </a:xfrm>
          <a:prstGeom prst="rect">
            <a:avLst/>
          </a:prstGeom>
          <a:noFill/>
          <a:ln/>
        </p:spPr>
        <p:txBody>
          <a:bodyPr wrap="none" lIns="0" tIns="0" rIns="0" bIns="0" rtlCol="0" anchor="t"/>
          <a:lstStyle/>
          <a:p>
            <a:pPr marL="0" indent="0" algn="l">
              <a:lnSpc>
                <a:spcPts val="2750"/>
              </a:lnSpc>
              <a:buNone/>
              <a:defRPr/>
            </a:pPr>
            <a:r>
              <a:rPr lang="en-US" sz="2200">
                <a:solidFill>
                  <a:srgbClr val="272525"/>
                </a:solidFill>
                <a:latin typeface="Gelasio"/>
                <a:ea typeface="Gelasio"/>
                <a:cs typeface="Gelasio"/>
              </a:rPr>
              <a:t>Definição</a:t>
            </a:r>
            <a:endParaRPr lang="en-US" sz="2200"/>
          </a:p>
        </p:txBody>
      </p:sp>
      <p:sp>
        <p:nvSpPr>
          <p:cNvPr id="6" name="Text 3"/>
          <p:cNvSpPr/>
          <p:nvPr/>
        </p:nvSpPr>
        <p:spPr bwMode="auto">
          <a:xfrm>
            <a:off x="3321903" y="2767428"/>
            <a:ext cx="3195995" cy="2177415"/>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O thresholding adaptativo calcula o valor de limiar localmente, analisando pequenas vizinhanças de pixels, em vez de usar um valor fixo para toda a imagem.</a:t>
            </a:r>
            <a:endParaRPr lang="en-US" sz="1750"/>
          </a:p>
        </p:txBody>
      </p:sp>
      <p:sp>
        <p:nvSpPr>
          <p:cNvPr id="7" name="Shape 4"/>
          <p:cNvSpPr/>
          <p:nvPr/>
        </p:nvSpPr>
        <p:spPr bwMode="auto">
          <a:xfrm>
            <a:off x="6979146" y="2042576"/>
            <a:ext cx="3664863" cy="3136702"/>
          </a:xfrm>
          <a:prstGeom prst="roundRect">
            <a:avLst>
              <a:gd name="adj" fmla="val 3037"/>
            </a:avLst>
          </a:prstGeom>
          <a:solidFill>
            <a:srgbClr val="E8E8E3"/>
          </a:solidFill>
          <a:ln w="7620">
            <a:solidFill>
              <a:srgbClr val="CECEC9"/>
            </a:solidFill>
            <a:prstDash val="solid"/>
          </a:ln>
        </p:spPr>
      </p:sp>
      <p:sp>
        <p:nvSpPr>
          <p:cNvPr id="8" name="Text 5"/>
          <p:cNvSpPr/>
          <p:nvPr/>
        </p:nvSpPr>
        <p:spPr bwMode="auto">
          <a:xfrm>
            <a:off x="7213580" y="2277010"/>
            <a:ext cx="2835235" cy="354330"/>
          </a:xfrm>
          <a:prstGeom prst="rect">
            <a:avLst/>
          </a:prstGeom>
          <a:noFill/>
          <a:ln/>
        </p:spPr>
        <p:txBody>
          <a:bodyPr wrap="none" lIns="0" tIns="0" rIns="0" bIns="0" rtlCol="0" anchor="t"/>
          <a:lstStyle/>
          <a:p>
            <a:pPr marL="0" indent="0" algn="l">
              <a:lnSpc>
                <a:spcPts val="2750"/>
              </a:lnSpc>
              <a:buNone/>
              <a:defRPr/>
            </a:pPr>
            <a:r>
              <a:rPr lang="en-US" sz="2200">
                <a:solidFill>
                  <a:srgbClr val="272525"/>
                </a:solidFill>
                <a:latin typeface="Gelasio"/>
                <a:ea typeface="Gelasio"/>
                <a:cs typeface="Gelasio"/>
              </a:rPr>
              <a:t>Vantagens</a:t>
            </a:r>
            <a:endParaRPr lang="en-US" sz="2200"/>
          </a:p>
        </p:txBody>
      </p:sp>
      <p:sp>
        <p:nvSpPr>
          <p:cNvPr id="9" name="Text 6"/>
          <p:cNvSpPr/>
          <p:nvPr/>
        </p:nvSpPr>
        <p:spPr bwMode="auto">
          <a:xfrm>
            <a:off x="7213580" y="2767428"/>
            <a:ext cx="3195995" cy="1814513"/>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Segmentação mais robusta a variações de iluminação ou sombras, pois cada região tem seu próprio limiar calculado com base nas condições locais.</a:t>
            </a:r>
            <a:endParaRPr lang="en-US" sz="1750"/>
          </a:p>
        </p:txBody>
      </p:sp>
      <p:sp>
        <p:nvSpPr>
          <p:cNvPr id="10" name="Shape 7"/>
          <p:cNvSpPr/>
          <p:nvPr/>
        </p:nvSpPr>
        <p:spPr bwMode="auto">
          <a:xfrm>
            <a:off x="3087469" y="5406092"/>
            <a:ext cx="7556421" cy="2047994"/>
          </a:xfrm>
          <a:prstGeom prst="roundRect">
            <a:avLst>
              <a:gd name="adj" fmla="val 4652"/>
            </a:avLst>
          </a:prstGeom>
          <a:solidFill>
            <a:srgbClr val="E8E8E3"/>
          </a:solidFill>
          <a:ln w="7620">
            <a:solidFill>
              <a:srgbClr val="CECEC9"/>
            </a:solidFill>
            <a:prstDash val="solid"/>
          </a:ln>
        </p:spPr>
      </p:sp>
      <p:sp>
        <p:nvSpPr>
          <p:cNvPr id="11" name="Text 8"/>
          <p:cNvSpPr/>
          <p:nvPr/>
        </p:nvSpPr>
        <p:spPr bwMode="auto">
          <a:xfrm>
            <a:off x="3321903" y="5640526"/>
            <a:ext cx="2835235" cy="354330"/>
          </a:xfrm>
          <a:prstGeom prst="rect">
            <a:avLst/>
          </a:prstGeom>
          <a:noFill/>
          <a:ln/>
        </p:spPr>
        <p:txBody>
          <a:bodyPr wrap="none" lIns="0" tIns="0" rIns="0" bIns="0" rtlCol="0" anchor="t"/>
          <a:lstStyle/>
          <a:p>
            <a:pPr marL="0" indent="0" algn="l">
              <a:lnSpc>
                <a:spcPts val="2750"/>
              </a:lnSpc>
              <a:buNone/>
              <a:defRPr/>
            </a:pPr>
            <a:r>
              <a:rPr lang="en-US" sz="2200">
                <a:solidFill>
                  <a:srgbClr val="272525"/>
                </a:solidFill>
                <a:latin typeface="Gelasio"/>
                <a:ea typeface="Gelasio"/>
                <a:cs typeface="Gelasio"/>
              </a:rPr>
              <a:t>Aplicação</a:t>
            </a:r>
            <a:endParaRPr lang="en-US" sz="2200"/>
          </a:p>
        </p:txBody>
      </p:sp>
      <p:sp>
        <p:nvSpPr>
          <p:cNvPr id="12" name="Text 9"/>
          <p:cNvSpPr/>
          <p:nvPr/>
        </p:nvSpPr>
        <p:spPr bwMode="auto">
          <a:xfrm>
            <a:off x="3321903" y="6130944"/>
            <a:ext cx="7087553" cy="1088708"/>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Após identificar as áreas de mudança com a diferença entre frames, o thresholding adaptativo é aplicado para binarizar a imagem, destacando apenas as regiões em movimento.</a:t>
            </a:r>
            <a:endParaRPr lang="en-US" sz="175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Slide 8">
    <p:spTree>
      <p:nvGrpSpPr>
        <p:cNvPr id="1" name=""/>
        <p:cNvGrpSpPr/>
        <p:nvPr/>
      </p:nvGrpSpPr>
      <p:grpSpPr bwMode="auto">
        <a:xfrm>
          <a:off x="0" y="0"/>
          <a:ext cx="0" cy="0"/>
          <a:chOff x="0" y="0"/>
          <a:chExt cx="0" cy="0"/>
        </a:xfrm>
      </p:grpSpPr>
      <p:sp>
        <p:nvSpPr>
          <p:cNvPr id="2" name="Text 0"/>
          <p:cNvSpPr/>
          <p:nvPr/>
        </p:nvSpPr>
        <p:spPr bwMode="auto">
          <a:xfrm>
            <a:off x="793790" y="1251109"/>
            <a:ext cx="7670244" cy="708779"/>
          </a:xfrm>
          <a:prstGeom prst="rect">
            <a:avLst/>
          </a:prstGeom>
          <a:noFill/>
          <a:ln/>
        </p:spPr>
        <p:txBody>
          <a:bodyPr wrap="none" lIns="0" tIns="0" rIns="0" bIns="0" rtlCol="0" anchor="t"/>
          <a:lstStyle/>
          <a:p>
            <a:pPr marL="0" indent="0" algn="l">
              <a:lnSpc>
                <a:spcPts val="5550"/>
              </a:lnSpc>
              <a:buNone/>
              <a:defRPr/>
            </a:pPr>
            <a:r>
              <a:rPr lang="en-US" sz="4450">
                <a:solidFill>
                  <a:srgbClr val="312F2B"/>
                </a:solidFill>
                <a:latin typeface="Gelasio"/>
                <a:ea typeface="Gelasio"/>
                <a:cs typeface="Gelasio"/>
              </a:rPr>
              <a:t>Problemas a Serem Resolvidos</a:t>
            </a:r>
            <a:endParaRPr lang="en-US" sz="4450"/>
          </a:p>
        </p:txBody>
      </p:sp>
      <p:sp>
        <p:nvSpPr>
          <p:cNvPr id="3" name="Text 1"/>
          <p:cNvSpPr/>
          <p:nvPr/>
        </p:nvSpPr>
        <p:spPr bwMode="auto">
          <a:xfrm>
            <a:off x="2181106" y="2680097"/>
            <a:ext cx="2851547" cy="354330"/>
          </a:xfrm>
          <a:prstGeom prst="rect">
            <a:avLst/>
          </a:prstGeom>
          <a:noFill/>
          <a:ln/>
        </p:spPr>
        <p:txBody>
          <a:bodyPr wrap="none" lIns="0" tIns="0" rIns="0" bIns="0" rtlCol="0" anchor="t"/>
          <a:lstStyle/>
          <a:p>
            <a:pPr marL="0" indent="0" algn="r">
              <a:lnSpc>
                <a:spcPts val="2750"/>
              </a:lnSpc>
              <a:buNone/>
              <a:defRPr/>
            </a:pPr>
            <a:r>
              <a:rPr lang="en-US" sz="2200">
                <a:solidFill>
                  <a:srgbClr val="272525"/>
                </a:solidFill>
                <a:latin typeface="Gelasio"/>
                <a:ea typeface="Gelasio"/>
                <a:cs typeface="Gelasio"/>
              </a:rPr>
              <a:t>Sistemas de Segurança</a:t>
            </a:r>
            <a:endParaRPr lang="en-US" sz="2200"/>
          </a:p>
        </p:txBody>
      </p:sp>
      <p:sp>
        <p:nvSpPr>
          <p:cNvPr id="4" name="Text 2"/>
          <p:cNvSpPr/>
          <p:nvPr/>
        </p:nvSpPr>
        <p:spPr bwMode="auto">
          <a:xfrm>
            <a:off x="793790" y="3170515"/>
            <a:ext cx="4238863" cy="1088708"/>
          </a:xfrm>
          <a:prstGeom prst="rect">
            <a:avLst/>
          </a:prstGeom>
          <a:noFill/>
          <a:ln/>
        </p:spPr>
        <p:txBody>
          <a:bodyPr wrap="square" lIns="0" tIns="0" rIns="0" bIns="0" rtlCol="0" anchor="t"/>
          <a:lstStyle/>
          <a:p>
            <a:pPr marL="0" indent="0" algn="r">
              <a:lnSpc>
                <a:spcPts val="2850"/>
              </a:lnSpc>
              <a:buNone/>
              <a:defRPr/>
            </a:pPr>
            <a:r>
              <a:rPr lang="en-US" sz="1750">
                <a:solidFill>
                  <a:srgbClr val="272525"/>
                </a:solidFill>
                <a:latin typeface="Lato"/>
                <a:ea typeface="Lato"/>
                <a:cs typeface="Lato"/>
              </a:rPr>
              <a:t>Capturar movimentos suspeitos em áreas restritas, acionando alertas quando necessário.</a:t>
            </a:r>
            <a:endParaRPr lang="en-US" sz="1750"/>
          </a:p>
        </p:txBody>
      </p:sp>
      <p:pic>
        <p:nvPicPr>
          <p:cNvPr id="5" name="Image 0" descr="preencoded.png"/>
          <p:cNvPicPr>
            <a:picLocks noChangeAspect="1"/>
          </p:cNvPicPr>
          <p:nvPr/>
        </p:nvPicPr>
        <p:blipFill>
          <a:blip r:embed="rId3"/>
          <a:stretch/>
        </p:blipFill>
        <p:spPr bwMode="auto">
          <a:xfrm>
            <a:off x="5032653" y="2413516"/>
            <a:ext cx="4564975" cy="4564975"/>
          </a:xfrm>
          <a:prstGeom prst="rect">
            <a:avLst/>
          </a:prstGeom>
        </p:spPr>
      </p:pic>
      <p:pic>
        <p:nvPicPr>
          <p:cNvPr id="6" name="Image 1" descr="preencoded.png"/>
          <p:cNvPicPr>
            <a:picLocks noChangeAspect="1"/>
          </p:cNvPicPr>
          <p:nvPr/>
        </p:nvPicPr>
        <p:blipFill>
          <a:blip r:embed="rId4"/>
          <a:stretch/>
        </p:blipFill>
        <p:spPr bwMode="auto">
          <a:xfrm>
            <a:off x="6324362" y="3665458"/>
            <a:ext cx="318968" cy="398621"/>
          </a:xfrm>
          <a:prstGeom prst="rect">
            <a:avLst/>
          </a:prstGeom>
        </p:spPr>
      </p:pic>
      <p:sp>
        <p:nvSpPr>
          <p:cNvPr id="7" name="Text 3"/>
          <p:cNvSpPr/>
          <p:nvPr/>
        </p:nvSpPr>
        <p:spPr bwMode="auto">
          <a:xfrm>
            <a:off x="9597627" y="2680097"/>
            <a:ext cx="3376851" cy="354330"/>
          </a:xfrm>
          <a:prstGeom prst="rect">
            <a:avLst/>
          </a:prstGeom>
          <a:noFill/>
          <a:ln/>
        </p:spPr>
        <p:txBody>
          <a:bodyPr wrap="none" lIns="0" tIns="0" rIns="0" bIns="0" rtlCol="0" anchor="t"/>
          <a:lstStyle/>
          <a:p>
            <a:pPr marL="0" indent="0" algn="l">
              <a:lnSpc>
                <a:spcPts val="2750"/>
              </a:lnSpc>
              <a:buNone/>
              <a:defRPr/>
            </a:pPr>
            <a:r>
              <a:rPr lang="en-US" sz="2200">
                <a:solidFill>
                  <a:srgbClr val="272525"/>
                </a:solidFill>
                <a:latin typeface="Gelasio"/>
                <a:ea typeface="Gelasio"/>
                <a:cs typeface="Gelasio"/>
              </a:rPr>
              <a:t>Monitoramento de Tráfego</a:t>
            </a:r>
            <a:endParaRPr lang="en-US" sz="2200"/>
          </a:p>
        </p:txBody>
      </p:sp>
      <p:sp>
        <p:nvSpPr>
          <p:cNvPr id="8" name="Text 4"/>
          <p:cNvSpPr/>
          <p:nvPr/>
        </p:nvSpPr>
        <p:spPr bwMode="auto">
          <a:xfrm>
            <a:off x="9597627" y="3170515"/>
            <a:ext cx="4238982" cy="1088708"/>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Identificar e rastrear veículos em rodovias para estudar fluxo de trânsito e congestionamentos.</a:t>
            </a:r>
            <a:endParaRPr lang="en-US" sz="1750"/>
          </a:p>
        </p:txBody>
      </p:sp>
      <p:pic>
        <p:nvPicPr>
          <p:cNvPr id="9" name="Image 2" descr="preencoded.png"/>
          <p:cNvPicPr>
            <a:picLocks noChangeAspect="1"/>
          </p:cNvPicPr>
          <p:nvPr/>
        </p:nvPicPr>
        <p:blipFill>
          <a:blip r:embed="rId5"/>
          <a:stretch/>
        </p:blipFill>
        <p:spPr bwMode="auto">
          <a:xfrm>
            <a:off x="5032653" y="2413516"/>
            <a:ext cx="4564975" cy="4564975"/>
          </a:xfrm>
          <a:prstGeom prst="rect">
            <a:avLst/>
          </a:prstGeom>
        </p:spPr>
      </p:pic>
      <p:pic>
        <p:nvPicPr>
          <p:cNvPr id="10" name="Image 3" descr="preencoded.png"/>
          <p:cNvPicPr>
            <a:picLocks noChangeAspect="1"/>
          </p:cNvPicPr>
          <p:nvPr/>
        </p:nvPicPr>
        <p:blipFill>
          <a:blip r:embed="rId6"/>
          <a:stretch/>
        </p:blipFill>
        <p:spPr bwMode="auto">
          <a:xfrm>
            <a:off x="7986713" y="3665458"/>
            <a:ext cx="318968" cy="398621"/>
          </a:xfrm>
          <a:prstGeom prst="rect">
            <a:avLst/>
          </a:prstGeom>
        </p:spPr>
      </p:pic>
      <p:sp>
        <p:nvSpPr>
          <p:cNvPr id="11" name="Text 5"/>
          <p:cNvSpPr/>
          <p:nvPr/>
        </p:nvSpPr>
        <p:spPr bwMode="auto">
          <a:xfrm>
            <a:off x="9597627" y="5132665"/>
            <a:ext cx="3042642" cy="354330"/>
          </a:xfrm>
          <a:prstGeom prst="rect">
            <a:avLst/>
          </a:prstGeom>
          <a:noFill/>
          <a:ln/>
        </p:spPr>
        <p:txBody>
          <a:bodyPr wrap="none" lIns="0" tIns="0" rIns="0" bIns="0" rtlCol="0" anchor="t"/>
          <a:lstStyle/>
          <a:p>
            <a:pPr marL="0" indent="0" algn="l">
              <a:lnSpc>
                <a:spcPts val="2750"/>
              </a:lnSpc>
              <a:buNone/>
              <a:defRPr/>
            </a:pPr>
            <a:r>
              <a:rPr lang="en-US" sz="2200">
                <a:solidFill>
                  <a:srgbClr val="272525"/>
                </a:solidFill>
                <a:latin typeface="Gelasio"/>
                <a:ea typeface="Gelasio"/>
                <a:cs typeface="Gelasio"/>
              </a:rPr>
              <a:t>Comportamento Animal</a:t>
            </a:r>
            <a:endParaRPr lang="en-US" sz="2200"/>
          </a:p>
        </p:txBody>
      </p:sp>
      <p:sp>
        <p:nvSpPr>
          <p:cNvPr id="12" name="Text 6"/>
          <p:cNvSpPr/>
          <p:nvPr/>
        </p:nvSpPr>
        <p:spPr bwMode="auto">
          <a:xfrm>
            <a:off x="9597627" y="5623084"/>
            <a:ext cx="4238982" cy="1088708"/>
          </a:xfrm>
          <a:prstGeom prst="rect">
            <a:avLst/>
          </a:prstGeom>
          <a:noFill/>
          <a:ln/>
        </p:spPr>
        <p:txBody>
          <a:bodyPr wrap="square" lIns="0" tIns="0" rIns="0" bIns="0" rtlCol="0" anchor="t"/>
          <a:lstStyle/>
          <a:p>
            <a:pPr marL="0" indent="0" algn="l">
              <a:lnSpc>
                <a:spcPts val="2850"/>
              </a:lnSpc>
              <a:buNone/>
              <a:defRPr/>
            </a:pPr>
            <a:r>
              <a:rPr lang="en-US" sz="1750">
                <a:solidFill>
                  <a:srgbClr val="272525"/>
                </a:solidFill>
                <a:latin typeface="Lato"/>
                <a:ea typeface="Lato"/>
                <a:cs typeface="Lato"/>
              </a:rPr>
              <a:t>Capturar movimentos de animais em cenários rurais com diversos detalhes ambientais.</a:t>
            </a:r>
            <a:endParaRPr lang="en-US" sz="1750"/>
          </a:p>
        </p:txBody>
      </p:sp>
      <p:pic>
        <p:nvPicPr>
          <p:cNvPr id="13" name="Image 4" descr="preencoded.png"/>
          <p:cNvPicPr>
            <a:picLocks noChangeAspect="1"/>
          </p:cNvPicPr>
          <p:nvPr/>
        </p:nvPicPr>
        <p:blipFill>
          <a:blip r:embed="rId7"/>
          <a:stretch/>
        </p:blipFill>
        <p:spPr bwMode="auto">
          <a:xfrm>
            <a:off x="5032653" y="2413516"/>
            <a:ext cx="4564975" cy="4564975"/>
          </a:xfrm>
          <a:prstGeom prst="rect">
            <a:avLst/>
          </a:prstGeom>
        </p:spPr>
      </p:pic>
      <p:pic>
        <p:nvPicPr>
          <p:cNvPr id="14" name="Image 5" descr="preencoded.png"/>
          <p:cNvPicPr>
            <a:picLocks noChangeAspect="1"/>
          </p:cNvPicPr>
          <p:nvPr/>
        </p:nvPicPr>
        <p:blipFill>
          <a:blip r:embed="rId8"/>
          <a:stretch/>
        </p:blipFill>
        <p:spPr bwMode="auto">
          <a:xfrm>
            <a:off x="7986713" y="5327809"/>
            <a:ext cx="318968" cy="398621"/>
          </a:xfrm>
          <a:prstGeom prst="rect">
            <a:avLst/>
          </a:prstGeom>
        </p:spPr>
      </p:pic>
      <p:sp>
        <p:nvSpPr>
          <p:cNvPr id="15" name="Text 7"/>
          <p:cNvSpPr/>
          <p:nvPr/>
        </p:nvSpPr>
        <p:spPr bwMode="auto">
          <a:xfrm>
            <a:off x="2197418" y="5132665"/>
            <a:ext cx="2835235" cy="354330"/>
          </a:xfrm>
          <a:prstGeom prst="rect">
            <a:avLst/>
          </a:prstGeom>
          <a:noFill/>
          <a:ln/>
        </p:spPr>
        <p:txBody>
          <a:bodyPr wrap="none" lIns="0" tIns="0" rIns="0" bIns="0" rtlCol="0" anchor="t"/>
          <a:lstStyle/>
          <a:p>
            <a:pPr marL="0" indent="0" algn="r">
              <a:lnSpc>
                <a:spcPts val="2750"/>
              </a:lnSpc>
              <a:buNone/>
              <a:defRPr/>
            </a:pPr>
            <a:r>
              <a:rPr lang="en-US" sz="2200">
                <a:solidFill>
                  <a:srgbClr val="272525"/>
                </a:solidFill>
                <a:latin typeface="Gelasio"/>
                <a:ea typeface="Gelasio"/>
                <a:cs typeface="Gelasio"/>
              </a:rPr>
              <a:t>Desafios</a:t>
            </a:r>
            <a:endParaRPr lang="en-US" sz="2200"/>
          </a:p>
        </p:txBody>
      </p:sp>
      <p:sp>
        <p:nvSpPr>
          <p:cNvPr id="16" name="Text 8"/>
          <p:cNvSpPr/>
          <p:nvPr/>
        </p:nvSpPr>
        <p:spPr bwMode="auto">
          <a:xfrm>
            <a:off x="793790" y="5623084"/>
            <a:ext cx="4238863" cy="1088708"/>
          </a:xfrm>
          <a:prstGeom prst="rect">
            <a:avLst/>
          </a:prstGeom>
          <a:noFill/>
          <a:ln/>
        </p:spPr>
        <p:txBody>
          <a:bodyPr wrap="square" lIns="0" tIns="0" rIns="0" bIns="0" rtlCol="0" anchor="t"/>
          <a:lstStyle/>
          <a:p>
            <a:pPr marL="0" indent="0" algn="r">
              <a:lnSpc>
                <a:spcPts val="2850"/>
              </a:lnSpc>
              <a:buNone/>
              <a:defRPr/>
            </a:pPr>
            <a:r>
              <a:rPr lang="en-US" sz="1750">
                <a:solidFill>
                  <a:srgbClr val="272525"/>
                </a:solidFill>
                <a:latin typeface="Lato"/>
                <a:ea typeface="Lato"/>
                <a:cs typeface="Lato"/>
              </a:rPr>
              <a:t>Lidar com ruídos, variações súbitas de luminosidade, sombras em movimento e outras interferências.</a:t>
            </a:r>
            <a:endParaRPr lang="en-US" sz="1750"/>
          </a:p>
        </p:txBody>
      </p:sp>
      <p:pic>
        <p:nvPicPr>
          <p:cNvPr id="17" name="Image 6" descr="preencoded.png"/>
          <p:cNvPicPr>
            <a:picLocks noChangeAspect="1"/>
          </p:cNvPicPr>
          <p:nvPr/>
        </p:nvPicPr>
        <p:blipFill>
          <a:blip r:embed="rId9"/>
          <a:stretch/>
        </p:blipFill>
        <p:spPr bwMode="auto">
          <a:xfrm>
            <a:off x="5032653" y="2413516"/>
            <a:ext cx="4564975" cy="4564975"/>
          </a:xfrm>
          <a:prstGeom prst="rect">
            <a:avLst/>
          </a:prstGeom>
        </p:spPr>
      </p:pic>
      <p:pic>
        <p:nvPicPr>
          <p:cNvPr id="18" name="Image 7" descr="preencoded.png"/>
          <p:cNvPicPr>
            <a:picLocks noChangeAspect="1"/>
          </p:cNvPicPr>
          <p:nvPr/>
        </p:nvPicPr>
        <p:blipFill>
          <a:blip r:embed="rId10"/>
          <a:stretch/>
        </p:blipFill>
        <p:spPr bwMode="auto">
          <a:xfrm>
            <a:off x="6324362" y="5327809"/>
            <a:ext cx="318968" cy="398621"/>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ONLYOFFICE/8.3.2.19</Application>
  <PresentationFormat>On-screen Show (4:3)</PresentationFormat>
  <Paragraphs>0</Paragraphs>
  <Slides>12</Slides>
  <Notes>12</Notes>
  <HiddenSlides>0</HiddenSlides>
  <MMClips>2</MMClips>
  <ScaleCrop>0</ScaleCrop>
  <HeadingPairs>
    <vt:vector size="4" baseType="variant">
      <vt:variant>
        <vt:lpstr>Theme</vt:lpstr>
      </vt:variant>
      <vt:variant>
        <vt:i4>1</vt:i4>
      </vt:variant>
      <vt:variant>
        <vt:lpstr>Slide Titles</vt:lpstr>
      </vt:variant>
      <vt:variant>
        <vt:i4>12</vt:i4>
      </vt:variant>
    </vt:vector>
  </HeadingPairs>
  <TitlesOfParts>
    <vt:vector size="13"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PptxGenJS</Company>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
  <cp:revision>2</cp:revision>
  <dcterms:created xsi:type="dcterms:W3CDTF">2025-04-01T00:23:11Z</dcterms:created>
  <dcterms:modified xsi:type="dcterms:W3CDTF">2025-04-01T00:36:08Z</dcterms:modified>
</cp:coreProperties>
</file>