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  <p:embeddedFontLst>
    <p:embeddedFont>
      <p:font typeface="Lato" panose="020F0502020204030203" pitchFamily="34" charset="0"/>
      <p:regular r:id="rId1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08">
          <p15:clr>
            <a:srgbClr val="A4A3A4"/>
          </p15:clr>
        </p15:guide>
        <p15:guide id="2" orient="horz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702" y="84"/>
      </p:cViewPr>
      <p:guideLst>
        <p:guide pos="4608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82F153-3F37-0F45-9E97-73ACFA13230C}" type="datetimeFigureOut">
              <a:rPr lang="en-US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3B0DE6-D8CF-375E-3469-F48491DC7E4F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27908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Integrantes (RGM):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793790" y="3839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28628632</a:t>
            </a:r>
            <a:endParaRPr lang="en-US" sz="1750"/>
          </a:p>
        </p:txBody>
      </p:sp>
      <p:sp>
        <p:nvSpPr>
          <p:cNvPr id="4" name="Text 2"/>
          <p:cNvSpPr/>
          <p:nvPr/>
        </p:nvSpPr>
        <p:spPr bwMode="auto"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28839111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 bwMode="auto">
          <a:xfrm>
            <a:off x="6820788" y="5075872"/>
            <a:ext cx="989542" cy="363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30104831</a:t>
            </a:r>
          </a:p>
          <a:p>
            <a:pPr marL="0" indent="0" algn="ctr">
              <a:lnSpc>
                <a:spcPts val="2849"/>
              </a:lnSpc>
              <a:buNone/>
              <a:defRPr/>
            </a:pPr>
            <a:endParaRPr lang="en-US" sz="1750"/>
          </a:p>
          <a:p>
            <a:pPr marL="0" indent="0" algn="ctr">
              <a:lnSpc>
                <a:spcPts val="2849"/>
              </a:lnSpc>
              <a:buNone/>
              <a:defRPr/>
            </a:pPr>
            <a:endParaRPr lang="en-US" sz="1750"/>
          </a:p>
        </p:txBody>
      </p:sp>
      <p:sp>
        <p:nvSpPr>
          <p:cNvPr id="1321446409" name="TextBox 1321446408"/>
          <p:cNvSpPr txBox="1"/>
          <p:nvPr/>
        </p:nvSpPr>
        <p:spPr bwMode="auto">
          <a:xfrm>
            <a:off x="766721" y="6433278"/>
            <a:ext cx="69731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/>
              <a:t>Link código: </a:t>
            </a:r>
            <a:r>
              <a:rPr lang="pt-BR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https://github.com/SOLDATO2/ProjetoAula5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1251109"/>
            <a:ext cx="76702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Problemas a Serem Resolvidos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2181106" y="2680097"/>
            <a:ext cx="28515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Sistemas de Segurança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 bwMode="auto">
          <a:xfrm>
            <a:off x="793790" y="3170515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Capturar movimentos suspeitos em áreas restritas, acionando alertas quando necessário.</a:t>
            </a:r>
            <a:endParaRPr lang="en-US" sz="175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24362" y="3665458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 bwMode="auto">
          <a:xfrm>
            <a:off x="9597627" y="2680097"/>
            <a:ext cx="33768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Monitoramento de Tráfego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 bwMode="auto">
          <a:xfrm>
            <a:off x="9597627" y="3170515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Identificar e rastrear veículos em rodovias para estudar fluxo de trânsito e congestionamentos.</a:t>
            </a:r>
            <a:endParaRPr lang="en-US" sz="17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986713" y="3665458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 bwMode="auto">
          <a:xfrm>
            <a:off x="9597627" y="5132665"/>
            <a:ext cx="30426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Comportamento Animal</a:t>
            </a:r>
            <a:endParaRPr lang="en-US" sz="2200"/>
          </a:p>
        </p:txBody>
      </p:sp>
      <p:sp>
        <p:nvSpPr>
          <p:cNvPr id="12" name="Text 6"/>
          <p:cNvSpPr/>
          <p:nvPr/>
        </p:nvSpPr>
        <p:spPr bwMode="auto">
          <a:xfrm>
            <a:off x="9597627" y="5623084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Capturar movimentos de animais em cenários rurais com diversos detalhes ambientais.</a:t>
            </a:r>
            <a:endParaRPr lang="en-US" sz="175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7986713" y="532780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 bwMode="auto">
          <a:xfrm>
            <a:off x="2197418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Desafios</a:t>
            </a:r>
            <a:endParaRPr lang="en-US" sz="2200"/>
          </a:p>
        </p:txBody>
      </p:sp>
      <p:sp>
        <p:nvSpPr>
          <p:cNvPr id="16" name="Text 8"/>
          <p:cNvSpPr/>
          <p:nvPr/>
        </p:nvSpPr>
        <p:spPr bwMode="auto">
          <a:xfrm>
            <a:off x="793790" y="5623084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Lidar com ruídos, variações súbitas de luminosidade, sombras em movimento e outras interferências.</a:t>
            </a:r>
            <a:endParaRPr lang="en-US" sz="175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6324362" y="5327809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852190" y="1448334"/>
            <a:ext cx="65797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Implementação do Código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 bwMode="auto">
          <a:xfrm>
            <a:off x="852190" y="3177716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 bwMode="auto">
          <a:xfrm>
            <a:off x="852190" y="37446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Captura e Preparação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 bwMode="auto">
          <a:xfrm>
            <a:off x="852190" y="4235111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Captura do vídeo, redimensionamento para 360p e conversão para escala de cinza.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 bwMode="auto">
          <a:xfrm>
            <a:off x="5313105" y="2837436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 bwMode="auto">
          <a:xfrm>
            <a:off x="5313105" y="34044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Processamento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 bwMode="auto">
          <a:xfrm>
            <a:off x="5313105" y="389482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Cálculo da diferença entre frames, aplicação de desfoque Gaussiano e threshold adaptativo.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 bwMode="auto">
          <a:xfrm>
            <a:off x="9774138" y="2497275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 bwMode="auto">
          <a:xfrm>
            <a:off x="9774138" y="30642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Visualização</a:t>
            </a:r>
            <a:endParaRPr lang="en-US" sz="2200"/>
          </a:p>
        </p:txBody>
      </p:sp>
      <p:sp>
        <p:nvSpPr>
          <p:cNvPr id="12" name="Text 9"/>
          <p:cNvSpPr/>
          <p:nvPr/>
        </p:nvSpPr>
        <p:spPr bwMode="auto">
          <a:xfrm>
            <a:off x="9774138" y="3554669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Exibição do frame original, da diferença entre frames e da máscara de movimento.</a:t>
            </a:r>
            <a:endParaRPr lang="en-US" sz="17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3447751" y="899814"/>
            <a:ext cx="5772388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  <a:defRPr/>
            </a:pPr>
            <a:r>
              <a:rPr lang="en-US" sz="400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Discussão dos Resultados</a:t>
            </a:r>
            <a:endParaRPr lang="en-US" sz="4000"/>
          </a:p>
        </p:txBody>
      </p:sp>
      <p:sp>
        <p:nvSpPr>
          <p:cNvPr id="4" name="Shape 1"/>
          <p:cNvSpPr/>
          <p:nvPr/>
        </p:nvSpPr>
        <p:spPr bwMode="auto">
          <a:xfrm>
            <a:off x="3447751" y="2073413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24248" y="2111632"/>
            <a:ext cx="306110" cy="3826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 bwMode="auto">
          <a:xfrm>
            <a:off x="4111048" y="207341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Eficácia na Detecção</a:t>
            </a:r>
            <a:endParaRPr lang="en-US" sz="2000"/>
          </a:p>
        </p:txBody>
      </p:sp>
      <p:sp>
        <p:nvSpPr>
          <p:cNvPr id="7" name="Text 3"/>
          <p:cNvSpPr/>
          <p:nvPr/>
        </p:nvSpPr>
        <p:spPr bwMode="auto">
          <a:xfrm>
            <a:off x="4111048" y="2514659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O threshold adaptativo ressalta detalhes pequenos com base na iluminação e contraste, facilitando a identificação de objetos em movimento.</a:t>
            </a:r>
            <a:endParaRPr lang="en-US" sz="1600"/>
          </a:p>
        </p:txBody>
      </p:sp>
      <p:sp>
        <p:nvSpPr>
          <p:cNvPr id="8" name="Shape 4"/>
          <p:cNvSpPr/>
          <p:nvPr/>
        </p:nvSpPr>
        <p:spPr bwMode="auto">
          <a:xfrm>
            <a:off x="3447751" y="3601701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524248" y="3639919"/>
            <a:ext cx="306110" cy="38266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 bwMode="auto">
          <a:xfrm>
            <a:off x="4111048" y="3601701"/>
            <a:ext cx="257163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Robustez a Iluminação</a:t>
            </a:r>
            <a:endParaRPr lang="en-US" sz="2000"/>
          </a:p>
        </p:txBody>
      </p:sp>
      <p:sp>
        <p:nvSpPr>
          <p:cNvPr id="11" name="Text 6"/>
          <p:cNvSpPr/>
          <p:nvPr/>
        </p:nvSpPr>
        <p:spPr bwMode="auto">
          <a:xfrm>
            <a:off x="4111048" y="4042945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Regiões escuras ou muito claras podem ser corretamente segmentadas, tornando o sistema menos sensível a mudanças suaves de iluminação.</a:t>
            </a:r>
            <a:endParaRPr lang="en-US" sz="1600"/>
          </a:p>
        </p:txBody>
      </p:sp>
      <p:sp>
        <p:nvSpPr>
          <p:cNvPr id="12" name="Shape 7"/>
          <p:cNvSpPr/>
          <p:nvPr/>
        </p:nvSpPr>
        <p:spPr bwMode="auto">
          <a:xfrm>
            <a:off x="3447751" y="5129986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524248" y="5168205"/>
            <a:ext cx="306110" cy="38266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 bwMode="auto">
          <a:xfrm>
            <a:off x="4111048" y="512998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Falsos Positivos</a:t>
            </a:r>
            <a:endParaRPr lang="en-US" sz="2000"/>
          </a:p>
        </p:txBody>
      </p:sp>
      <p:sp>
        <p:nvSpPr>
          <p:cNvPr id="15" name="Text 9"/>
          <p:cNvSpPr/>
          <p:nvPr/>
        </p:nvSpPr>
        <p:spPr bwMode="auto">
          <a:xfrm>
            <a:off x="4111048" y="5571231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Objetos que mudam no cenário, como sombras em movimento rápido ou folhas de árvores balançando, podem gerar regiões brancas na máscara.</a:t>
            </a:r>
            <a:endParaRPr lang="en-US" sz="1600"/>
          </a:p>
        </p:txBody>
      </p:sp>
      <p:sp>
        <p:nvSpPr>
          <p:cNvPr id="16" name="Shape 10"/>
          <p:cNvSpPr/>
          <p:nvPr/>
        </p:nvSpPr>
        <p:spPr bwMode="auto">
          <a:xfrm>
            <a:off x="3447751" y="665827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524248" y="6696491"/>
            <a:ext cx="306110" cy="38266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 bwMode="auto">
          <a:xfrm>
            <a:off x="4111048" y="665827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Desempenho</a:t>
            </a:r>
            <a:endParaRPr lang="en-US" sz="2000"/>
          </a:p>
        </p:txBody>
      </p:sp>
      <p:sp>
        <p:nvSpPr>
          <p:cNvPr id="19" name="Text 12"/>
          <p:cNvSpPr/>
          <p:nvPr/>
        </p:nvSpPr>
        <p:spPr bwMode="auto">
          <a:xfrm>
            <a:off x="4111048" y="7099518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Por ser uma abordagem relativamente simples e usar resolução pequena, tende a ser rápida mesmo em máquinas com recursos limitados.</a:t>
            </a:r>
            <a:endParaRPr 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747713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  <a:defRPr/>
            </a:pPr>
            <a:r>
              <a:rPr lang="en-US" sz="37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Próximos Passos</a:t>
            </a:r>
            <a:endParaRPr lang="en-US" sz="375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08759" y="1735693"/>
            <a:ext cx="1291233" cy="111073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18704" y="2259211"/>
            <a:ext cx="271105" cy="3388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4892754" y="1928455"/>
            <a:ext cx="3435906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Detecção de Eventos Específicos</a:t>
            </a:r>
            <a:endParaRPr lang="en-US" sz="1850"/>
          </a:p>
        </p:txBody>
      </p:sp>
      <p:sp>
        <p:nvSpPr>
          <p:cNvPr id="6" name="Text 2"/>
          <p:cNvSpPr/>
          <p:nvPr/>
        </p:nvSpPr>
        <p:spPr bwMode="auto">
          <a:xfrm>
            <a:off x="4892753" y="2345292"/>
            <a:ext cx="3293586" cy="313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en-US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Identificar comportamentos </a:t>
            </a: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especificos</a:t>
            </a:r>
            <a:endParaRPr lang="en-US" sz="1500"/>
          </a:p>
        </p:txBody>
      </p:sp>
      <p:sp>
        <p:nvSpPr>
          <p:cNvPr id="7" name="Shape 3"/>
          <p:cNvSpPr/>
          <p:nvPr/>
        </p:nvSpPr>
        <p:spPr bwMode="auto">
          <a:xfrm>
            <a:off x="4748093" y="2860953"/>
            <a:ext cx="9040416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763202" y="2894528"/>
            <a:ext cx="2582466" cy="111073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918823" y="3280410"/>
            <a:ext cx="271105" cy="33885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 bwMode="auto">
          <a:xfrm>
            <a:off x="5538430" y="308729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Análise de Trajetória</a:t>
            </a:r>
            <a:endParaRPr lang="en-US" sz="1850"/>
          </a:p>
        </p:txBody>
      </p:sp>
      <p:sp>
        <p:nvSpPr>
          <p:cNvPr id="11" name="Text 5"/>
          <p:cNvSpPr/>
          <p:nvPr/>
        </p:nvSpPr>
        <p:spPr bwMode="auto">
          <a:xfrm>
            <a:off x="5538429" y="3504127"/>
            <a:ext cx="3081965" cy="332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Identificar objetos e atribuir trajetoria</a:t>
            </a:r>
            <a:endParaRPr lang="en-US" sz="1500"/>
          </a:p>
        </p:txBody>
      </p:sp>
      <p:sp>
        <p:nvSpPr>
          <p:cNvPr id="12" name="Shape 6"/>
          <p:cNvSpPr/>
          <p:nvPr/>
        </p:nvSpPr>
        <p:spPr bwMode="auto">
          <a:xfrm>
            <a:off x="5393769" y="4019788"/>
            <a:ext cx="8394740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2117527" y="4053364"/>
            <a:ext cx="3873698" cy="1110734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918704" y="4439245"/>
            <a:ext cx="271105" cy="33885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 bwMode="auto">
          <a:xfrm>
            <a:off x="6183986" y="4246126"/>
            <a:ext cx="335613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Filtragem por Tamanho/Forma</a:t>
            </a:r>
            <a:endParaRPr lang="en-US" sz="1850"/>
          </a:p>
        </p:txBody>
      </p:sp>
      <p:sp>
        <p:nvSpPr>
          <p:cNvPr id="16" name="Text 8"/>
          <p:cNvSpPr/>
          <p:nvPr/>
        </p:nvSpPr>
        <p:spPr bwMode="auto">
          <a:xfrm>
            <a:off x="6183986" y="4662963"/>
            <a:ext cx="2203065" cy="320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Reduzir ainda mais ruidos</a:t>
            </a:r>
            <a:endParaRPr lang="en-US" sz="1500"/>
          </a:p>
        </p:txBody>
      </p:sp>
      <p:sp>
        <p:nvSpPr>
          <p:cNvPr id="17" name="Shape 9"/>
          <p:cNvSpPr/>
          <p:nvPr/>
        </p:nvSpPr>
        <p:spPr bwMode="auto">
          <a:xfrm>
            <a:off x="6039326" y="5178623"/>
            <a:ext cx="7749183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1970" y="5212199"/>
            <a:ext cx="5164931" cy="1110734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918823" y="5598081"/>
            <a:ext cx="271105" cy="33885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 bwMode="auto">
          <a:xfrm>
            <a:off x="6829663" y="5404961"/>
            <a:ext cx="2687003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Rastreamento de Objetos</a:t>
            </a:r>
            <a:endParaRPr lang="en-US" sz="1850"/>
          </a:p>
        </p:txBody>
      </p:sp>
      <p:sp>
        <p:nvSpPr>
          <p:cNvPr id="21" name="Text 11"/>
          <p:cNvSpPr/>
          <p:nvPr/>
        </p:nvSpPr>
        <p:spPr bwMode="auto">
          <a:xfrm>
            <a:off x="6829662" y="5821798"/>
            <a:ext cx="3738295" cy="325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Implementar algoritmos para rastear objetos</a:t>
            </a:r>
            <a:endParaRPr lang="en-US" sz="1500"/>
          </a:p>
        </p:txBody>
      </p:sp>
      <p:sp>
        <p:nvSpPr>
          <p:cNvPr id="22" name="Shape 12"/>
          <p:cNvSpPr/>
          <p:nvPr/>
        </p:nvSpPr>
        <p:spPr bwMode="auto">
          <a:xfrm>
            <a:off x="6685002" y="6337459"/>
            <a:ext cx="7103506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826293" y="6348888"/>
            <a:ext cx="6456164" cy="1110734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3918823" y="6756916"/>
            <a:ext cx="271105" cy="338851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 bwMode="auto">
          <a:xfrm>
            <a:off x="7475220" y="656379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Subtração de Fundo</a:t>
            </a:r>
            <a:endParaRPr lang="en-US" sz="1850"/>
          </a:p>
        </p:txBody>
      </p:sp>
      <p:sp>
        <p:nvSpPr>
          <p:cNvPr id="26" name="Text 14"/>
          <p:cNvSpPr/>
          <p:nvPr/>
        </p:nvSpPr>
        <p:spPr bwMode="auto">
          <a:xfrm>
            <a:off x="7475220" y="6980634"/>
            <a:ext cx="5474625" cy="347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Implementar algoritimos para segmentar primeiro plano (objetos)</a:t>
            </a:r>
          </a:p>
          <a:p>
            <a:pPr marL="0" indent="0" algn="l">
              <a:lnSpc>
                <a:spcPts val="2399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		        do fundo</a:t>
            </a:r>
            <a:endParaRPr lang="en-US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214431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Detecção de Movimento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s através do</a:t>
            </a: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Threshold Adaptativo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793790" y="401550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Vamos explorar como identificar movimentos em diferentes cenários, mesmo com variações de iluminação ou pequenas mudanças no ambiente.</a:t>
            </a:r>
            <a:endParaRPr lang="en-US" sz="1750"/>
          </a:p>
        </p:txBody>
      </p:sp>
      <p:sp>
        <p:nvSpPr>
          <p:cNvPr id="4" name="Text 2"/>
          <p:cNvSpPr/>
          <p:nvPr/>
        </p:nvSpPr>
        <p:spPr bwMode="auto">
          <a:xfrm>
            <a:off x="793790" y="535936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Abordaremos desde a explicação do algoritmo até possíveis aplicações e próximos passos para aprimoramento do sistema. </a:t>
            </a:r>
            <a:r>
              <a:rPr lang="pt-BR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Iremos abordar o algorítimo threshold adaptativo e demonstrar como ele poder ser utilizado para ressaltar detalhes e deixar objetos em movimento mais claros</a:t>
            </a:r>
            <a:endParaRPr lang="en-US"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3939778" y="1032271"/>
            <a:ext cx="5834896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  <a:defRPr/>
            </a:pPr>
            <a:r>
              <a:rPr lang="en-US" sz="420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Explicação do Algoritmo</a:t>
            </a:r>
            <a:endParaRPr lang="en-US" sz="42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39778" y="2028824"/>
            <a:ext cx="1077397" cy="1292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5340310" y="2244208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Captura de Frames</a:t>
            </a:r>
            <a:endParaRPr lang="en-US" sz="2100"/>
          </a:p>
        </p:txBody>
      </p:sp>
      <p:sp>
        <p:nvSpPr>
          <p:cNvPr id="6" name="Text 2"/>
          <p:cNvSpPr/>
          <p:nvPr/>
        </p:nvSpPr>
        <p:spPr bwMode="auto">
          <a:xfrm>
            <a:off x="5340310" y="2709981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Obtenção de frames consecutivos do vídeo</a:t>
            </a:r>
            <a:endParaRPr lang="en-US" sz="165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39778" y="3321724"/>
            <a:ext cx="1077397" cy="15861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 bwMode="auto">
          <a:xfrm>
            <a:off x="5340310" y="3537108"/>
            <a:ext cx="2798802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Diferença entre Frames</a:t>
            </a:r>
            <a:endParaRPr lang="en-US" sz="2100"/>
          </a:p>
        </p:txBody>
      </p:sp>
      <p:sp>
        <p:nvSpPr>
          <p:cNvPr id="9" name="Text 4"/>
          <p:cNvSpPr/>
          <p:nvPr/>
        </p:nvSpPr>
        <p:spPr bwMode="auto">
          <a:xfrm>
            <a:off x="5340310" y="4002880"/>
            <a:ext cx="6155888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Cálculo da diferença de intensidade entre pixels de quadros consecutivos</a:t>
            </a:r>
            <a:endParaRPr lang="en-US" sz="165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39778" y="4907875"/>
            <a:ext cx="1077397" cy="12929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 bwMode="auto">
          <a:xfrm>
            <a:off x="5340310" y="5123259"/>
            <a:ext cx="2957155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Thresholding Adaptativo</a:t>
            </a:r>
            <a:endParaRPr lang="en-US" sz="2100"/>
          </a:p>
        </p:txBody>
      </p:sp>
      <p:sp>
        <p:nvSpPr>
          <p:cNvPr id="12" name="Text 6"/>
          <p:cNvSpPr/>
          <p:nvPr/>
        </p:nvSpPr>
        <p:spPr bwMode="auto">
          <a:xfrm>
            <a:off x="5340310" y="5589031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Binarização da imagem com limiares calculados localmente</a:t>
            </a:r>
            <a:endParaRPr lang="en-US" sz="165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939778" y="6200774"/>
            <a:ext cx="1077397" cy="12929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 bwMode="auto">
          <a:xfrm>
            <a:off x="5340310" y="6416158"/>
            <a:ext cx="286631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Detecção de Movimento</a:t>
            </a:r>
            <a:endParaRPr lang="en-US" sz="2100"/>
          </a:p>
        </p:txBody>
      </p:sp>
      <p:sp>
        <p:nvSpPr>
          <p:cNvPr id="15" name="Text 8"/>
          <p:cNvSpPr/>
          <p:nvPr/>
        </p:nvSpPr>
        <p:spPr bwMode="auto">
          <a:xfrm>
            <a:off x="5340310" y="6881931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Identificação das áreas onde houve mudança significativa</a:t>
            </a:r>
            <a:endParaRPr lang="en-US" sz="1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3087469" y="993635"/>
            <a:ext cx="6228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Thresholding Adaptativo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 bwMode="auto">
          <a:xfrm>
            <a:off x="3087469" y="2042576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 bwMode="auto">
          <a:xfrm>
            <a:off x="3321903" y="227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Definição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 bwMode="auto">
          <a:xfrm>
            <a:off x="3321903" y="2767428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O thresholding adaptativo calcula o valor de limiar localmente, analisando pequenas vizinhanças de pixels, em vez de usar um valor fixo para toda a imagem.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 bwMode="auto">
          <a:xfrm>
            <a:off x="6979145" y="2042576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 bwMode="auto">
          <a:xfrm>
            <a:off x="7213580" y="227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Vantagens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 bwMode="auto">
          <a:xfrm>
            <a:off x="7213580" y="2767428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Segmentação mais robusta a variações de iluminação ou sombras, pois cada região tem seu próprio limiar calculado com base nas condições locais.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 bwMode="auto">
          <a:xfrm>
            <a:off x="3087469" y="5406092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 bwMode="auto">
          <a:xfrm>
            <a:off x="3321903" y="5640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Aplicação</a:t>
            </a:r>
            <a:endParaRPr lang="en-US" sz="2200"/>
          </a:p>
        </p:txBody>
      </p:sp>
      <p:sp>
        <p:nvSpPr>
          <p:cNvPr id="12" name="Text 9"/>
          <p:cNvSpPr/>
          <p:nvPr/>
        </p:nvSpPr>
        <p:spPr bwMode="auto">
          <a:xfrm>
            <a:off x="3321903" y="6130944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Após identificar as áreas de mudança com a diferença entre frames, o thresholding adaptativo é aplicado para binarizar a imagem, destacando apenas as regiões em movimento.</a:t>
            </a:r>
            <a:endParaRPr lang="en-US"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B5A15-E4BE-523F-828A-A2A0BA86D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61" y="447107"/>
            <a:ext cx="7983020" cy="5964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3EC448-3094-FAF3-E632-AC2DA210CC7B}"/>
              </a:ext>
            </a:extLst>
          </p:cNvPr>
          <p:cNvSpPr txBox="1"/>
          <p:nvPr/>
        </p:nvSpPr>
        <p:spPr>
          <a:xfrm>
            <a:off x="0" y="1437144"/>
            <a:ext cx="64942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Leitura de vídeo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/>
              <a:t>Especificação de resolução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/>
              <a:t>Conversão escala de cinza para Threshold</a:t>
            </a:r>
          </a:p>
        </p:txBody>
      </p:sp>
    </p:spTree>
    <p:extLst>
      <p:ext uri="{BB962C8B-B14F-4D97-AF65-F5344CB8AC3E}">
        <p14:creationId xmlns:p14="http://schemas.microsoft.com/office/powerpoint/2010/main" val="420867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23912-7131-7379-1A73-0C5C174C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59" y="232729"/>
            <a:ext cx="9231013" cy="7487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52BC9-CBF3-CD99-79CC-67C1BD662123}"/>
              </a:ext>
            </a:extLst>
          </p:cNvPr>
          <p:cNvSpPr txBox="1"/>
          <p:nvPr/>
        </p:nvSpPr>
        <p:spPr>
          <a:xfrm>
            <a:off x="95693" y="1702958"/>
            <a:ext cx="64184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800" dirty="0"/>
              <a:t>Cada frame é redimencionado para 360p</a:t>
            </a:r>
          </a:p>
          <a:p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r>
              <a:rPr lang="pt-BR" sz="2800" dirty="0"/>
              <a:t>É calculado a diferença absoluta, </a:t>
            </a:r>
          </a:p>
          <a:p>
            <a:r>
              <a:rPr lang="pt-BR" sz="2800" dirty="0"/>
              <a:t>e com base na diferença, aplica-se um-</a:t>
            </a:r>
          </a:p>
          <a:p>
            <a:r>
              <a:rPr lang="pt-BR" sz="2800" dirty="0"/>
              <a:t>GaussianBlur para reduzir ruidos.</a:t>
            </a:r>
          </a:p>
          <a:p>
            <a:pPr marL="285750" indent="-285750">
              <a:buFontTx/>
              <a:buChar char="-"/>
            </a:pPr>
            <a:endParaRPr lang="pt-BR" sz="2800" dirty="0"/>
          </a:p>
          <a:p>
            <a:pPr marL="285750" indent="-285750">
              <a:buFontTx/>
              <a:buChar char="-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0395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378564" y="56160"/>
            <a:ext cx="5026061" cy="712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Resultados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- Carros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 bwMode="auto">
          <a:xfrm>
            <a:off x="6672143" y="3776305"/>
            <a:ext cx="717196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pic>
        <p:nvPicPr>
          <p:cNvPr id="1285655566" name="Picture 128565556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2252" y="1187040"/>
            <a:ext cx="6059357" cy="3408388"/>
          </a:xfrm>
          <a:prstGeom prst="rect">
            <a:avLst/>
          </a:prstGeom>
        </p:spPr>
      </p:pic>
      <p:pic>
        <p:nvPicPr>
          <p:cNvPr id="1800164638" name="Picture 180016463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57412" y="1186537"/>
            <a:ext cx="6060250" cy="3408891"/>
          </a:xfrm>
          <a:prstGeom prst="rect">
            <a:avLst/>
          </a:prstGeom>
        </p:spPr>
      </p:pic>
      <p:pic>
        <p:nvPicPr>
          <p:cNvPr id="275777903" name="Picture 27577790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67199" y="4680054"/>
            <a:ext cx="6095999" cy="3429000"/>
          </a:xfrm>
          <a:prstGeom prst="rect">
            <a:avLst/>
          </a:prstGeom>
        </p:spPr>
      </p:pic>
      <p:sp>
        <p:nvSpPr>
          <p:cNvPr id="412717787" name="TextBox 412717786"/>
          <p:cNvSpPr txBox="1"/>
          <p:nvPr/>
        </p:nvSpPr>
        <p:spPr bwMode="auto">
          <a:xfrm>
            <a:off x="1297622" y="687048"/>
            <a:ext cx="328354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Diferença Entre frames</a:t>
            </a:r>
            <a:endParaRPr sz="2600"/>
          </a:p>
        </p:txBody>
      </p:sp>
      <p:sp>
        <p:nvSpPr>
          <p:cNvPr id="1824329732" name="TextBox 1824329731"/>
          <p:cNvSpPr txBox="1"/>
          <p:nvPr/>
        </p:nvSpPr>
        <p:spPr bwMode="auto">
          <a:xfrm>
            <a:off x="9163710" y="595428"/>
            <a:ext cx="3039772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Threshold adaptativo</a:t>
            </a:r>
            <a:endParaRPr sz="2600"/>
          </a:p>
        </p:txBody>
      </p:sp>
      <p:sp>
        <p:nvSpPr>
          <p:cNvPr id="617992253" name="TextBox 617992252"/>
          <p:cNvSpPr txBox="1"/>
          <p:nvPr/>
        </p:nvSpPr>
        <p:spPr bwMode="auto">
          <a:xfrm>
            <a:off x="10683596" y="6010000"/>
            <a:ext cx="21149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Frame original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6218277" y="780812"/>
            <a:ext cx="767084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650"/>
          </a:p>
        </p:txBody>
      </p:sp>
      <p:sp>
        <p:nvSpPr>
          <p:cNvPr id="5" name="Text 1"/>
          <p:cNvSpPr/>
          <p:nvPr/>
        </p:nvSpPr>
        <p:spPr bwMode="auto">
          <a:xfrm>
            <a:off x="748784" y="7161728"/>
            <a:ext cx="5348764" cy="668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  <a:defRPr/>
            </a:pPr>
            <a:endParaRPr lang="en-US" sz="4200"/>
          </a:p>
        </p:txBody>
      </p:sp>
      <p:sp>
        <p:nvSpPr>
          <p:cNvPr id="1838080204" name="Text 0"/>
          <p:cNvSpPr/>
          <p:nvPr/>
        </p:nvSpPr>
        <p:spPr bwMode="auto">
          <a:xfrm>
            <a:off x="612784" y="-5328"/>
            <a:ext cx="5340369" cy="716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49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Resultados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- Animais</a:t>
            </a:r>
            <a:endParaRPr lang="en-US" sz="4450"/>
          </a:p>
        </p:txBody>
      </p:sp>
      <p:pic>
        <p:nvPicPr>
          <p:cNvPr id="718302486" name="Picture 71830248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1477" y="1069179"/>
            <a:ext cx="6095999" cy="3429000"/>
          </a:xfrm>
          <a:prstGeom prst="rect">
            <a:avLst/>
          </a:prstGeom>
        </p:spPr>
      </p:pic>
      <p:pic>
        <p:nvPicPr>
          <p:cNvPr id="2111676021" name="Picture 211167602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43280" y="1069179"/>
            <a:ext cx="6095999" cy="3429000"/>
          </a:xfrm>
          <a:prstGeom prst="rect">
            <a:avLst/>
          </a:prstGeom>
        </p:spPr>
      </p:pic>
      <p:pic>
        <p:nvPicPr>
          <p:cNvPr id="1053743827" name="Picture 105374382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67199" y="4664439"/>
            <a:ext cx="6095999" cy="3429000"/>
          </a:xfrm>
          <a:prstGeom prst="rect">
            <a:avLst/>
          </a:prstGeom>
        </p:spPr>
      </p:pic>
      <p:sp>
        <p:nvSpPr>
          <p:cNvPr id="581832211" name="TextBox 581832210"/>
          <p:cNvSpPr txBox="1"/>
          <p:nvPr/>
        </p:nvSpPr>
        <p:spPr bwMode="auto">
          <a:xfrm>
            <a:off x="1297621" y="687048"/>
            <a:ext cx="328354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Diferença Entre frames</a:t>
            </a:r>
            <a:endParaRPr sz="2600"/>
          </a:p>
        </p:txBody>
      </p:sp>
      <p:sp>
        <p:nvSpPr>
          <p:cNvPr id="255971570" name="TextBox 255971569"/>
          <p:cNvSpPr txBox="1"/>
          <p:nvPr/>
        </p:nvSpPr>
        <p:spPr bwMode="auto">
          <a:xfrm>
            <a:off x="9163710" y="595428"/>
            <a:ext cx="3039772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Threshold adaptativo</a:t>
            </a:r>
            <a:endParaRPr sz="2600"/>
          </a:p>
        </p:txBody>
      </p:sp>
      <p:sp>
        <p:nvSpPr>
          <p:cNvPr id="1443461344" name="TextBox 1443461343"/>
          <p:cNvSpPr txBox="1"/>
          <p:nvPr/>
        </p:nvSpPr>
        <p:spPr bwMode="auto">
          <a:xfrm>
            <a:off x="10683595" y="6010000"/>
            <a:ext cx="21149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Frame original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442213" name="Text 0"/>
          <p:cNvSpPr/>
          <p:nvPr/>
        </p:nvSpPr>
        <p:spPr bwMode="auto">
          <a:xfrm>
            <a:off x="331719" y="56160"/>
            <a:ext cx="8387421" cy="722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49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Resultados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- Movimento Humano</a:t>
            </a:r>
            <a:endParaRPr lang="en-US" sz="4450"/>
          </a:p>
        </p:txBody>
      </p:sp>
      <p:pic>
        <p:nvPicPr>
          <p:cNvPr id="1704414087" name="Picture 170441408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1719" y="1151119"/>
            <a:ext cx="6095999" cy="3429000"/>
          </a:xfrm>
          <a:prstGeom prst="rect">
            <a:avLst/>
          </a:prstGeom>
        </p:spPr>
      </p:pic>
      <p:pic>
        <p:nvPicPr>
          <p:cNvPr id="444048733" name="Picture 44404873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329658" y="4680054"/>
            <a:ext cx="6095999" cy="3429000"/>
          </a:xfrm>
          <a:prstGeom prst="rect">
            <a:avLst/>
          </a:prstGeom>
        </p:spPr>
      </p:pic>
      <p:pic>
        <p:nvPicPr>
          <p:cNvPr id="1348752735" name="Picture 134875273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611880" y="1028815"/>
            <a:ext cx="6095999" cy="3429000"/>
          </a:xfrm>
          <a:prstGeom prst="rect">
            <a:avLst/>
          </a:prstGeom>
        </p:spPr>
      </p:pic>
      <p:sp>
        <p:nvSpPr>
          <p:cNvPr id="354955276" name="TextBox 354955275"/>
          <p:cNvSpPr txBox="1"/>
          <p:nvPr/>
        </p:nvSpPr>
        <p:spPr bwMode="auto">
          <a:xfrm>
            <a:off x="1297621" y="687048"/>
            <a:ext cx="328354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Diferença Entre frames</a:t>
            </a:r>
            <a:endParaRPr sz="2600"/>
          </a:p>
        </p:txBody>
      </p:sp>
      <p:sp>
        <p:nvSpPr>
          <p:cNvPr id="1981386361" name="TextBox 1981386360"/>
          <p:cNvSpPr txBox="1"/>
          <p:nvPr/>
        </p:nvSpPr>
        <p:spPr bwMode="auto">
          <a:xfrm>
            <a:off x="9163710" y="595428"/>
            <a:ext cx="3039772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Threshold adaptativo</a:t>
            </a:r>
            <a:endParaRPr sz="2600"/>
          </a:p>
        </p:txBody>
      </p:sp>
      <p:sp>
        <p:nvSpPr>
          <p:cNvPr id="1499392875" name="TextBox 1499392874"/>
          <p:cNvSpPr txBox="1"/>
          <p:nvPr/>
        </p:nvSpPr>
        <p:spPr bwMode="auto">
          <a:xfrm>
            <a:off x="10683595" y="6010000"/>
            <a:ext cx="21149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2600"/>
              <a:t>Frame original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565</Words>
  <Application>Microsoft Office PowerPoint</Application>
  <PresentationFormat>Custom</PresentationFormat>
  <Paragraphs>99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Lato</vt:lpstr>
      <vt:lpstr>Calibri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sQuAde</cp:lastModifiedBy>
  <cp:revision>5</cp:revision>
  <dcterms:created xsi:type="dcterms:W3CDTF">2025-04-01T00:23:11Z</dcterms:created>
  <dcterms:modified xsi:type="dcterms:W3CDTF">2025-04-07T18:58:46Z</dcterms:modified>
</cp:coreProperties>
</file>