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36" d="100"/>
          <a:sy n="136" d="100"/>
        </p:scale>
        <p:origin x="216" y="312"/>
      </p:cViewPr>
      <p:guideLst>
        <p:guide pos="4608"/>
        <p:guide pos="2592"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282F153-3F37-0F45-9E97-73ACFA13230C}" type="datetimeFigureOut">
              <a:rPr lang="en-US"/>
              <a:t>7/23/19</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9</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10</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3B0DE6-D8CF-375E-3469-F48491DC7E4F}"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7</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8</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8.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hyperlink" Target="https://gamma.app/?utm_source=made-with-gamma" TargetMode="External"/><Relationship Id="rId4" Type="http://schemas.openxmlformats.org/officeDocument/2006/relationships/image" Target="../media/image20.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2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8.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s://gamma.app/?utm_source=made-with-gamma" TargetMode="External"/><Relationship Id="rId4" Type="http://schemas.openxmlformats.org/officeDocument/2006/relationships/image" Target="../media/image10.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hyperlink" Target="https://gamma.app/?utm_source=made-with-gamma" TargetMode="External"/><Relationship Id="rId4" Type="http://schemas.openxmlformats.org/officeDocument/2006/relationships/image" Target="../media/image1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hyperlink" Target="https://gamma.app/?utm_source=made-with-gamma" TargetMode="External"/><Relationship Id="rId4" Type="http://schemas.openxmlformats.org/officeDocument/2006/relationships/image" Target="../media/image1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hyperlink" Target="https://gamma.app/?utm_source=made-with-gamma" TargetMode="Externa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DEFAULT">
    <p:bg>
      <p:bgRef idx="1001">
        <a:schemeClr val="bg1"/>
      </p:bgRef>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9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0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1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2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3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4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5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6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7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8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0" Type="http://schemas.openxmlformats.org/officeDocument/2006/relationships/image" Target="../media/image55.png"/><Relationship Id="rId11" Type="http://schemas.openxmlformats.org/officeDocument/2006/relationships/image" Target="../media/image56.png"/><Relationship Id="rId12" Type="http://schemas.openxmlformats.org/officeDocument/2006/relationships/image" Target="../media/image5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7.jpg"/><Relationship Id="rId4" Type="http://schemas.openxmlformats.org/officeDocument/2006/relationships/image" Target="../media/image28.jpg"/><Relationship Id="rId5" Type="http://schemas.openxmlformats.org/officeDocument/2006/relationships/image" Target="../media/image29.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32.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
    <p:spTree>
      <p:nvGrpSpPr>
        <p:cNvPr id="1" name=""/>
        <p:cNvGrpSpPr/>
        <p:nvPr/>
      </p:nvGrpSpPr>
      <p:grpSpPr bwMode="auto">
        <a:xfrm>
          <a:off x="0" y="0"/>
          <a:ext cx="0" cy="0"/>
          <a:chOff x="0" y="0"/>
          <a:chExt cx="0" cy="0"/>
        </a:xfrm>
      </p:grpSpPr>
      <p:sp>
        <p:nvSpPr>
          <p:cNvPr id="2" name="Text 0"/>
          <p:cNvSpPr/>
          <p:nvPr/>
        </p:nvSpPr>
        <p:spPr bwMode="auto">
          <a:xfrm>
            <a:off x="793790" y="2790824"/>
            <a:ext cx="5670590"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Integrantes (RGM):</a:t>
            </a:r>
            <a:endParaRPr lang="en-US" sz="4450"/>
          </a:p>
        </p:txBody>
      </p:sp>
      <p:sp>
        <p:nvSpPr>
          <p:cNvPr id="3" name="Text 1"/>
          <p:cNvSpPr/>
          <p:nvPr/>
        </p:nvSpPr>
        <p:spPr bwMode="auto">
          <a:xfrm>
            <a:off x="793790" y="3839766"/>
            <a:ext cx="13042821" cy="362903"/>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28628632</a:t>
            </a:r>
            <a:endParaRPr lang="en-US" sz="1750"/>
          </a:p>
        </p:txBody>
      </p:sp>
      <p:sp>
        <p:nvSpPr>
          <p:cNvPr id="4" name="Text 2"/>
          <p:cNvSpPr/>
          <p:nvPr/>
        </p:nvSpPr>
        <p:spPr bwMode="auto">
          <a:xfrm>
            <a:off x="793790" y="4457819"/>
            <a:ext cx="13042821" cy="362903"/>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28839111</a:t>
            </a:r>
            <a:endParaRPr lang="en-US" sz="1750"/>
          </a:p>
        </p:txBody>
      </p:sp>
      <p:sp>
        <p:nvSpPr>
          <p:cNvPr id="5" name="Text 3"/>
          <p:cNvSpPr/>
          <p:nvPr/>
        </p:nvSpPr>
        <p:spPr bwMode="auto">
          <a:xfrm>
            <a:off x="6820788" y="5075872"/>
            <a:ext cx="989542" cy="363622"/>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30104831</a:t>
            </a:r>
            <a:endParaRPr lang="en-US" sz="1750">
              <a:solidFill>
                <a:srgbClr val="272525"/>
              </a:solidFill>
              <a:latin typeface="Lato"/>
              <a:ea typeface="Lato"/>
              <a:cs typeface="Lato"/>
            </a:endParaRPr>
          </a:p>
          <a:p>
            <a:pPr marL="0" indent="0" algn="ctr">
              <a:lnSpc>
                <a:spcPts val="2849"/>
              </a:lnSpc>
              <a:buNone/>
              <a:defRPr/>
            </a:pPr>
            <a:endParaRPr lang="en-US" sz="1750"/>
          </a:p>
          <a:p>
            <a:pPr marL="0" indent="0" algn="ctr">
              <a:lnSpc>
                <a:spcPts val="2849"/>
              </a:lnSpc>
              <a:buNone/>
              <a:defRPr/>
            </a:pPr>
            <a:endParaRPr lang="en-US" sz="1750"/>
          </a:p>
        </p:txBody>
      </p:sp>
      <p:sp>
        <p:nvSpPr>
          <p:cNvPr id="1321446409" name=""/>
          <p:cNvSpPr txBox="1"/>
          <p:nvPr/>
        </p:nvSpPr>
        <p:spPr bwMode="auto">
          <a:xfrm flipH="0" flipV="0">
            <a:off x="766721" y="6433278"/>
            <a:ext cx="697318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pt-BR"/>
              <a:t>Link código: </a:t>
            </a:r>
            <a:r>
              <a:rPr lang="pt-BR" sz="1800" b="0" i="0" u="none" strike="noStrike" cap="none" spc="0">
                <a:solidFill>
                  <a:schemeClr val="tx1"/>
                </a:solidFill>
                <a:latin typeface="Calibri"/>
                <a:ea typeface="Calibri"/>
                <a:cs typeface="Calibri"/>
              </a:rPr>
              <a:t>https://github.com/SOLDATO2/ProjetoAula5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9">
    <p:spTree>
      <p:nvGrpSpPr>
        <p:cNvPr id="1" name=""/>
        <p:cNvGrpSpPr/>
        <p:nvPr/>
      </p:nvGrpSpPr>
      <p:grpSpPr bwMode="auto">
        <a:xfrm>
          <a:off x="0" y="0"/>
          <a:ext cx="0" cy="0"/>
          <a:chOff x="0" y="0"/>
          <a:chExt cx="0" cy="0"/>
        </a:xfrm>
      </p:grpSpPr>
      <p:sp>
        <p:nvSpPr>
          <p:cNvPr id="3" name="Text 0"/>
          <p:cNvSpPr/>
          <p:nvPr/>
        </p:nvSpPr>
        <p:spPr bwMode="auto">
          <a:xfrm>
            <a:off x="852190" y="1448334"/>
            <a:ext cx="6579751"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Implementação do Código</a:t>
            </a:r>
            <a:endParaRPr lang="en-US" sz="4450"/>
          </a:p>
        </p:txBody>
      </p:sp>
      <p:sp>
        <p:nvSpPr>
          <p:cNvPr id="4" name="Shape 1"/>
          <p:cNvSpPr/>
          <p:nvPr/>
        </p:nvSpPr>
        <p:spPr bwMode="auto">
          <a:xfrm>
            <a:off x="852190" y="3177716"/>
            <a:ext cx="4120753" cy="226814"/>
          </a:xfrm>
          <a:prstGeom prst="roundRect">
            <a:avLst>
              <a:gd name="adj" fmla="val 42003"/>
            </a:avLst>
          </a:prstGeom>
          <a:solidFill>
            <a:srgbClr val="E8E8E3"/>
          </a:solidFill>
          <a:ln w="7620">
            <a:solidFill>
              <a:srgbClr val="CECEC9"/>
            </a:solidFill>
            <a:prstDash val="solid"/>
          </a:ln>
        </p:spPr>
      </p:sp>
      <p:sp>
        <p:nvSpPr>
          <p:cNvPr id="5" name="Text 2"/>
          <p:cNvSpPr/>
          <p:nvPr/>
        </p:nvSpPr>
        <p:spPr bwMode="auto">
          <a:xfrm>
            <a:off x="852190" y="3744692"/>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Captura e Preparação</a:t>
            </a:r>
            <a:endParaRPr lang="en-US" sz="2200"/>
          </a:p>
        </p:txBody>
      </p:sp>
      <p:sp>
        <p:nvSpPr>
          <p:cNvPr id="6" name="Text 3"/>
          <p:cNvSpPr/>
          <p:nvPr/>
        </p:nvSpPr>
        <p:spPr bwMode="auto">
          <a:xfrm>
            <a:off x="852190" y="4235111"/>
            <a:ext cx="4120753"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Captura do vídeo, redimensionamento para 360p e conversão para escala de cinza.</a:t>
            </a:r>
            <a:endParaRPr lang="en-US" sz="1750"/>
          </a:p>
        </p:txBody>
      </p:sp>
      <p:sp>
        <p:nvSpPr>
          <p:cNvPr id="7" name="Shape 4"/>
          <p:cNvSpPr/>
          <p:nvPr/>
        </p:nvSpPr>
        <p:spPr bwMode="auto">
          <a:xfrm>
            <a:off x="5313105" y="2837436"/>
            <a:ext cx="4120872" cy="226814"/>
          </a:xfrm>
          <a:prstGeom prst="roundRect">
            <a:avLst>
              <a:gd name="adj" fmla="val 42003"/>
            </a:avLst>
          </a:prstGeom>
          <a:solidFill>
            <a:srgbClr val="E8E8E3"/>
          </a:solidFill>
          <a:ln w="7620">
            <a:solidFill>
              <a:srgbClr val="CECEC9"/>
            </a:solidFill>
            <a:prstDash val="solid"/>
          </a:ln>
        </p:spPr>
      </p:sp>
      <p:sp>
        <p:nvSpPr>
          <p:cNvPr id="8" name="Text 5"/>
          <p:cNvSpPr/>
          <p:nvPr/>
        </p:nvSpPr>
        <p:spPr bwMode="auto">
          <a:xfrm>
            <a:off x="5313105" y="3404411"/>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Processamento</a:t>
            </a:r>
            <a:endParaRPr lang="en-US" sz="2200"/>
          </a:p>
        </p:txBody>
      </p:sp>
      <p:sp>
        <p:nvSpPr>
          <p:cNvPr id="9" name="Text 6"/>
          <p:cNvSpPr/>
          <p:nvPr/>
        </p:nvSpPr>
        <p:spPr bwMode="auto">
          <a:xfrm>
            <a:off x="5313105" y="3894829"/>
            <a:ext cx="412087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Cálculo da diferença entre frames, aplicação de desfoque Gaussiano e threshold adaptativo.</a:t>
            </a:r>
            <a:endParaRPr lang="en-US" sz="1750"/>
          </a:p>
        </p:txBody>
      </p:sp>
      <p:sp>
        <p:nvSpPr>
          <p:cNvPr id="10" name="Shape 7"/>
          <p:cNvSpPr/>
          <p:nvPr/>
        </p:nvSpPr>
        <p:spPr bwMode="auto">
          <a:xfrm>
            <a:off x="9774138" y="2497275"/>
            <a:ext cx="4120872" cy="226814"/>
          </a:xfrm>
          <a:prstGeom prst="roundRect">
            <a:avLst>
              <a:gd name="adj" fmla="val 42003"/>
            </a:avLst>
          </a:prstGeom>
          <a:solidFill>
            <a:srgbClr val="E8E8E3"/>
          </a:solidFill>
          <a:ln w="7620">
            <a:solidFill>
              <a:srgbClr val="CECEC9"/>
            </a:solidFill>
            <a:prstDash val="solid"/>
          </a:ln>
        </p:spPr>
      </p:sp>
      <p:sp>
        <p:nvSpPr>
          <p:cNvPr id="11" name="Text 8"/>
          <p:cNvSpPr/>
          <p:nvPr/>
        </p:nvSpPr>
        <p:spPr bwMode="auto">
          <a:xfrm>
            <a:off x="9774138" y="3064250"/>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Visualização</a:t>
            </a:r>
            <a:endParaRPr lang="en-US" sz="2200"/>
          </a:p>
        </p:txBody>
      </p:sp>
      <p:sp>
        <p:nvSpPr>
          <p:cNvPr id="12" name="Text 9"/>
          <p:cNvSpPr/>
          <p:nvPr/>
        </p:nvSpPr>
        <p:spPr bwMode="auto">
          <a:xfrm>
            <a:off x="9774138" y="3554669"/>
            <a:ext cx="4120872" cy="72580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Exibição do frame original, da diferença entre frames e da máscara de movimento.</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0">
    <p:spTree>
      <p:nvGrpSpPr>
        <p:cNvPr id="1" name=""/>
        <p:cNvGrpSpPr/>
        <p:nvPr/>
      </p:nvGrpSpPr>
      <p:grpSpPr bwMode="auto">
        <a:xfrm>
          <a:off x="0" y="0"/>
          <a:ext cx="0" cy="0"/>
          <a:chOff x="0" y="0"/>
          <a:chExt cx="0" cy="0"/>
        </a:xfrm>
      </p:grpSpPr>
      <p:sp>
        <p:nvSpPr>
          <p:cNvPr id="3" name="Text 0"/>
          <p:cNvSpPr/>
          <p:nvPr/>
        </p:nvSpPr>
        <p:spPr bwMode="auto">
          <a:xfrm>
            <a:off x="3447751" y="899814"/>
            <a:ext cx="5772388" cy="637937"/>
          </a:xfrm>
          <a:prstGeom prst="rect">
            <a:avLst/>
          </a:prstGeom>
          <a:noFill/>
          <a:ln/>
        </p:spPr>
        <p:txBody>
          <a:bodyPr wrap="none" lIns="0" tIns="0" rIns="0" bIns="0" rtlCol="0" anchor="t"/>
          <a:lstStyle/>
          <a:p>
            <a:pPr marL="0" indent="0" algn="l">
              <a:lnSpc>
                <a:spcPts val="5000"/>
              </a:lnSpc>
              <a:buNone/>
              <a:defRPr/>
            </a:pPr>
            <a:r>
              <a:rPr lang="en-US" sz="4000">
                <a:solidFill>
                  <a:srgbClr val="312F2B"/>
                </a:solidFill>
                <a:latin typeface="Gelasio"/>
                <a:ea typeface="Gelasio"/>
                <a:cs typeface="Gelasio"/>
              </a:rPr>
              <a:t>Discussão dos Resultados</a:t>
            </a:r>
            <a:endParaRPr lang="en-US" sz="4000"/>
          </a:p>
        </p:txBody>
      </p:sp>
      <p:sp>
        <p:nvSpPr>
          <p:cNvPr id="4" name="Shape 1"/>
          <p:cNvSpPr/>
          <p:nvPr/>
        </p:nvSpPr>
        <p:spPr bwMode="auto">
          <a:xfrm>
            <a:off x="3447751" y="2073413"/>
            <a:ext cx="459224" cy="459224"/>
          </a:xfrm>
          <a:prstGeom prst="roundRect">
            <a:avLst>
              <a:gd name="adj" fmla="val 18671"/>
            </a:avLst>
          </a:prstGeom>
          <a:solidFill>
            <a:srgbClr val="E8E8E3"/>
          </a:solidFill>
          <a:ln w="7620">
            <a:solidFill>
              <a:srgbClr val="CECEC9"/>
            </a:solidFill>
            <a:prstDash val="solid"/>
          </a:ln>
        </p:spPr>
      </p:sp>
      <p:pic>
        <p:nvPicPr>
          <p:cNvPr id="5" name="Image 1" descr="preencoded.png"/>
          <p:cNvPicPr>
            <a:picLocks noChangeAspect="1"/>
          </p:cNvPicPr>
          <p:nvPr/>
        </p:nvPicPr>
        <p:blipFill>
          <a:blip r:embed="rId3"/>
          <a:stretch/>
        </p:blipFill>
        <p:spPr bwMode="auto">
          <a:xfrm>
            <a:off x="3524248" y="2111632"/>
            <a:ext cx="306110" cy="382667"/>
          </a:xfrm>
          <a:prstGeom prst="rect">
            <a:avLst/>
          </a:prstGeom>
        </p:spPr>
      </p:pic>
      <p:sp>
        <p:nvSpPr>
          <p:cNvPr id="6" name="Text 2"/>
          <p:cNvSpPr/>
          <p:nvPr/>
        </p:nvSpPr>
        <p:spPr bwMode="auto">
          <a:xfrm>
            <a:off x="4111048" y="2073413"/>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Eficácia na Detecção</a:t>
            </a:r>
            <a:endParaRPr lang="en-US" sz="2000"/>
          </a:p>
        </p:txBody>
      </p:sp>
      <p:sp>
        <p:nvSpPr>
          <p:cNvPr id="7" name="Text 3"/>
          <p:cNvSpPr/>
          <p:nvPr/>
        </p:nvSpPr>
        <p:spPr bwMode="auto">
          <a:xfrm>
            <a:off x="4111048" y="2514659"/>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O threshold adaptativo ressalta detalhes pequenos com base na iluminação e contraste, facilitando a identificação de objetos em movimento.</a:t>
            </a:r>
            <a:endParaRPr lang="en-US" sz="1600"/>
          </a:p>
        </p:txBody>
      </p:sp>
      <p:sp>
        <p:nvSpPr>
          <p:cNvPr id="8" name="Shape 4"/>
          <p:cNvSpPr/>
          <p:nvPr/>
        </p:nvSpPr>
        <p:spPr bwMode="auto">
          <a:xfrm>
            <a:off x="3447751" y="3601701"/>
            <a:ext cx="459224" cy="459224"/>
          </a:xfrm>
          <a:prstGeom prst="roundRect">
            <a:avLst>
              <a:gd name="adj" fmla="val 18671"/>
            </a:avLst>
          </a:prstGeom>
          <a:solidFill>
            <a:srgbClr val="E8E8E3"/>
          </a:solidFill>
          <a:ln w="7620">
            <a:solidFill>
              <a:srgbClr val="CECEC9"/>
            </a:solidFill>
            <a:prstDash val="solid"/>
          </a:ln>
        </p:spPr>
      </p:sp>
      <p:pic>
        <p:nvPicPr>
          <p:cNvPr id="9" name="Image 2" descr="preencoded.png"/>
          <p:cNvPicPr>
            <a:picLocks noChangeAspect="1"/>
          </p:cNvPicPr>
          <p:nvPr/>
        </p:nvPicPr>
        <p:blipFill>
          <a:blip r:embed="rId4"/>
          <a:stretch/>
        </p:blipFill>
        <p:spPr bwMode="auto">
          <a:xfrm>
            <a:off x="3524248" y="3639919"/>
            <a:ext cx="306110" cy="382667"/>
          </a:xfrm>
          <a:prstGeom prst="rect">
            <a:avLst/>
          </a:prstGeom>
        </p:spPr>
      </p:pic>
      <p:sp>
        <p:nvSpPr>
          <p:cNvPr id="10" name="Text 5"/>
          <p:cNvSpPr/>
          <p:nvPr/>
        </p:nvSpPr>
        <p:spPr bwMode="auto">
          <a:xfrm>
            <a:off x="4111048" y="3601701"/>
            <a:ext cx="2571631"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Robustez a Iluminação</a:t>
            </a:r>
            <a:endParaRPr lang="en-US" sz="2000"/>
          </a:p>
        </p:txBody>
      </p:sp>
      <p:sp>
        <p:nvSpPr>
          <p:cNvPr id="11" name="Text 6"/>
          <p:cNvSpPr/>
          <p:nvPr/>
        </p:nvSpPr>
        <p:spPr bwMode="auto">
          <a:xfrm>
            <a:off x="4111048" y="4042945"/>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Regiões escuras ou muito claras podem ser corretamente segmentadas, tornando o sistema menos sensível a mudanças suaves de iluminação.</a:t>
            </a:r>
            <a:endParaRPr lang="en-US" sz="1600"/>
          </a:p>
        </p:txBody>
      </p:sp>
      <p:sp>
        <p:nvSpPr>
          <p:cNvPr id="12" name="Shape 7"/>
          <p:cNvSpPr/>
          <p:nvPr/>
        </p:nvSpPr>
        <p:spPr bwMode="auto">
          <a:xfrm>
            <a:off x="3447751" y="5129986"/>
            <a:ext cx="459224" cy="459224"/>
          </a:xfrm>
          <a:prstGeom prst="roundRect">
            <a:avLst>
              <a:gd name="adj" fmla="val 18671"/>
            </a:avLst>
          </a:prstGeom>
          <a:solidFill>
            <a:srgbClr val="E8E8E3"/>
          </a:solidFill>
          <a:ln w="7620">
            <a:solidFill>
              <a:srgbClr val="CECEC9"/>
            </a:solidFill>
            <a:prstDash val="solid"/>
          </a:ln>
        </p:spPr>
      </p:sp>
      <p:pic>
        <p:nvPicPr>
          <p:cNvPr id="13" name="Image 3" descr="preencoded.png"/>
          <p:cNvPicPr>
            <a:picLocks noChangeAspect="1"/>
          </p:cNvPicPr>
          <p:nvPr/>
        </p:nvPicPr>
        <p:blipFill>
          <a:blip r:embed="rId5"/>
          <a:stretch/>
        </p:blipFill>
        <p:spPr bwMode="auto">
          <a:xfrm>
            <a:off x="3524248" y="5168205"/>
            <a:ext cx="306110" cy="382667"/>
          </a:xfrm>
          <a:prstGeom prst="rect">
            <a:avLst/>
          </a:prstGeom>
        </p:spPr>
      </p:pic>
      <p:sp>
        <p:nvSpPr>
          <p:cNvPr id="14" name="Text 8"/>
          <p:cNvSpPr/>
          <p:nvPr/>
        </p:nvSpPr>
        <p:spPr bwMode="auto">
          <a:xfrm>
            <a:off x="4111048" y="5129986"/>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Falsos Positivos</a:t>
            </a:r>
            <a:endParaRPr lang="en-US" sz="2000"/>
          </a:p>
        </p:txBody>
      </p:sp>
      <p:sp>
        <p:nvSpPr>
          <p:cNvPr id="15" name="Text 9"/>
          <p:cNvSpPr/>
          <p:nvPr/>
        </p:nvSpPr>
        <p:spPr bwMode="auto">
          <a:xfrm>
            <a:off x="4111048" y="5571231"/>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Objetos que mudam no cenário, como sombras em movimento rápido ou folhas de árvores balançando, podem gerar regiões brancas na máscara.</a:t>
            </a:r>
            <a:endParaRPr lang="en-US" sz="1600"/>
          </a:p>
        </p:txBody>
      </p:sp>
      <p:sp>
        <p:nvSpPr>
          <p:cNvPr id="16" name="Shape 10"/>
          <p:cNvSpPr/>
          <p:nvPr/>
        </p:nvSpPr>
        <p:spPr bwMode="auto">
          <a:xfrm>
            <a:off x="3447751" y="6658272"/>
            <a:ext cx="459224" cy="459224"/>
          </a:xfrm>
          <a:prstGeom prst="roundRect">
            <a:avLst>
              <a:gd name="adj" fmla="val 18671"/>
            </a:avLst>
          </a:prstGeom>
          <a:solidFill>
            <a:srgbClr val="E8E8E3"/>
          </a:solidFill>
          <a:ln w="7620">
            <a:solidFill>
              <a:srgbClr val="CECEC9"/>
            </a:solidFill>
            <a:prstDash val="solid"/>
          </a:ln>
        </p:spPr>
      </p:sp>
      <p:pic>
        <p:nvPicPr>
          <p:cNvPr id="17" name="Image 4" descr="preencoded.png"/>
          <p:cNvPicPr>
            <a:picLocks noChangeAspect="1"/>
          </p:cNvPicPr>
          <p:nvPr/>
        </p:nvPicPr>
        <p:blipFill>
          <a:blip r:embed="rId6"/>
          <a:stretch/>
        </p:blipFill>
        <p:spPr bwMode="auto">
          <a:xfrm>
            <a:off x="3524248" y="6696491"/>
            <a:ext cx="306110" cy="382667"/>
          </a:xfrm>
          <a:prstGeom prst="rect">
            <a:avLst/>
          </a:prstGeom>
        </p:spPr>
      </p:pic>
      <p:sp>
        <p:nvSpPr>
          <p:cNvPr id="18" name="Text 11"/>
          <p:cNvSpPr/>
          <p:nvPr/>
        </p:nvSpPr>
        <p:spPr bwMode="auto">
          <a:xfrm>
            <a:off x="4111048" y="6658272"/>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Desempenho</a:t>
            </a:r>
            <a:endParaRPr lang="en-US" sz="2000"/>
          </a:p>
        </p:txBody>
      </p:sp>
      <p:sp>
        <p:nvSpPr>
          <p:cNvPr id="19" name="Text 12"/>
          <p:cNvSpPr/>
          <p:nvPr/>
        </p:nvSpPr>
        <p:spPr bwMode="auto">
          <a:xfrm>
            <a:off x="4111048" y="7099518"/>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Por ser uma abordagem relativamente simples e usar resolução pequena, tende a ser rápida mesmo em máquinas com recursos limitados.</a:t>
            </a:r>
            <a:endParaRPr lang="en-US"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1">
    <p:spTree>
      <p:nvGrpSpPr>
        <p:cNvPr id="1" name=""/>
        <p:cNvGrpSpPr/>
        <p:nvPr/>
      </p:nvGrpSpPr>
      <p:grpSpPr bwMode="auto">
        <a:xfrm>
          <a:off x="0" y="0"/>
          <a:ext cx="0" cy="0"/>
          <a:chOff x="0" y="0"/>
          <a:chExt cx="0" cy="0"/>
        </a:xfrm>
      </p:grpSpPr>
      <p:sp>
        <p:nvSpPr>
          <p:cNvPr id="2" name="Text 0"/>
          <p:cNvSpPr/>
          <p:nvPr/>
        </p:nvSpPr>
        <p:spPr bwMode="auto">
          <a:xfrm>
            <a:off x="793790" y="747713"/>
            <a:ext cx="4820007" cy="602456"/>
          </a:xfrm>
          <a:prstGeom prst="rect">
            <a:avLst/>
          </a:prstGeom>
          <a:noFill/>
          <a:ln/>
        </p:spPr>
        <p:txBody>
          <a:bodyPr wrap="none" lIns="0" tIns="0" rIns="0" bIns="0" rtlCol="0" anchor="t"/>
          <a:lstStyle/>
          <a:p>
            <a:pPr marL="0" indent="0" algn="l">
              <a:lnSpc>
                <a:spcPts val="4700"/>
              </a:lnSpc>
              <a:buNone/>
              <a:defRPr/>
            </a:pPr>
            <a:r>
              <a:rPr lang="en-US" sz="3750">
                <a:solidFill>
                  <a:srgbClr val="312F2B"/>
                </a:solidFill>
                <a:latin typeface="Gelasio"/>
                <a:ea typeface="Gelasio"/>
                <a:cs typeface="Gelasio"/>
              </a:rPr>
              <a:t>Próximos Passos</a:t>
            </a:r>
            <a:endParaRPr lang="en-US" sz="3750"/>
          </a:p>
        </p:txBody>
      </p:sp>
      <p:pic>
        <p:nvPicPr>
          <p:cNvPr id="3" name="Image 0" descr="preencoded.png"/>
          <p:cNvPicPr>
            <a:picLocks noChangeAspect="1"/>
          </p:cNvPicPr>
          <p:nvPr/>
        </p:nvPicPr>
        <p:blipFill>
          <a:blip r:embed="rId3"/>
          <a:stretch/>
        </p:blipFill>
        <p:spPr bwMode="auto">
          <a:xfrm>
            <a:off x="3408759" y="1735693"/>
            <a:ext cx="1291233" cy="1110734"/>
          </a:xfrm>
          <a:prstGeom prst="rect">
            <a:avLst/>
          </a:prstGeom>
        </p:spPr>
      </p:pic>
      <p:pic>
        <p:nvPicPr>
          <p:cNvPr id="4" name="Image 1" descr="preencoded.png"/>
          <p:cNvPicPr>
            <a:picLocks noChangeAspect="1"/>
          </p:cNvPicPr>
          <p:nvPr/>
        </p:nvPicPr>
        <p:blipFill>
          <a:blip r:embed="rId4"/>
          <a:stretch/>
        </p:blipFill>
        <p:spPr bwMode="auto">
          <a:xfrm>
            <a:off x="3918704" y="2259211"/>
            <a:ext cx="271105" cy="338851"/>
          </a:xfrm>
          <a:prstGeom prst="rect">
            <a:avLst/>
          </a:prstGeom>
        </p:spPr>
      </p:pic>
      <p:sp>
        <p:nvSpPr>
          <p:cNvPr id="5" name="Text 1"/>
          <p:cNvSpPr/>
          <p:nvPr/>
        </p:nvSpPr>
        <p:spPr bwMode="auto">
          <a:xfrm>
            <a:off x="4892754" y="1928455"/>
            <a:ext cx="3435906"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Detecção de Eventos Específicos</a:t>
            </a:r>
            <a:endParaRPr lang="en-US" sz="1850"/>
          </a:p>
        </p:txBody>
      </p:sp>
      <p:sp>
        <p:nvSpPr>
          <p:cNvPr id="6" name="Text 2"/>
          <p:cNvSpPr/>
          <p:nvPr/>
        </p:nvSpPr>
        <p:spPr bwMode="auto">
          <a:xfrm>
            <a:off x="4892753" y="2345292"/>
            <a:ext cx="3293586" cy="313051"/>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Identificar comportamentos </a:t>
            </a:r>
            <a:r>
              <a:rPr lang="pt-BR" sz="1500">
                <a:solidFill>
                  <a:srgbClr val="272525"/>
                </a:solidFill>
                <a:latin typeface="Lato"/>
                <a:ea typeface="Lato"/>
                <a:cs typeface="Lato"/>
              </a:rPr>
              <a:t>especificos</a:t>
            </a:r>
            <a:endParaRPr lang="en-US" sz="1500"/>
          </a:p>
        </p:txBody>
      </p:sp>
      <p:sp>
        <p:nvSpPr>
          <p:cNvPr id="7" name="Shape 3"/>
          <p:cNvSpPr/>
          <p:nvPr/>
        </p:nvSpPr>
        <p:spPr bwMode="auto">
          <a:xfrm>
            <a:off x="4748093" y="2860953"/>
            <a:ext cx="9040416" cy="11430"/>
          </a:xfrm>
          <a:prstGeom prst="roundRect">
            <a:avLst>
              <a:gd name="adj" fmla="val 708465"/>
            </a:avLst>
          </a:prstGeom>
          <a:solidFill>
            <a:srgbClr val="CECEC9"/>
          </a:solidFill>
          <a:ln/>
        </p:spPr>
      </p:sp>
      <p:pic>
        <p:nvPicPr>
          <p:cNvPr id="8" name="Image 2" descr="preencoded.png"/>
          <p:cNvPicPr>
            <a:picLocks noChangeAspect="1"/>
          </p:cNvPicPr>
          <p:nvPr/>
        </p:nvPicPr>
        <p:blipFill>
          <a:blip r:embed="rId5"/>
          <a:stretch/>
        </p:blipFill>
        <p:spPr bwMode="auto">
          <a:xfrm>
            <a:off x="2763202" y="2894528"/>
            <a:ext cx="2582466" cy="1110734"/>
          </a:xfrm>
          <a:prstGeom prst="rect">
            <a:avLst/>
          </a:prstGeom>
        </p:spPr>
      </p:pic>
      <p:pic>
        <p:nvPicPr>
          <p:cNvPr id="9" name="Image 3" descr="preencoded.png"/>
          <p:cNvPicPr>
            <a:picLocks noChangeAspect="1"/>
          </p:cNvPicPr>
          <p:nvPr/>
        </p:nvPicPr>
        <p:blipFill>
          <a:blip r:embed="rId6"/>
          <a:stretch/>
        </p:blipFill>
        <p:spPr bwMode="auto">
          <a:xfrm>
            <a:off x="3918823" y="3280410"/>
            <a:ext cx="271105" cy="338851"/>
          </a:xfrm>
          <a:prstGeom prst="rect">
            <a:avLst/>
          </a:prstGeom>
        </p:spPr>
      </p:pic>
      <p:sp>
        <p:nvSpPr>
          <p:cNvPr id="10" name="Text 4"/>
          <p:cNvSpPr/>
          <p:nvPr/>
        </p:nvSpPr>
        <p:spPr bwMode="auto">
          <a:xfrm>
            <a:off x="5538430" y="3087291"/>
            <a:ext cx="240994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Análise de Trajetória</a:t>
            </a:r>
            <a:endParaRPr lang="en-US" sz="1850"/>
          </a:p>
        </p:txBody>
      </p:sp>
      <p:sp>
        <p:nvSpPr>
          <p:cNvPr id="11" name="Text 5"/>
          <p:cNvSpPr/>
          <p:nvPr/>
        </p:nvSpPr>
        <p:spPr bwMode="auto">
          <a:xfrm>
            <a:off x="5538429" y="3504127"/>
            <a:ext cx="3081965" cy="332491"/>
          </a:xfrm>
          <a:prstGeom prst="rect">
            <a:avLst/>
          </a:prstGeom>
          <a:noFill/>
          <a:ln/>
        </p:spPr>
        <p:txBody>
          <a:bodyPr wrap="none" lIns="0" tIns="0" rIns="0" bIns="0" rtlCol="0" anchor="t"/>
          <a:lstStyle/>
          <a:p>
            <a:pPr marL="0" indent="0" algn="l">
              <a:lnSpc>
                <a:spcPts val="2400"/>
              </a:lnSpc>
              <a:buNone/>
              <a:defRPr/>
            </a:pPr>
            <a:r>
              <a:rPr lang="pt-BR" sz="1500">
                <a:solidFill>
                  <a:srgbClr val="272525"/>
                </a:solidFill>
                <a:latin typeface="Lato"/>
                <a:ea typeface="Lato"/>
                <a:cs typeface="Lato"/>
              </a:rPr>
              <a:t>Identificar objetos e atribuir trajetoria</a:t>
            </a:r>
            <a:endParaRPr lang="en-US" sz="1500"/>
          </a:p>
        </p:txBody>
      </p:sp>
      <p:sp>
        <p:nvSpPr>
          <p:cNvPr id="12" name="Shape 6"/>
          <p:cNvSpPr/>
          <p:nvPr/>
        </p:nvSpPr>
        <p:spPr bwMode="auto">
          <a:xfrm>
            <a:off x="5393769" y="4019788"/>
            <a:ext cx="8394740" cy="11430"/>
          </a:xfrm>
          <a:prstGeom prst="roundRect">
            <a:avLst>
              <a:gd name="adj" fmla="val 708465"/>
            </a:avLst>
          </a:prstGeom>
          <a:solidFill>
            <a:srgbClr val="CECEC9"/>
          </a:solidFill>
          <a:ln/>
        </p:spPr>
      </p:sp>
      <p:pic>
        <p:nvPicPr>
          <p:cNvPr id="13" name="Image 4" descr="preencoded.png"/>
          <p:cNvPicPr>
            <a:picLocks noChangeAspect="1"/>
          </p:cNvPicPr>
          <p:nvPr/>
        </p:nvPicPr>
        <p:blipFill>
          <a:blip r:embed="rId7"/>
          <a:stretch/>
        </p:blipFill>
        <p:spPr bwMode="auto">
          <a:xfrm>
            <a:off x="2117527" y="4053364"/>
            <a:ext cx="3873698" cy="1110734"/>
          </a:xfrm>
          <a:prstGeom prst="rect">
            <a:avLst/>
          </a:prstGeom>
        </p:spPr>
      </p:pic>
      <p:pic>
        <p:nvPicPr>
          <p:cNvPr id="14" name="Image 5" descr="preencoded.png"/>
          <p:cNvPicPr>
            <a:picLocks noChangeAspect="1"/>
          </p:cNvPicPr>
          <p:nvPr/>
        </p:nvPicPr>
        <p:blipFill>
          <a:blip r:embed="rId8"/>
          <a:stretch/>
        </p:blipFill>
        <p:spPr bwMode="auto">
          <a:xfrm>
            <a:off x="3918704" y="4439245"/>
            <a:ext cx="271105" cy="338851"/>
          </a:xfrm>
          <a:prstGeom prst="rect">
            <a:avLst/>
          </a:prstGeom>
        </p:spPr>
      </p:pic>
      <p:sp>
        <p:nvSpPr>
          <p:cNvPr id="15" name="Text 7"/>
          <p:cNvSpPr/>
          <p:nvPr/>
        </p:nvSpPr>
        <p:spPr bwMode="auto">
          <a:xfrm>
            <a:off x="6183986" y="4246126"/>
            <a:ext cx="335613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Filtragem por Tamanho/Forma</a:t>
            </a:r>
            <a:endParaRPr lang="en-US" sz="1850"/>
          </a:p>
        </p:txBody>
      </p:sp>
      <p:sp>
        <p:nvSpPr>
          <p:cNvPr id="16" name="Text 8"/>
          <p:cNvSpPr/>
          <p:nvPr/>
        </p:nvSpPr>
        <p:spPr bwMode="auto">
          <a:xfrm>
            <a:off x="6183986" y="4662963"/>
            <a:ext cx="2203065" cy="320251"/>
          </a:xfrm>
          <a:prstGeom prst="rect">
            <a:avLst/>
          </a:prstGeom>
          <a:noFill/>
          <a:ln/>
        </p:spPr>
        <p:txBody>
          <a:bodyPr wrap="none" lIns="0" tIns="0" rIns="0" bIns="0" rtlCol="0" anchor="t"/>
          <a:lstStyle/>
          <a:p>
            <a:pPr marL="0" indent="0" algn="l">
              <a:lnSpc>
                <a:spcPts val="2400"/>
              </a:lnSpc>
              <a:buNone/>
              <a:defRPr/>
            </a:pPr>
            <a:r>
              <a:rPr lang="pt-BR" sz="1500">
                <a:solidFill>
                  <a:srgbClr val="272525"/>
                </a:solidFill>
                <a:latin typeface="Lato"/>
                <a:ea typeface="Lato"/>
                <a:cs typeface="Lato"/>
              </a:rPr>
              <a:t>Reduzir ainda mais ruidos</a:t>
            </a:r>
            <a:endParaRPr lang="en-US" sz="1500"/>
          </a:p>
        </p:txBody>
      </p:sp>
      <p:sp>
        <p:nvSpPr>
          <p:cNvPr id="17" name="Shape 9"/>
          <p:cNvSpPr/>
          <p:nvPr/>
        </p:nvSpPr>
        <p:spPr bwMode="auto">
          <a:xfrm>
            <a:off x="6039326" y="5178623"/>
            <a:ext cx="7749183" cy="11430"/>
          </a:xfrm>
          <a:prstGeom prst="roundRect">
            <a:avLst>
              <a:gd name="adj" fmla="val 708465"/>
            </a:avLst>
          </a:prstGeom>
          <a:solidFill>
            <a:srgbClr val="CECEC9"/>
          </a:solidFill>
          <a:ln/>
        </p:spPr>
      </p:sp>
      <p:pic>
        <p:nvPicPr>
          <p:cNvPr id="18" name="Image 6" descr="preencoded.png"/>
          <p:cNvPicPr>
            <a:picLocks noChangeAspect="1"/>
          </p:cNvPicPr>
          <p:nvPr/>
        </p:nvPicPr>
        <p:blipFill>
          <a:blip r:embed="rId9"/>
          <a:stretch/>
        </p:blipFill>
        <p:spPr bwMode="auto">
          <a:xfrm>
            <a:off x="1471970" y="5212199"/>
            <a:ext cx="5164931" cy="1110734"/>
          </a:xfrm>
          <a:prstGeom prst="rect">
            <a:avLst/>
          </a:prstGeom>
        </p:spPr>
      </p:pic>
      <p:pic>
        <p:nvPicPr>
          <p:cNvPr id="19" name="Image 7" descr="preencoded.png"/>
          <p:cNvPicPr>
            <a:picLocks noChangeAspect="1"/>
          </p:cNvPicPr>
          <p:nvPr/>
        </p:nvPicPr>
        <p:blipFill>
          <a:blip r:embed="rId10"/>
          <a:stretch/>
        </p:blipFill>
        <p:spPr bwMode="auto">
          <a:xfrm>
            <a:off x="3918823" y="5598081"/>
            <a:ext cx="271105" cy="338851"/>
          </a:xfrm>
          <a:prstGeom prst="rect">
            <a:avLst/>
          </a:prstGeom>
        </p:spPr>
      </p:pic>
      <p:sp>
        <p:nvSpPr>
          <p:cNvPr id="20" name="Text 10"/>
          <p:cNvSpPr/>
          <p:nvPr/>
        </p:nvSpPr>
        <p:spPr bwMode="auto">
          <a:xfrm>
            <a:off x="6829663" y="5404961"/>
            <a:ext cx="2687003"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Rastreamento de Objetos</a:t>
            </a:r>
            <a:endParaRPr lang="en-US" sz="1850"/>
          </a:p>
        </p:txBody>
      </p:sp>
      <p:sp>
        <p:nvSpPr>
          <p:cNvPr id="21" name="Text 11"/>
          <p:cNvSpPr/>
          <p:nvPr/>
        </p:nvSpPr>
        <p:spPr bwMode="auto">
          <a:xfrm>
            <a:off x="6829662" y="5821798"/>
            <a:ext cx="3738295" cy="325291"/>
          </a:xfrm>
          <a:prstGeom prst="rect">
            <a:avLst/>
          </a:prstGeom>
          <a:noFill/>
          <a:ln/>
        </p:spPr>
        <p:txBody>
          <a:bodyPr wrap="none" lIns="0" tIns="0" rIns="0" bIns="0" rtlCol="0" anchor="t"/>
          <a:lstStyle/>
          <a:p>
            <a:pPr marL="0" indent="0" algn="l">
              <a:lnSpc>
                <a:spcPts val="2400"/>
              </a:lnSpc>
              <a:buNone/>
              <a:defRPr/>
            </a:pPr>
            <a:r>
              <a:rPr lang="pt-BR" sz="1500">
                <a:solidFill>
                  <a:srgbClr val="272525"/>
                </a:solidFill>
                <a:latin typeface="Lato"/>
                <a:ea typeface="Lato"/>
                <a:cs typeface="Lato"/>
              </a:rPr>
              <a:t>Implementar algoritmos para rastear objetos</a:t>
            </a:r>
            <a:endParaRPr lang="en-US" sz="1500"/>
          </a:p>
        </p:txBody>
      </p:sp>
      <p:sp>
        <p:nvSpPr>
          <p:cNvPr id="22" name="Shape 12"/>
          <p:cNvSpPr/>
          <p:nvPr/>
        </p:nvSpPr>
        <p:spPr bwMode="auto">
          <a:xfrm>
            <a:off x="6685002" y="6337459"/>
            <a:ext cx="7103506" cy="11430"/>
          </a:xfrm>
          <a:prstGeom prst="roundRect">
            <a:avLst>
              <a:gd name="adj" fmla="val 708465"/>
            </a:avLst>
          </a:prstGeom>
          <a:solidFill>
            <a:srgbClr val="CECEC9"/>
          </a:solidFill>
          <a:ln/>
        </p:spPr>
      </p:sp>
      <p:pic>
        <p:nvPicPr>
          <p:cNvPr id="23" name="Image 8" descr="preencoded.png"/>
          <p:cNvPicPr>
            <a:picLocks noChangeAspect="1"/>
          </p:cNvPicPr>
          <p:nvPr/>
        </p:nvPicPr>
        <p:blipFill>
          <a:blip r:embed="rId11"/>
          <a:stretch/>
        </p:blipFill>
        <p:spPr bwMode="auto">
          <a:xfrm>
            <a:off x="826293" y="6348888"/>
            <a:ext cx="6456164" cy="1110734"/>
          </a:xfrm>
          <a:prstGeom prst="rect">
            <a:avLst/>
          </a:prstGeom>
        </p:spPr>
      </p:pic>
      <p:pic>
        <p:nvPicPr>
          <p:cNvPr id="24" name="Image 9" descr="preencoded.png"/>
          <p:cNvPicPr>
            <a:picLocks noChangeAspect="1"/>
          </p:cNvPicPr>
          <p:nvPr/>
        </p:nvPicPr>
        <p:blipFill>
          <a:blip r:embed="rId12"/>
          <a:stretch/>
        </p:blipFill>
        <p:spPr bwMode="auto">
          <a:xfrm>
            <a:off x="3918823" y="6756916"/>
            <a:ext cx="271105" cy="338851"/>
          </a:xfrm>
          <a:prstGeom prst="rect">
            <a:avLst/>
          </a:prstGeom>
        </p:spPr>
      </p:pic>
      <p:sp>
        <p:nvSpPr>
          <p:cNvPr id="25" name="Text 13"/>
          <p:cNvSpPr/>
          <p:nvPr/>
        </p:nvSpPr>
        <p:spPr bwMode="auto">
          <a:xfrm>
            <a:off x="7475220" y="6563797"/>
            <a:ext cx="240994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Subtração de Fundo</a:t>
            </a:r>
            <a:endParaRPr lang="en-US" sz="1850"/>
          </a:p>
        </p:txBody>
      </p:sp>
      <p:sp>
        <p:nvSpPr>
          <p:cNvPr id="26" name="Text 14"/>
          <p:cNvSpPr/>
          <p:nvPr/>
        </p:nvSpPr>
        <p:spPr bwMode="auto">
          <a:xfrm>
            <a:off x="7475220" y="6980634"/>
            <a:ext cx="5474626" cy="347971"/>
          </a:xfrm>
          <a:prstGeom prst="rect">
            <a:avLst/>
          </a:prstGeom>
          <a:noFill/>
          <a:ln/>
        </p:spPr>
        <p:txBody>
          <a:bodyPr wrap="none" lIns="0" tIns="0" rIns="0" bIns="0" rtlCol="0" anchor="t"/>
          <a:lstStyle/>
          <a:p>
            <a:pPr marL="0" indent="0" algn="l">
              <a:lnSpc>
                <a:spcPts val="2400"/>
              </a:lnSpc>
              <a:buNone/>
              <a:defRPr/>
            </a:pPr>
            <a:r>
              <a:rPr lang="pt-BR" sz="1500">
                <a:solidFill>
                  <a:srgbClr val="272525"/>
                </a:solidFill>
                <a:latin typeface="Lato"/>
                <a:ea typeface="Lato"/>
                <a:cs typeface="Lato"/>
              </a:rPr>
              <a:t>Implementar algoritimos para segmentar primeiro plano (objetos)</a:t>
            </a:r>
            <a:endParaRPr lang="pt-BR" sz="1500">
              <a:solidFill>
                <a:srgbClr val="272525"/>
              </a:solidFill>
              <a:latin typeface="Lato"/>
              <a:ea typeface="Lato"/>
              <a:cs typeface="Lato"/>
            </a:endParaRPr>
          </a:p>
          <a:p>
            <a:pPr marL="0" indent="0" algn="l">
              <a:lnSpc>
                <a:spcPts val="2399"/>
              </a:lnSpc>
              <a:buNone/>
              <a:defRPr/>
            </a:pPr>
            <a:r>
              <a:rPr lang="pt-BR" sz="1500">
                <a:solidFill>
                  <a:srgbClr val="272525"/>
                </a:solidFill>
                <a:latin typeface="Lato"/>
                <a:ea typeface="Lato"/>
                <a:cs typeface="Lato"/>
              </a:rPr>
              <a:t>		        do fundo</a:t>
            </a:r>
            <a:endParaRPr lang="en-US" sz="1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2">
    <p:spTree>
      <p:nvGrpSpPr>
        <p:cNvPr id="1" name=""/>
        <p:cNvGrpSpPr/>
        <p:nvPr/>
      </p:nvGrpSpPr>
      <p:grpSpPr bwMode="auto">
        <a:xfrm>
          <a:off x="0" y="0"/>
          <a:ext cx="0" cy="0"/>
          <a:chOff x="0" y="0"/>
          <a:chExt cx="0" cy="0"/>
        </a:xfrm>
      </p:grpSpPr>
      <p:sp>
        <p:nvSpPr>
          <p:cNvPr id="2" name="Text 0"/>
          <p:cNvSpPr/>
          <p:nvPr/>
        </p:nvSpPr>
        <p:spPr bwMode="auto">
          <a:xfrm>
            <a:off x="793790" y="2144316"/>
            <a:ext cx="13042821" cy="1417558"/>
          </a:xfrm>
          <a:prstGeom prst="rect">
            <a:avLst/>
          </a:prstGeom>
          <a:noFill/>
          <a:ln/>
        </p:spPr>
        <p:txBody>
          <a:bodyPr wrap="square" lIns="0" tIns="0" rIns="0" bIns="0" rtlCol="0" anchor="t"/>
          <a:lstStyle/>
          <a:p>
            <a:pPr marL="0" indent="0" algn="l">
              <a:lnSpc>
                <a:spcPts val="5550"/>
              </a:lnSpc>
              <a:buNone/>
              <a:defRPr/>
            </a:pPr>
            <a:r>
              <a:rPr lang="en-US" sz="4450">
                <a:solidFill>
                  <a:srgbClr val="312F2B"/>
                </a:solidFill>
                <a:latin typeface="Gelasio"/>
                <a:ea typeface="Gelasio"/>
                <a:cs typeface="Gelasio"/>
              </a:rPr>
              <a:t>Detecção de Movimento em Vídeos: Algoritmos e Aplicações</a:t>
            </a:r>
            <a:endParaRPr lang="en-US" sz="4450"/>
          </a:p>
        </p:txBody>
      </p:sp>
      <p:sp>
        <p:nvSpPr>
          <p:cNvPr id="3" name="Text 1"/>
          <p:cNvSpPr/>
          <p:nvPr/>
        </p:nvSpPr>
        <p:spPr bwMode="auto">
          <a:xfrm>
            <a:off x="793790" y="4015502"/>
            <a:ext cx="13042821"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Bem-vindos à nossa apresentação sobre detecção de movimento em vídeos utilizando técnicas de processamento de imagens. Vamos explorar como identificar movimentos em diferentes cenários, mesmo com variações de iluminação ou pequenas mudanças no ambiente.</a:t>
            </a:r>
            <a:endParaRPr lang="en-US" sz="1750"/>
          </a:p>
        </p:txBody>
      </p:sp>
      <p:sp>
        <p:nvSpPr>
          <p:cNvPr id="4" name="Text 2"/>
          <p:cNvSpPr/>
          <p:nvPr/>
        </p:nvSpPr>
        <p:spPr bwMode="auto">
          <a:xfrm>
            <a:off x="793790" y="5359360"/>
            <a:ext cx="13042821" cy="72580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Abordaremos desde a explicação do algoritmo até possíveis aplicações e próximos passos para aprimoramento do sistema. Esta tecnologia tem aplicações importantes em segurança, monitoramento de tráfego e estudos de comportamento animal.</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3">
    <p:spTree>
      <p:nvGrpSpPr>
        <p:cNvPr id="1" name=""/>
        <p:cNvGrpSpPr/>
        <p:nvPr/>
      </p:nvGrpSpPr>
      <p:grpSpPr bwMode="auto">
        <a:xfrm>
          <a:off x="0" y="0"/>
          <a:ext cx="0" cy="0"/>
          <a:chOff x="0" y="0"/>
          <a:chExt cx="0" cy="0"/>
        </a:xfrm>
      </p:grpSpPr>
      <p:sp>
        <p:nvSpPr>
          <p:cNvPr id="3" name="Text 0"/>
          <p:cNvSpPr/>
          <p:nvPr/>
        </p:nvSpPr>
        <p:spPr bwMode="auto">
          <a:xfrm>
            <a:off x="3939778" y="1032271"/>
            <a:ext cx="5834896" cy="673418"/>
          </a:xfrm>
          <a:prstGeom prst="rect">
            <a:avLst/>
          </a:prstGeom>
          <a:noFill/>
          <a:ln/>
        </p:spPr>
        <p:txBody>
          <a:bodyPr wrap="none" lIns="0" tIns="0" rIns="0" bIns="0" rtlCol="0" anchor="t"/>
          <a:lstStyle/>
          <a:p>
            <a:pPr marL="0" indent="0" algn="l">
              <a:lnSpc>
                <a:spcPts val="5300"/>
              </a:lnSpc>
              <a:buNone/>
              <a:defRPr/>
            </a:pPr>
            <a:r>
              <a:rPr lang="en-US" sz="4200">
                <a:solidFill>
                  <a:srgbClr val="312F2B"/>
                </a:solidFill>
                <a:latin typeface="Gelasio"/>
                <a:ea typeface="Gelasio"/>
                <a:cs typeface="Gelasio"/>
              </a:rPr>
              <a:t>Explicação do Algoritmo</a:t>
            </a:r>
            <a:endParaRPr lang="en-US" sz="4200"/>
          </a:p>
        </p:txBody>
      </p:sp>
      <p:pic>
        <p:nvPicPr>
          <p:cNvPr id="4" name="Image 1" descr="preencoded.png"/>
          <p:cNvPicPr>
            <a:picLocks noChangeAspect="1"/>
          </p:cNvPicPr>
          <p:nvPr/>
        </p:nvPicPr>
        <p:blipFill>
          <a:blip r:embed="rId3"/>
          <a:stretch/>
        </p:blipFill>
        <p:spPr bwMode="auto">
          <a:xfrm>
            <a:off x="3939778" y="2028824"/>
            <a:ext cx="1077397" cy="1292900"/>
          </a:xfrm>
          <a:prstGeom prst="rect">
            <a:avLst/>
          </a:prstGeom>
        </p:spPr>
      </p:pic>
      <p:sp>
        <p:nvSpPr>
          <p:cNvPr id="5" name="Text 1"/>
          <p:cNvSpPr/>
          <p:nvPr/>
        </p:nvSpPr>
        <p:spPr bwMode="auto">
          <a:xfrm>
            <a:off x="5340310" y="2244208"/>
            <a:ext cx="2693551"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Captura de Frames</a:t>
            </a:r>
            <a:endParaRPr lang="en-US" sz="2100"/>
          </a:p>
        </p:txBody>
      </p:sp>
      <p:sp>
        <p:nvSpPr>
          <p:cNvPr id="6" name="Text 2"/>
          <p:cNvSpPr/>
          <p:nvPr/>
        </p:nvSpPr>
        <p:spPr bwMode="auto">
          <a:xfrm>
            <a:off x="5340310" y="270998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Obtenção de frames consecutivos do vídeo</a:t>
            </a:r>
            <a:endParaRPr lang="en-US" sz="1650"/>
          </a:p>
        </p:txBody>
      </p:sp>
      <p:pic>
        <p:nvPicPr>
          <p:cNvPr id="7" name="Image 2" descr="preencoded.png"/>
          <p:cNvPicPr>
            <a:picLocks noChangeAspect="1"/>
          </p:cNvPicPr>
          <p:nvPr/>
        </p:nvPicPr>
        <p:blipFill>
          <a:blip r:embed="rId4"/>
          <a:stretch/>
        </p:blipFill>
        <p:spPr bwMode="auto">
          <a:xfrm>
            <a:off x="3939778" y="3321724"/>
            <a:ext cx="1077397" cy="1586151"/>
          </a:xfrm>
          <a:prstGeom prst="rect">
            <a:avLst/>
          </a:prstGeom>
        </p:spPr>
      </p:pic>
      <p:sp>
        <p:nvSpPr>
          <p:cNvPr id="8" name="Text 3"/>
          <p:cNvSpPr/>
          <p:nvPr/>
        </p:nvSpPr>
        <p:spPr bwMode="auto">
          <a:xfrm>
            <a:off x="5340310" y="3537108"/>
            <a:ext cx="2798802"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Diferença entre Frames</a:t>
            </a:r>
            <a:endParaRPr lang="en-US" sz="2100"/>
          </a:p>
        </p:txBody>
      </p:sp>
      <p:sp>
        <p:nvSpPr>
          <p:cNvPr id="9" name="Text 4"/>
          <p:cNvSpPr/>
          <p:nvPr/>
        </p:nvSpPr>
        <p:spPr bwMode="auto">
          <a:xfrm>
            <a:off x="5340310" y="4002880"/>
            <a:ext cx="6155888" cy="689610"/>
          </a:xfrm>
          <a:prstGeom prst="rect">
            <a:avLst/>
          </a:prstGeom>
          <a:noFill/>
          <a:ln/>
        </p:spPr>
        <p:txBody>
          <a:bodyPr wrap="square" lIns="0" tIns="0" rIns="0" bIns="0" rtlCol="0" anchor="t"/>
          <a:lstStyle/>
          <a:p>
            <a:pPr marL="0" indent="0" algn="l">
              <a:lnSpc>
                <a:spcPts val="2700"/>
              </a:lnSpc>
              <a:buNone/>
              <a:defRPr/>
            </a:pPr>
            <a:r>
              <a:rPr lang="en-US" sz="1650">
                <a:solidFill>
                  <a:srgbClr val="272525"/>
                </a:solidFill>
                <a:latin typeface="Lato"/>
                <a:ea typeface="Lato"/>
                <a:cs typeface="Lato"/>
              </a:rPr>
              <a:t>Cálculo da diferença de intensidade entre pixels de quadros consecutivos</a:t>
            </a:r>
            <a:endParaRPr lang="en-US" sz="1650"/>
          </a:p>
        </p:txBody>
      </p:sp>
      <p:pic>
        <p:nvPicPr>
          <p:cNvPr id="10" name="Image 3" descr="preencoded.png"/>
          <p:cNvPicPr>
            <a:picLocks noChangeAspect="1"/>
          </p:cNvPicPr>
          <p:nvPr/>
        </p:nvPicPr>
        <p:blipFill>
          <a:blip r:embed="rId5"/>
          <a:stretch/>
        </p:blipFill>
        <p:spPr bwMode="auto">
          <a:xfrm>
            <a:off x="3939778" y="4907875"/>
            <a:ext cx="1077397" cy="1292900"/>
          </a:xfrm>
          <a:prstGeom prst="rect">
            <a:avLst/>
          </a:prstGeom>
        </p:spPr>
      </p:pic>
      <p:sp>
        <p:nvSpPr>
          <p:cNvPr id="11" name="Text 5"/>
          <p:cNvSpPr/>
          <p:nvPr/>
        </p:nvSpPr>
        <p:spPr bwMode="auto">
          <a:xfrm>
            <a:off x="5340310" y="5123259"/>
            <a:ext cx="2957155"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Thresholding Adaptativo</a:t>
            </a:r>
            <a:endParaRPr lang="en-US" sz="2100"/>
          </a:p>
        </p:txBody>
      </p:sp>
      <p:sp>
        <p:nvSpPr>
          <p:cNvPr id="12" name="Text 6"/>
          <p:cNvSpPr/>
          <p:nvPr/>
        </p:nvSpPr>
        <p:spPr bwMode="auto">
          <a:xfrm>
            <a:off x="5340310" y="558903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Binarização da imagem com limiares calculados localmente</a:t>
            </a:r>
            <a:endParaRPr lang="en-US" sz="1650"/>
          </a:p>
        </p:txBody>
      </p:sp>
      <p:pic>
        <p:nvPicPr>
          <p:cNvPr id="13" name="Image 4" descr="preencoded.png"/>
          <p:cNvPicPr>
            <a:picLocks noChangeAspect="1"/>
          </p:cNvPicPr>
          <p:nvPr/>
        </p:nvPicPr>
        <p:blipFill>
          <a:blip r:embed="rId6"/>
          <a:stretch/>
        </p:blipFill>
        <p:spPr bwMode="auto">
          <a:xfrm>
            <a:off x="3939778" y="6200774"/>
            <a:ext cx="1077397" cy="1292900"/>
          </a:xfrm>
          <a:prstGeom prst="rect">
            <a:avLst/>
          </a:prstGeom>
        </p:spPr>
      </p:pic>
      <p:sp>
        <p:nvSpPr>
          <p:cNvPr id="14" name="Text 7"/>
          <p:cNvSpPr/>
          <p:nvPr/>
        </p:nvSpPr>
        <p:spPr bwMode="auto">
          <a:xfrm>
            <a:off x="5340310" y="6416158"/>
            <a:ext cx="2866311"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Detecção de Movimento</a:t>
            </a:r>
            <a:endParaRPr lang="en-US" sz="2100"/>
          </a:p>
        </p:txBody>
      </p:sp>
      <p:sp>
        <p:nvSpPr>
          <p:cNvPr id="15" name="Text 8"/>
          <p:cNvSpPr/>
          <p:nvPr/>
        </p:nvSpPr>
        <p:spPr bwMode="auto">
          <a:xfrm>
            <a:off x="5340310" y="688193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Identificação das áreas onde houve mudança significativa</a:t>
            </a:r>
            <a:endParaRPr lang="en-US" sz="16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4">
    <p:spTree>
      <p:nvGrpSpPr>
        <p:cNvPr id="1" name=""/>
        <p:cNvGrpSpPr/>
        <p:nvPr/>
      </p:nvGrpSpPr>
      <p:grpSpPr bwMode="auto">
        <a:xfrm>
          <a:off x="0" y="0"/>
          <a:ext cx="0" cy="0"/>
          <a:chOff x="0" y="0"/>
          <a:chExt cx="0" cy="0"/>
        </a:xfrm>
      </p:grpSpPr>
      <p:sp>
        <p:nvSpPr>
          <p:cNvPr id="2" name="Text 0"/>
          <p:cNvSpPr/>
          <p:nvPr/>
        </p:nvSpPr>
        <p:spPr bwMode="auto">
          <a:xfrm>
            <a:off x="793790" y="1893570"/>
            <a:ext cx="5894665"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Diferença entre Frames</a:t>
            </a:r>
            <a:endParaRPr lang="en-US" sz="4450"/>
          </a:p>
        </p:txBody>
      </p:sp>
      <p:sp>
        <p:nvSpPr>
          <p:cNvPr id="3" name="Text 1"/>
          <p:cNvSpPr/>
          <p:nvPr/>
        </p:nvSpPr>
        <p:spPr bwMode="auto">
          <a:xfrm>
            <a:off x="793790" y="3169325"/>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312F2B"/>
                </a:solidFill>
                <a:latin typeface="Gelasio"/>
                <a:ea typeface="Gelasio"/>
                <a:cs typeface="Gelasio"/>
              </a:rPr>
              <a:t>Como Funciona</a:t>
            </a:r>
            <a:endParaRPr lang="en-US" sz="2200"/>
          </a:p>
        </p:txBody>
      </p:sp>
      <p:sp>
        <p:nvSpPr>
          <p:cNvPr id="4" name="Text 2"/>
          <p:cNvSpPr/>
          <p:nvPr/>
        </p:nvSpPr>
        <p:spPr bwMode="auto">
          <a:xfrm>
            <a:off x="793790" y="3750469"/>
            <a:ext cx="6244709"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 técnica de diferença entre frames (Frame Differencing) identifica quais pixels mudaram ao longo do tempo comparando dois quadros consecutivos do vídeo.</a:t>
            </a:r>
            <a:endParaRPr lang="en-US" sz="1750"/>
          </a:p>
        </p:txBody>
      </p:sp>
      <p:sp>
        <p:nvSpPr>
          <p:cNvPr id="5" name="Text 3"/>
          <p:cNvSpPr/>
          <p:nvPr/>
        </p:nvSpPr>
        <p:spPr bwMode="auto">
          <a:xfrm>
            <a:off x="793790" y="5043249"/>
            <a:ext cx="6244709"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Quando um objeto se move de um ponto a outro, essa mudança se traduz em regiões onde as intensidades dos pixels variam significativamente, criando uma "imagem de diferença".</a:t>
            </a:r>
            <a:endParaRPr lang="en-US" sz="1750"/>
          </a:p>
        </p:txBody>
      </p:sp>
      <p:sp>
        <p:nvSpPr>
          <p:cNvPr id="6" name="Text 4"/>
          <p:cNvSpPr/>
          <p:nvPr/>
        </p:nvSpPr>
        <p:spPr bwMode="auto">
          <a:xfrm>
            <a:off x="7599521" y="3169325"/>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312F2B"/>
                </a:solidFill>
                <a:latin typeface="Gelasio"/>
                <a:ea typeface="Gelasio"/>
                <a:cs typeface="Gelasio"/>
              </a:rPr>
              <a:t>Vantagens</a:t>
            </a:r>
            <a:endParaRPr lang="en-US" sz="2200"/>
          </a:p>
        </p:txBody>
      </p:sp>
      <p:sp>
        <p:nvSpPr>
          <p:cNvPr id="7" name="Text 5"/>
          <p:cNvSpPr/>
          <p:nvPr/>
        </p:nvSpPr>
        <p:spPr bwMode="auto">
          <a:xfrm>
            <a:off x="7599521" y="3750469"/>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Implementação simples e eficiente</a:t>
            </a:r>
            <a:endParaRPr lang="en-US" sz="1750"/>
          </a:p>
        </p:txBody>
      </p:sp>
      <p:sp>
        <p:nvSpPr>
          <p:cNvPr id="8" name="Text 6"/>
          <p:cNvSpPr/>
          <p:nvPr/>
        </p:nvSpPr>
        <p:spPr bwMode="auto">
          <a:xfrm>
            <a:off x="7599521" y="4192667"/>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Baixo custo computacional</a:t>
            </a:r>
            <a:endParaRPr lang="en-US" sz="1750"/>
          </a:p>
        </p:txBody>
      </p:sp>
      <p:sp>
        <p:nvSpPr>
          <p:cNvPr id="9" name="Text 7"/>
          <p:cNvSpPr/>
          <p:nvPr/>
        </p:nvSpPr>
        <p:spPr bwMode="auto">
          <a:xfrm>
            <a:off x="7599521" y="4634865"/>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Detecção imediata de mudanças</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5">
    <p:spTree>
      <p:nvGrpSpPr>
        <p:cNvPr id="1" name=""/>
        <p:cNvGrpSpPr/>
        <p:nvPr/>
      </p:nvGrpSpPr>
      <p:grpSpPr bwMode="auto">
        <a:xfrm>
          <a:off x="0" y="0"/>
          <a:ext cx="0" cy="0"/>
          <a:chOff x="0" y="0"/>
          <a:chExt cx="0" cy="0"/>
        </a:xfrm>
      </p:grpSpPr>
      <p:sp>
        <p:nvSpPr>
          <p:cNvPr id="2" name="Text 0"/>
          <p:cNvSpPr/>
          <p:nvPr/>
        </p:nvSpPr>
        <p:spPr bwMode="auto">
          <a:xfrm>
            <a:off x="378564" y="56160"/>
            <a:ext cx="5026061" cy="712018"/>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Carros</a:t>
            </a:r>
            <a:endParaRPr lang="en-US" sz="4450"/>
          </a:p>
        </p:txBody>
      </p:sp>
      <p:sp>
        <p:nvSpPr>
          <p:cNvPr id="4" name="Text 1"/>
          <p:cNvSpPr/>
          <p:nvPr/>
        </p:nvSpPr>
        <p:spPr bwMode="auto">
          <a:xfrm>
            <a:off x="6672143" y="3776305"/>
            <a:ext cx="7171967" cy="362903"/>
          </a:xfrm>
          <a:prstGeom prst="rect">
            <a:avLst/>
          </a:prstGeom>
          <a:noFill/>
          <a:ln/>
        </p:spPr>
        <p:txBody>
          <a:bodyPr wrap="none" lIns="0" tIns="0" rIns="0" bIns="0" rtlCol="0" anchor="t"/>
          <a:lstStyle/>
          <a:p>
            <a:pPr marL="0" indent="0" algn="l">
              <a:lnSpc>
                <a:spcPts val="2850"/>
              </a:lnSpc>
              <a:buNone/>
              <a:defRPr/>
            </a:pPr>
            <a:endParaRPr lang="en-US" sz="1750"/>
          </a:p>
        </p:txBody>
      </p:sp>
      <p:pic>
        <p:nvPicPr>
          <p:cNvPr id="1285655566" name=""/>
          <p:cNvPicPr>
            <a:picLocks noChangeAspect="1"/>
          </p:cNvPicPr>
          <p:nvPr/>
        </p:nvPicPr>
        <p:blipFill>
          <a:blip r:embed="rId3"/>
          <a:stretch/>
        </p:blipFill>
        <p:spPr bwMode="auto">
          <a:xfrm flipH="0" flipV="0">
            <a:off x="472252" y="1187040"/>
            <a:ext cx="6059357" cy="3408388"/>
          </a:xfrm>
          <a:prstGeom prst="rect">
            <a:avLst/>
          </a:prstGeom>
        </p:spPr>
      </p:pic>
      <p:pic>
        <p:nvPicPr>
          <p:cNvPr id="1800164638" name=""/>
          <p:cNvPicPr>
            <a:picLocks noChangeAspect="1"/>
          </p:cNvPicPr>
          <p:nvPr/>
        </p:nvPicPr>
        <p:blipFill>
          <a:blip r:embed="rId4"/>
          <a:stretch/>
        </p:blipFill>
        <p:spPr bwMode="auto">
          <a:xfrm flipH="0" flipV="0">
            <a:off x="7557412" y="1186537"/>
            <a:ext cx="6060250" cy="3408891"/>
          </a:xfrm>
          <a:prstGeom prst="rect">
            <a:avLst/>
          </a:prstGeom>
        </p:spPr>
      </p:pic>
      <p:pic>
        <p:nvPicPr>
          <p:cNvPr id="275777903" name=""/>
          <p:cNvPicPr>
            <a:picLocks noChangeAspect="1"/>
          </p:cNvPicPr>
          <p:nvPr/>
        </p:nvPicPr>
        <p:blipFill>
          <a:blip r:embed="rId5"/>
          <a:stretch/>
        </p:blipFill>
        <p:spPr bwMode="auto">
          <a:xfrm>
            <a:off x="4267199" y="4680054"/>
            <a:ext cx="6095999" cy="3429000"/>
          </a:xfrm>
          <a:prstGeom prst="rect">
            <a:avLst/>
          </a:prstGeom>
        </p:spPr>
      </p:pic>
      <p:sp>
        <p:nvSpPr>
          <p:cNvPr id="412717787" name=""/>
          <p:cNvSpPr txBox="1"/>
          <p:nvPr/>
        </p:nvSpPr>
        <p:spPr bwMode="auto">
          <a:xfrm flipH="0" flipV="0">
            <a:off x="1297622" y="687048"/>
            <a:ext cx="3283548"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Diferença Entre frames</a:t>
            </a:r>
            <a:endParaRPr sz="2600"/>
          </a:p>
        </p:txBody>
      </p:sp>
      <p:sp>
        <p:nvSpPr>
          <p:cNvPr id="1824329732" name=""/>
          <p:cNvSpPr txBox="1"/>
          <p:nvPr/>
        </p:nvSpPr>
        <p:spPr bwMode="auto">
          <a:xfrm flipH="0" flipV="0">
            <a:off x="9163710" y="595428"/>
            <a:ext cx="3039772"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Threshold adaptativo</a:t>
            </a:r>
            <a:endParaRPr sz="2600"/>
          </a:p>
        </p:txBody>
      </p:sp>
      <p:sp>
        <p:nvSpPr>
          <p:cNvPr id="617992253" name=""/>
          <p:cNvSpPr txBox="1"/>
          <p:nvPr/>
        </p:nvSpPr>
        <p:spPr bwMode="auto">
          <a:xfrm flipH="0" flipV="0">
            <a:off x="10683596" y="6010000"/>
            <a:ext cx="2114961"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Frame original</a:t>
            </a:r>
            <a:endParaRPr sz="2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6">
    <p:spTree>
      <p:nvGrpSpPr>
        <p:cNvPr id="1" name=""/>
        <p:cNvGrpSpPr/>
        <p:nvPr/>
      </p:nvGrpSpPr>
      <p:grpSpPr bwMode="auto">
        <a:xfrm>
          <a:off x="0" y="0"/>
          <a:ext cx="0" cy="0"/>
          <a:chOff x="0" y="0"/>
          <a:chExt cx="0" cy="0"/>
        </a:xfrm>
      </p:grpSpPr>
      <p:sp>
        <p:nvSpPr>
          <p:cNvPr id="3" name="Text 0"/>
          <p:cNvSpPr/>
          <p:nvPr/>
        </p:nvSpPr>
        <p:spPr bwMode="auto">
          <a:xfrm>
            <a:off x="6218277" y="780812"/>
            <a:ext cx="7670840" cy="342305"/>
          </a:xfrm>
          <a:prstGeom prst="rect">
            <a:avLst/>
          </a:prstGeom>
          <a:noFill/>
          <a:ln/>
        </p:spPr>
        <p:txBody>
          <a:bodyPr wrap="none" lIns="0" tIns="0" rIns="0" bIns="0" rtlCol="0" anchor="t"/>
          <a:lstStyle/>
          <a:p>
            <a:pPr marL="0" indent="0" algn="l">
              <a:lnSpc>
                <a:spcPts val="2650"/>
              </a:lnSpc>
              <a:buNone/>
              <a:defRPr/>
            </a:pPr>
            <a:endParaRPr lang="en-US" sz="1650"/>
          </a:p>
        </p:txBody>
      </p:sp>
      <p:sp>
        <p:nvSpPr>
          <p:cNvPr id="5" name="Text 1"/>
          <p:cNvSpPr/>
          <p:nvPr/>
        </p:nvSpPr>
        <p:spPr bwMode="auto">
          <a:xfrm>
            <a:off x="748784" y="7161728"/>
            <a:ext cx="5348764" cy="668536"/>
          </a:xfrm>
          <a:prstGeom prst="rect">
            <a:avLst/>
          </a:prstGeom>
          <a:noFill/>
          <a:ln/>
        </p:spPr>
        <p:txBody>
          <a:bodyPr wrap="none" lIns="0" tIns="0" rIns="0" bIns="0" rtlCol="0" anchor="t"/>
          <a:lstStyle/>
          <a:p>
            <a:pPr marL="0" indent="0" algn="l">
              <a:lnSpc>
                <a:spcPts val="5250"/>
              </a:lnSpc>
              <a:buNone/>
              <a:defRPr/>
            </a:pPr>
            <a:endParaRPr lang="en-US" sz="4200"/>
          </a:p>
        </p:txBody>
      </p:sp>
      <p:sp>
        <p:nvSpPr>
          <p:cNvPr id="1838080204" name="Text 0"/>
          <p:cNvSpPr/>
          <p:nvPr/>
        </p:nvSpPr>
        <p:spPr bwMode="auto">
          <a:xfrm>
            <a:off x="612784" y="-5328"/>
            <a:ext cx="5340369" cy="716338"/>
          </a:xfrm>
          <a:prstGeom prst="rect">
            <a:avLst/>
          </a:prstGeom>
          <a:noFill/>
          <a:ln/>
        </p:spPr>
        <p:txBody>
          <a:bodyPr wrap="none" lIns="0" tIns="0" rIns="0" bIns="0" rtlCol="0" anchor="t"/>
          <a:lstStyle/>
          <a:p>
            <a:pPr marL="0" indent="0" algn="l">
              <a:lnSpc>
                <a:spcPts val="5549"/>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Animais</a:t>
            </a:r>
            <a:endParaRPr lang="en-US" sz="4450"/>
          </a:p>
        </p:txBody>
      </p:sp>
      <p:pic>
        <p:nvPicPr>
          <p:cNvPr id="718302486" name=""/>
          <p:cNvPicPr>
            <a:picLocks noChangeAspect="1"/>
          </p:cNvPicPr>
          <p:nvPr/>
        </p:nvPicPr>
        <p:blipFill>
          <a:blip r:embed="rId3"/>
          <a:stretch/>
        </p:blipFill>
        <p:spPr bwMode="auto">
          <a:xfrm>
            <a:off x="281477" y="1069179"/>
            <a:ext cx="6095999" cy="3429000"/>
          </a:xfrm>
          <a:prstGeom prst="rect">
            <a:avLst/>
          </a:prstGeom>
        </p:spPr>
      </p:pic>
      <p:pic>
        <p:nvPicPr>
          <p:cNvPr id="2111676021" name=""/>
          <p:cNvPicPr>
            <a:picLocks noChangeAspect="1"/>
          </p:cNvPicPr>
          <p:nvPr/>
        </p:nvPicPr>
        <p:blipFill>
          <a:blip r:embed="rId4"/>
          <a:stretch/>
        </p:blipFill>
        <p:spPr bwMode="auto">
          <a:xfrm>
            <a:off x="7543280" y="1069179"/>
            <a:ext cx="6095999" cy="3429000"/>
          </a:xfrm>
          <a:prstGeom prst="rect">
            <a:avLst/>
          </a:prstGeom>
        </p:spPr>
      </p:pic>
      <p:pic>
        <p:nvPicPr>
          <p:cNvPr id="1053743827" name=""/>
          <p:cNvPicPr>
            <a:picLocks noChangeAspect="1"/>
          </p:cNvPicPr>
          <p:nvPr/>
        </p:nvPicPr>
        <p:blipFill>
          <a:blip r:embed="rId5"/>
          <a:stretch/>
        </p:blipFill>
        <p:spPr bwMode="auto">
          <a:xfrm>
            <a:off x="4267199" y="4664439"/>
            <a:ext cx="6095999" cy="3429000"/>
          </a:xfrm>
          <a:prstGeom prst="rect">
            <a:avLst/>
          </a:prstGeom>
        </p:spPr>
      </p:pic>
      <p:sp>
        <p:nvSpPr>
          <p:cNvPr id="581832211" name=""/>
          <p:cNvSpPr txBox="1"/>
          <p:nvPr/>
        </p:nvSpPr>
        <p:spPr bwMode="auto">
          <a:xfrm flipH="0" flipV="0">
            <a:off x="1297621" y="687048"/>
            <a:ext cx="3283548"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Diferença Entre frames</a:t>
            </a:r>
            <a:endParaRPr sz="2600"/>
          </a:p>
        </p:txBody>
      </p:sp>
      <p:sp>
        <p:nvSpPr>
          <p:cNvPr id="255971570" name=""/>
          <p:cNvSpPr txBox="1"/>
          <p:nvPr/>
        </p:nvSpPr>
        <p:spPr bwMode="auto">
          <a:xfrm flipH="0" flipV="0">
            <a:off x="9163710" y="595428"/>
            <a:ext cx="3039772"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Threshold adaptativo</a:t>
            </a:r>
            <a:endParaRPr sz="2600"/>
          </a:p>
        </p:txBody>
      </p:sp>
      <p:sp>
        <p:nvSpPr>
          <p:cNvPr id="1443461344" name=""/>
          <p:cNvSpPr txBox="1"/>
          <p:nvPr/>
        </p:nvSpPr>
        <p:spPr bwMode="auto">
          <a:xfrm flipH="0" flipV="0">
            <a:off x="10683595" y="6010000"/>
            <a:ext cx="2114961"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Frame original</a:t>
            </a:r>
            <a:endParaRPr sz="2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02442213" name="Text 0"/>
          <p:cNvSpPr/>
          <p:nvPr/>
        </p:nvSpPr>
        <p:spPr bwMode="auto">
          <a:xfrm>
            <a:off x="331719" y="56160"/>
            <a:ext cx="8387421" cy="722818"/>
          </a:xfrm>
          <a:prstGeom prst="rect">
            <a:avLst/>
          </a:prstGeom>
          <a:noFill/>
          <a:ln/>
        </p:spPr>
        <p:txBody>
          <a:bodyPr wrap="none" lIns="0" tIns="0" rIns="0" bIns="0" rtlCol="0" anchor="t"/>
          <a:lstStyle/>
          <a:p>
            <a:pPr marL="0" indent="0" algn="l">
              <a:lnSpc>
                <a:spcPts val="5549"/>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Movimento Humano</a:t>
            </a:r>
            <a:endParaRPr lang="en-US" sz="4450"/>
          </a:p>
        </p:txBody>
      </p:sp>
      <p:pic>
        <p:nvPicPr>
          <p:cNvPr id="1704414087" name=""/>
          <p:cNvPicPr>
            <a:picLocks noChangeAspect="1"/>
          </p:cNvPicPr>
          <p:nvPr/>
        </p:nvPicPr>
        <p:blipFill>
          <a:blip r:embed="rId3"/>
          <a:stretch/>
        </p:blipFill>
        <p:spPr bwMode="auto">
          <a:xfrm>
            <a:off x="331719" y="1151119"/>
            <a:ext cx="6095999" cy="3429000"/>
          </a:xfrm>
          <a:prstGeom prst="rect">
            <a:avLst/>
          </a:prstGeom>
        </p:spPr>
      </p:pic>
      <p:pic>
        <p:nvPicPr>
          <p:cNvPr id="444048733" name=""/>
          <p:cNvPicPr>
            <a:picLocks noChangeAspect="1"/>
          </p:cNvPicPr>
          <p:nvPr/>
        </p:nvPicPr>
        <p:blipFill>
          <a:blip r:embed="rId4"/>
          <a:stretch/>
        </p:blipFill>
        <p:spPr bwMode="auto">
          <a:xfrm>
            <a:off x="4329658" y="4680054"/>
            <a:ext cx="6095999" cy="3429000"/>
          </a:xfrm>
          <a:prstGeom prst="rect">
            <a:avLst/>
          </a:prstGeom>
        </p:spPr>
      </p:pic>
      <p:pic>
        <p:nvPicPr>
          <p:cNvPr id="1348752735" name=""/>
          <p:cNvPicPr>
            <a:picLocks noChangeAspect="1"/>
          </p:cNvPicPr>
          <p:nvPr/>
        </p:nvPicPr>
        <p:blipFill>
          <a:blip r:embed="rId5"/>
          <a:stretch/>
        </p:blipFill>
        <p:spPr bwMode="auto">
          <a:xfrm>
            <a:off x="7611880" y="1028815"/>
            <a:ext cx="6095999" cy="3429000"/>
          </a:xfrm>
          <a:prstGeom prst="rect">
            <a:avLst/>
          </a:prstGeom>
        </p:spPr>
      </p:pic>
      <p:sp>
        <p:nvSpPr>
          <p:cNvPr id="354955276" name=""/>
          <p:cNvSpPr txBox="1"/>
          <p:nvPr/>
        </p:nvSpPr>
        <p:spPr bwMode="auto">
          <a:xfrm flipH="0" flipV="0">
            <a:off x="1297621" y="687048"/>
            <a:ext cx="3283548"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Diferença Entre frames</a:t>
            </a:r>
            <a:endParaRPr sz="2600"/>
          </a:p>
        </p:txBody>
      </p:sp>
      <p:sp>
        <p:nvSpPr>
          <p:cNvPr id="1981386361" name=""/>
          <p:cNvSpPr txBox="1"/>
          <p:nvPr/>
        </p:nvSpPr>
        <p:spPr bwMode="auto">
          <a:xfrm flipH="0" flipV="0">
            <a:off x="9163710" y="595428"/>
            <a:ext cx="3039772"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Threshold adaptativo</a:t>
            </a:r>
            <a:endParaRPr sz="2600"/>
          </a:p>
        </p:txBody>
      </p:sp>
      <p:sp>
        <p:nvSpPr>
          <p:cNvPr id="1499392875" name=""/>
          <p:cNvSpPr txBox="1"/>
          <p:nvPr/>
        </p:nvSpPr>
        <p:spPr bwMode="auto">
          <a:xfrm flipH="0" flipV="0">
            <a:off x="10683595" y="6010000"/>
            <a:ext cx="2114961" cy="48803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2600"/>
              <a:t>Frame original</a:t>
            </a:r>
            <a:endParaRPr sz="2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7">
    <p:spTree>
      <p:nvGrpSpPr>
        <p:cNvPr id="1" name=""/>
        <p:cNvGrpSpPr/>
        <p:nvPr/>
      </p:nvGrpSpPr>
      <p:grpSpPr bwMode="auto">
        <a:xfrm>
          <a:off x="0" y="0"/>
          <a:ext cx="0" cy="0"/>
          <a:chOff x="0" y="0"/>
          <a:chExt cx="0" cy="0"/>
        </a:xfrm>
      </p:grpSpPr>
      <p:sp>
        <p:nvSpPr>
          <p:cNvPr id="3" name="Text 0"/>
          <p:cNvSpPr/>
          <p:nvPr/>
        </p:nvSpPr>
        <p:spPr bwMode="auto">
          <a:xfrm>
            <a:off x="3087469" y="993635"/>
            <a:ext cx="6228159"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Thresholding Adaptativo</a:t>
            </a:r>
            <a:endParaRPr lang="en-US" sz="4450"/>
          </a:p>
        </p:txBody>
      </p:sp>
      <p:sp>
        <p:nvSpPr>
          <p:cNvPr id="4" name="Shape 1"/>
          <p:cNvSpPr/>
          <p:nvPr/>
        </p:nvSpPr>
        <p:spPr bwMode="auto">
          <a:xfrm>
            <a:off x="3087469" y="2042576"/>
            <a:ext cx="3664863" cy="3136702"/>
          </a:xfrm>
          <a:prstGeom prst="roundRect">
            <a:avLst>
              <a:gd name="adj" fmla="val 3037"/>
            </a:avLst>
          </a:prstGeom>
          <a:solidFill>
            <a:srgbClr val="E8E8E3"/>
          </a:solidFill>
          <a:ln w="7620">
            <a:solidFill>
              <a:srgbClr val="CECEC9"/>
            </a:solidFill>
            <a:prstDash val="solid"/>
          </a:ln>
        </p:spPr>
      </p:sp>
      <p:sp>
        <p:nvSpPr>
          <p:cNvPr id="5" name="Text 2"/>
          <p:cNvSpPr/>
          <p:nvPr/>
        </p:nvSpPr>
        <p:spPr bwMode="auto">
          <a:xfrm>
            <a:off x="3321903" y="2277010"/>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Definição</a:t>
            </a:r>
            <a:endParaRPr lang="en-US" sz="2200"/>
          </a:p>
        </p:txBody>
      </p:sp>
      <p:sp>
        <p:nvSpPr>
          <p:cNvPr id="6" name="Text 3"/>
          <p:cNvSpPr/>
          <p:nvPr/>
        </p:nvSpPr>
        <p:spPr bwMode="auto">
          <a:xfrm>
            <a:off x="3321903" y="2767428"/>
            <a:ext cx="3195995" cy="217741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O thresholding adaptativo calcula o valor de limiar localmente, analisando pequenas vizinhanças de pixels, em vez de usar um valor fixo para toda a imagem.</a:t>
            </a:r>
            <a:endParaRPr lang="en-US" sz="1750"/>
          </a:p>
        </p:txBody>
      </p:sp>
      <p:sp>
        <p:nvSpPr>
          <p:cNvPr id="7" name="Shape 4"/>
          <p:cNvSpPr/>
          <p:nvPr/>
        </p:nvSpPr>
        <p:spPr bwMode="auto">
          <a:xfrm>
            <a:off x="6979145" y="2042576"/>
            <a:ext cx="3664863" cy="3136702"/>
          </a:xfrm>
          <a:prstGeom prst="roundRect">
            <a:avLst>
              <a:gd name="adj" fmla="val 3037"/>
            </a:avLst>
          </a:prstGeom>
          <a:solidFill>
            <a:srgbClr val="E8E8E3"/>
          </a:solidFill>
          <a:ln w="7620">
            <a:solidFill>
              <a:srgbClr val="CECEC9"/>
            </a:solidFill>
            <a:prstDash val="solid"/>
          </a:ln>
        </p:spPr>
      </p:sp>
      <p:sp>
        <p:nvSpPr>
          <p:cNvPr id="8" name="Text 5"/>
          <p:cNvSpPr/>
          <p:nvPr/>
        </p:nvSpPr>
        <p:spPr bwMode="auto">
          <a:xfrm>
            <a:off x="7213580" y="2277010"/>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Vantagens</a:t>
            </a:r>
            <a:endParaRPr lang="en-US" sz="2200"/>
          </a:p>
        </p:txBody>
      </p:sp>
      <p:sp>
        <p:nvSpPr>
          <p:cNvPr id="9" name="Text 6"/>
          <p:cNvSpPr/>
          <p:nvPr/>
        </p:nvSpPr>
        <p:spPr bwMode="auto">
          <a:xfrm>
            <a:off x="7213580" y="2767428"/>
            <a:ext cx="3195995" cy="1814513"/>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Segmentação mais robusta a variações de iluminação ou sombras, pois cada região tem seu próprio limiar calculado com base nas condições locais.</a:t>
            </a:r>
            <a:endParaRPr lang="en-US" sz="1750"/>
          </a:p>
        </p:txBody>
      </p:sp>
      <p:sp>
        <p:nvSpPr>
          <p:cNvPr id="10" name="Shape 7"/>
          <p:cNvSpPr/>
          <p:nvPr/>
        </p:nvSpPr>
        <p:spPr bwMode="auto">
          <a:xfrm>
            <a:off x="3087469" y="5406092"/>
            <a:ext cx="7556421" cy="2047994"/>
          </a:xfrm>
          <a:prstGeom prst="roundRect">
            <a:avLst>
              <a:gd name="adj" fmla="val 4652"/>
            </a:avLst>
          </a:prstGeom>
          <a:solidFill>
            <a:srgbClr val="E8E8E3"/>
          </a:solidFill>
          <a:ln w="7620">
            <a:solidFill>
              <a:srgbClr val="CECEC9"/>
            </a:solidFill>
            <a:prstDash val="solid"/>
          </a:ln>
        </p:spPr>
      </p:sp>
      <p:sp>
        <p:nvSpPr>
          <p:cNvPr id="11" name="Text 8"/>
          <p:cNvSpPr/>
          <p:nvPr/>
        </p:nvSpPr>
        <p:spPr bwMode="auto">
          <a:xfrm>
            <a:off x="3321903" y="5640526"/>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Aplicação</a:t>
            </a:r>
            <a:endParaRPr lang="en-US" sz="2200"/>
          </a:p>
        </p:txBody>
      </p:sp>
      <p:sp>
        <p:nvSpPr>
          <p:cNvPr id="12" name="Text 9"/>
          <p:cNvSpPr/>
          <p:nvPr/>
        </p:nvSpPr>
        <p:spPr bwMode="auto">
          <a:xfrm>
            <a:off x="3321903" y="6130944"/>
            <a:ext cx="7087553"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Após identificar as áreas de mudança com a diferença entre frames, o thresholding adaptativo é aplicado para binarizar a imagem, destacando apenas as regiões em movimento.</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8">
    <p:spTree>
      <p:nvGrpSpPr>
        <p:cNvPr id="1" name=""/>
        <p:cNvGrpSpPr/>
        <p:nvPr/>
      </p:nvGrpSpPr>
      <p:grpSpPr bwMode="auto">
        <a:xfrm>
          <a:off x="0" y="0"/>
          <a:ext cx="0" cy="0"/>
          <a:chOff x="0" y="0"/>
          <a:chExt cx="0" cy="0"/>
        </a:xfrm>
      </p:grpSpPr>
      <p:sp>
        <p:nvSpPr>
          <p:cNvPr id="2" name="Text 0"/>
          <p:cNvSpPr/>
          <p:nvPr/>
        </p:nvSpPr>
        <p:spPr bwMode="auto">
          <a:xfrm>
            <a:off x="793790" y="1251109"/>
            <a:ext cx="7670244"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Problemas a Serem Resolvidos</a:t>
            </a:r>
            <a:endParaRPr lang="en-US" sz="4450"/>
          </a:p>
        </p:txBody>
      </p:sp>
      <p:sp>
        <p:nvSpPr>
          <p:cNvPr id="3" name="Text 1"/>
          <p:cNvSpPr/>
          <p:nvPr/>
        </p:nvSpPr>
        <p:spPr bwMode="auto">
          <a:xfrm>
            <a:off x="2181106" y="2680097"/>
            <a:ext cx="2851547" cy="354330"/>
          </a:xfrm>
          <a:prstGeom prst="rect">
            <a:avLst/>
          </a:prstGeom>
          <a:noFill/>
          <a:ln/>
        </p:spPr>
        <p:txBody>
          <a:bodyPr wrap="none" lIns="0" tIns="0" rIns="0" bIns="0" rtlCol="0" anchor="t"/>
          <a:lstStyle/>
          <a:p>
            <a:pPr marL="0" indent="0" algn="r">
              <a:lnSpc>
                <a:spcPts val="2750"/>
              </a:lnSpc>
              <a:buNone/>
              <a:defRPr/>
            </a:pPr>
            <a:r>
              <a:rPr lang="en-US" sz="2200">
                <a:solidFill>
                  <a:srgbClr val="272525"/>
                </a:solidFill>
                <a:latin typeface="Gelasio"/>
                <a:ea typeface="Gelasio"/>
                <a:cs typeface="Gelasio"/>
              </a:rPr>
              <a:t>Sistemas de Segurança</a:t>
            </a:r>
            <a:endParaRPr lang="en-US" sz="2200"/>
          </a:p>
        </p:txBody>
      </p:sp>
      <p:sp>
        <p:nvSpPr>
          <p:cNvPr id="4" name="Text 2"/>
          <p:cNvSpPr/>
          <p:nvPr/>
        </p:nvSpPr>
        <p:spPr bwMode="auto">
          <a:xfrm>
            <a:off x="793790" y="3170515"/>
            <a:ext cx="4238863" cy="1088708"/>
          </a:xfrm>
          <a:prstGeom prst="rect">
            <a:avLst/>
          </a:prstGeom>
          <a:noFill/>
          <a:ln/>
        </p:spPr>
        <p:txBody>
          <a:bodyPr wrap="square" lIns="0" tIns="0" rIns="0" bIns="0" rtlCol="0" anchor="t"/>
          <a:lstStyle/>
          <a:p>
            <a:pPr marL="0" indent="0" algn="r">
              <a:lnSpc>
                <a:spcPts val="2850"/>
              </a:lnSpc>
              <a:buNone/>
              <a:defRPr/>
            </a:pPr>
            <a:r>
              <a:rPr lang="en-US" sz="1750">
                <a:solidFill>
                  <a:srgbClr val="272525"/>
                </a:solidFill>
                <a:latin typeface="Lato"/>
                <a:ea typeface="Lato"/>
                <a:cs typeface="Lato"/>
              </a:rPr>
              <a:t>Capturar movimentos suspeitos em áreas restritas, acionando alertas quando necessário.</a:t>
            </a:r>
            <a:endParaRPr lang="en-US" sz="1750"/>
          </a:p>
        </p:txBody>
      </p:sp>
      <p:pic>
        <p:nvPicPr>
          <p:cNvPr id="5" name="Image 0" descr="preencoded.png"/>
          <p:cNvPicPr>
            <a:picLocks noChangeAspect="1"/>
          </p:cNvPicPr>
          <p:nvPr/>
        </p:nvPicPr>
        <p:blipFill>
          <a:blip r:embed="rId3"/>
          <a:stretch/>
        </p:blipFill>
        <p:spPr bwMode="auto">
          <a:xfrm>
            <a:off x="5032653" y="2413516"/>
            <a:ext cx="4564975" cy="4564975"/>
          </a:xfrm>
          <a:prstGeom prst="rect">
            <a:avLst/>
          </a:prstGeom>
        </p:spPr>
      </p:pic>
      <p:pic>
        <p:nvPicPr>
          <p:cNvPr id="6" name="Image 1" descr="preencoded.png"/>
          <p:cNvPicPr>
            <a:picLocks noChangeAspect="1"/>
          </p:cNvPicPr>
          <p:nvPr/>
        </p:nvPicPr>
        <p:blipFill>
          <a:blip r:embed="rId4"/>
          <a:stretch/>
        </p:blipFill>
        <p:spPr bwMode="auto">
          <a:xfrm>
            <a:off x="6324362" y="3665458"/>
            <a:ext cx="318968" cy="398621"/>
          </a:xfrm>
          <a:prstGeom prst="rect">
            <a:avLst/>
          </a:prstGeom>
        </p:spPr>
      </p:pic>
      <p:sp>
        <p:nvSpPr>
          <p:cNvPr id="7" name="Text 3"/>
          <p:cNvSpPr/>
          <p:nvPr/>
        </p:nvSpPr>
        <p:spPr bwMode="auto">
          <a:xfrm>
            <a:off x="9597627" y="2680097"/>
            <a:ext cx="3376851"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Monitoramento de Tráfego</a:t>
            </a:r>
            <a:endParaRPr lang="en-US" sz="2200"/>
          </a:p>
        </p:txBody>
      </p:sp>
      <p:sp>
        <p:nvSpPr>
          <p:cNvPr id="8" name="Text 4"/>
          <p:cNvSpPr/>
          <p:nvPr/>
        </p:nvSpPr>
        <p:spPr bwMode="auto">
          <a:xfrm>
            <a:off x="9597627" y="3170515"/>
            <a:ext cx="423898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Identificar e rastrear veículos em rodovias para estudar fluxo de trânsito e congestionamentos.</a:t>
            </a:r>
            <a:endParaRPr lang="en-US" sz="1750"/>
          </a:p>
        </p:txBody>
      </p:sp>
      <p:pic>
        <p:nvPicPr>
          <p:cNvPr id="9" name="Image 2" descr="preencoded.png"/>
          <p:cNvPicPr>
            <a:picLocks noChangeAspect="1"/>
          </p:cNvPicPr>
          <p:nvPr/>
        </p:nvPicPr>
        <p:blipFill>
          <a:blip r:embed="rId5"/>
          <a:stretch/>
        </p:blipFill>
        <p:spPr bwMode="auto">
          <a:xfrm>
            <a:off x="5032653" y="2413516"/>
            <a:ext cx="4564975" cy="4564975"/>
          </a:xfrm>
          <a:prstGeom prst="rect">
            <a:avLst/>
          </a:prstGeom>
        </p:spPr>
      </p:pic>
      <p:pic>
        <p:nvPicPr>
          <p:cNvPr id="10" name="Image 3" descr="preencoded.png"/>
          <p:cNvPicPr>
            <a:picLocks noChangeAspect="1"/>
          </p:cNvPicPr>
          <p:nvPr/>
        </p:nvPicPr>
        <p:blipFill>
          <a:blip r:embed="rId6"/>
          <a:stretch/>
        </p:blipFill>
        <p:spPr bwMode="auto">
          <a:xfrm>
            <a:off x="7986713" y="3665458"/>
            <a:ext cx="318968" cy="398621"/>
          </a:xfrm>
          <a:prstGeom prst="rect">
            <a:avLst/>
          </a:prstGeom>
        </p:spPr>
      </p:pic>
      <p:sp>
        <p:nvSpPr>
          <p:cNvPr id="11" name="Text 5"/>
          <p:cNvSpPr/>
          <p:nvPr/>
        </p:nvSpPr>
        <p:spPr bwMode="auto">
          <a:xfrm>
            <a:off x="9597627" y="5132665"/>
            <a:ext cx="3042642"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Comportamento Animal</a:t>
            </a:r>
            <a:endParaRPr lang="en-US" sz="2200"/>
          </a:p>
        </p:txBody>
      </p:sp>
      <p:sp>
        <p:nvSpPr>
          <p:cNvPr id="12" name="Text 6"/>
          <p:cNvSpPr/>
          <p:nvPr/>
        </p:nvSpPr>
        <p:spPr bwMode="auto">
          <a:xfrm>
            <a:off x="9597627" y="5623084"/>
            <a:ext cx="423898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Capturar movimentos de animais em cenários rurais com diversos detalhes ambientais.</a:t>
            </a:r>
            <a:endParaRPr lang="en-US" sz="1750"/>
          </a:p>
        </p:txBody>
      </p:sp>
      <p:pic>
        <p:nvPicPr>
          <p:cNvPr id="13" name="Image 4" descr="preencoded.png"/>
          <p:cNvPicPr>
            <a:picLocks noChangeAspect="1"/>
          </p:cNvPicPr>
          <p:nvPr/>
        </p:nvPicPr>
        <p:blipFill>
          <a:blip r:embed="rId7"/>
          <a:stretch/>
        </p:blipFill>
        <p:spPr bwMode="auto">
          <a:xfrm>
            <a:off x="5032653" y="2413516"/>
            <a:ext cx="4564975" cy="4564975"/>
          </a:xfrm>
          <a:prstGeom prst="rect">
            <a:avLst/>
          </a:prstGeom>
        </p:spPr>
      </p:pic>
      <p:pic>
        <p:nvPicPr>
          <p:cNvPr id="14" name="Image 5" descr="preencoded.png"/>
          <p:cNvPicPr>
            <a:picLocks noChangeAspect="1"/>
          </p:cNvPicPr>
          <p:nvPr/>
        </p:nvPicPr>
        <p:blipFill>
          <a:blip r:embed="rId8"/>
          <a:stretch/>
        </p:blipFill>
        <p:spPr bwMode="auto">
          <a:xfrm>
            <a:off x="7986713" y="5327809"/>
            <a:ext cx="318968" cy="398621"/>
          </a:xfrm>
          <a:prstGeom prst="rect">
            <a:avLst/>
          </a:prstGeom>
        </p:spPr>
      </p:pic>
      <p:sp>
        <p:nvSpPr>
          <p:cNvPr id="15" name="Text 7"/>
          <p:cNvSpPr/>
          <p:nvPr/>
        </p:nvSpPr>
        <p:spPr bwMode="auto">
          <a:xfrm>
            <a:off x="2197418" y="5132665"/>
            <a:ext cx="2835235" cy="354330"/>
          </a:xfrm>
          <a:prstGeom prst="rect">
            <a:avLst/>
          </a:prstGeom>
          <a:noFill/>
          <a:ln/>
        </p:spPr>
        <p:txBody>
          <a:bodyPr wrap="none" lIns="0" tIns="0" rIns="0" bIns="0" rtlCol="0" anchor="t"/>
          <a:lstStyle/>
          <a:p>
            <a:pPr marL="0" indent="0" algn="r">
              <a:lnSpc>
                <a:spcPts val="2750"/>
              </a:lnSpc>
              <a:buNone/>
              <a:defRPr/>
            </a:pPr>
            <a:r>
              <a:rPr lang="en-US" sz="2200">
                <a:solidFill>
                  <a:srgbClr val="272525"/>
                </a:solidFill>
                <a:latin typeface="Gelasio"/>
                <a:ea typeface="Gelasio"/>
                <a:cs typeface="Gelasio"/>
              </a:rPr>
              <a:t>Desafios</a:t>
            </a:r>
            <a:endParaRPr lang="en-US" sz="2200"/>
          </a:p>
        </p:txBody>
      </p:sp>
      <p:sp>
        <p:nvSpPr>
          <p:cNvPr id="16" name="Text 8"/>
          <p:cNvSpPr/>
          <p:nvPr/>
        </p:nvSpPr>
        <p:spPr bwMode="auto">
          <a:xfrm>
            <a:off x="793790" y="5623084"/>
            <a:ext cx="4238863" cy="1088708"/>
          </a:xfrm>
          <a:prstGeom prst="rect">
            <a:avLst/>
          </a:prstGeom>
          <a:noFill/>
          <a:ln/>
        </p:spPr>
        <p:txBody>
          <a:bodyPr wrap="square" lIns="0" tIns="0" rIns="0" bIns="0" rtlCol="0" anchor="t"/>
          <a:lstStyle/>
          <a:p>
            <a:pPr marL="0" indent="0" algn="r">
              <a:lnSpc>
                <a:spcPts val="2850"/>
              </a:lnSpc>
              <a:buNone/>
              <a:defRPr/>
            </a:pPr>
            <a:r>
              <a:rPr lang="en-US" sz="1750">
                <a:solidFill>
                  <a:srgbClr val="272525"/>
                </a:solidFill>
                <a:latin typeface="Lato"/>
                <a:ea typeface="Lato"/>
                <a:cs typeface="Lato"/>
              </a:rPr>
              <a:t>Lidar com ruídos, variações súbitas de luminosidade, sombras em movimento e outras interferências.</a:t>
            </a:r>
            <a:endParaRPr lang="en-US" sz="1750"/>
          </a:p>
        </p:txBody>
      </p:sp>
      <p:pic>
        <p:nvPicPr>
          <p:cNvPr id="17" name="Image 6" descr="preencoded.png"/>
          <p:cNvPicPr>
            <a:picLocks noChangeAspect="1"/>
          </p:cNvPicPr>
          <p:nvPr/>
        </p:nvPicPr>
        <p:blipFill>
          <a:blip r:embed="rId9"/>
          <a:stretch/>
        </p:blipFill>
        <p:spPr bwMode="auto">
          <a:xfrm>
            <a:off x="5032653" y="2413516"/>
            <a:ext cx="4564975" cy="4564975"/>
          </a:xfrm>
          <a:prstGeom prst="rect">
            <a:avLst/>
          </a:prstGeom>
        </p:spPr>
      </p:pic>
      <p:pic>
        <p:nvPicPr>
          <p:cNvPr id="18" name="Image 7" descr="preencoded.png"/>
          <p:cNvPicPr>
            <a:picLocks noChangeAspect="1"/>
          </p:cNvPicPr>
          <p:nvPr/>
        </p:nvPicPr>
        <p:blipFill>
          <a:blip r:embed="rId10"/>
          <a:stretch/>
        </p:blipFill>
        <p:spPr bwMode="auto">
          <a:xfrm>
            <a:off x="6324362" y="5327809"/>
            <a:ext cx="318968" cy="39862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cp:revision>3</cp:revision>
  <dcterms:created xsi:type="dcterms:W3CDTF">2025-04-01T00:23:11Z</dcterms:created>
  <dcterms:modified xsi:type="dcterms:W3CDTF">2025-04-06T21:57:47Z</dcterms:modified>
</cp:coreProperties>
</file>