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4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6FD3F-3DDD-4011-A7D8-FAF3307E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A0C8E-8CEF-4454-825D-3934D2E4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51F23-EC1C-4811-BC3B-2EA87483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0F828-9B2D-40C2-BE22-60C6C7A6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E9A47-05F8-4DBC-AB54-F128C1BF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4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398C6-A188-4AAC-94CE-160958CB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807C16-6EFB-4062-AECA-00EE0A42E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DD969-0269-4CBB-9A75-4E10FDEB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98831-EB83-46D7-92F9-01ECE8E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56177-F2BC-4070-B1DC-E4C0CE4C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7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4A228-CCC2-467F-BE60-29A908F9F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7FC1BC-047C-41FF-93BC-FC500F27A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B603A-91F4-4DDB-A652-1125BCBE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285570-F847-4A79-AC26-C31520E8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8E3B-CDED-452C-893F-23BC5AC3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BFD-FF2D-4B61-A1A0-E5C6DC0F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5DACF-9E3B-4003-A234-4057A54C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661A9-ED68-4653-B819-D673F31D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2568-F81F-4451-94F0-41960B51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880BE-B2B8-4A16-BA9F-CE9D5C0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7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120C-D8C3-4D47-A8B5-FD2B670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083A5-7E9E-46AF-9A89-30DE38CE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71F5-6089-493A-9E66-08FC1CBF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115DA-2F93-478F-B921-ADD8F2A8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F014D-4F4A-40F5-86EC-C6231E1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E9921-9102-4455-9887-5FC70283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7CF46-C124-4E1D-91C5-D62AACB4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36DE6E-2980-4807-8554-02476712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9F376-FBD3-4430-8B6F-D5A2A47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5C453-525A-40D9-83ED-9230E0AE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862AA1-D22B-4B56-8304-AABB1CC0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5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FA136-C475-4C22-8EA0-F2A1F636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E8A76E-A5DC-4298-842A-CC2F64F7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B58C0-EB9D-4BFC-A590-4BE54D77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659F29-273C-433E-9EFA-2612AABF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A15453-2FC9-41ED-96DE-114CD56DE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A75A14-4399-4A64-9C4A-4DEA7BB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B526C1-B6DD-44CE-ACE2-8296F7F7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3B8DFA-08B0-4D39-8181-8A8EFC37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C536F-8AC0-4A86-AB56-96746B49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789A2-4779-44AC-8655-16D05B88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E792F-36CE-4BD1-9442-6D8185B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D7666A-E895-4082-AED2-86D6255B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3388A2-A184-4F94-A96B-DFE1A4D9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8D52F1-794E-45DA-B9ED-0B7785F9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3A710-37E8-4A28-AF4D-78E7FECE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49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88EC5-6C48-47C6-BD6D-0582CD5B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C9426-7967-44B0-9E3F-66EB54F7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E8A83-5B59-40EF-8C55-0FD201BB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0F3133-282C-4C90-86F2-37D6F94D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3F781E-139E-42FC-B791-BC00BB43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0A4A6B-288A-40CF-AF4D-0B50373C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B4CFE-6750-49DA-9518-8C56CC9D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0E9063-7DB7-496B-9B02-C5045DE27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664604-6D15-4AA3-8D6F-82FD206C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B26D5-33C1-4674-A33A-DC36CE8B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D6545-0404-4FA5-A383-374A0D5D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9D381D-C811-4664-8CF4-F875500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8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6AA409-C1DD-4406-8600-D56BD702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9F40-7802-4816-B8B2-9BB0927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F4D68-3CFC-4C21-B232-75749DD55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9AA1-751A-4350-8159-D70461D9B476}" type="datetimeFigureOut">
              <a:rPr lang="pt-BR" smtClean="0"/>
              <a:t>24/03/2024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51B77-EC01-46C0-89A8-31CF9135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940BF-3BB7-49EC-B651-FEEBD5767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6040-9EA9-4427-AEE5-F225CC7D3D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0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C10C-8AC4-4613-AB75-C3A63039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7122"/>
            <a:ext cx="9144000" cy="2387600"/>
          </a:xfrm>
        </p:spPr>
        <p:txBody>
          <a:bodyPr>
            <a:normAutofit fontScale="90000"/>
          </a:bodyPr>
          <a:lstStyle/>
          <a:p>
            <a:pPr>
              <a:tabLst>
                <a:tab pos="2700020" algn="ctr"/>
                <a:tab pos="5400040" algn="r"/>
              </a:tabLst>
            </a:pPr>
            <a:r>
              <a:rPr lang="pt-BR" sz="7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 256 </a:t>
            </a:r>
            <a:br>
              <a:rPr lang="pt-BR" sz="7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7300" b="1" dirty="0">
                <a:solidFill>
                  <a:srgbClr val="99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pt-BR" sz="5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Felipe Porto Caldeira do Nascimento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Alexandre Wahl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Valor: 1,0 pts (sha 256 + base64)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https://github.com/SOLDATO2/encoder-decoder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6A7B6-4FF6-4579-A75C-F63505913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960"/>
            <a:ext cx="9144000" cy="1655762"/>
          </a:xfrm>
        </p:spPr>
        <p:txBody>
          <a:bodyPr/>
          <a:lstStyle/>
          <a:p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Universidade Positivo – Curitiba - PR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62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6736-17E1-716F-919A-23603A62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9635-3221-CB7B-8ED5-CD2BD038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de 64 casas e a </a:t>
            </a:r>
            <a:r>
              <a:rPr lang="en-US" dirty="0" err="1"/>
              <a:t>cada</a:t>
            </a:r>
            <a:r>
              <a:rPr lang="en-US" dirty="0"/>
              <a:t> 32 </a:t>
            </a:r>
            <a:r>
              <a:rPr lang="en-US" dirty="0" err="1"/>
              <a:t>numeros</a:t>
            </a:r>
            <a:r>
              <a:rPr lang="en-US" dirty="0"/>
              <a:t> do message block, </a:t>
            </a:r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casa do message schedule…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</a:t>
            </a:r>
            <a:r>
              <a:rPr lang="en-US" dirty="0"/>
              <a:t>: w0 = casa 0, w1 = casa 1, </a:t>
            </a:r>
            <a:r>
              <a:rPr lang="en-US" dirty="0" err="1"/>
              <a:t>etc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82B9-5BCA-6A30-559A-684C9541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22" y="2469285"/>
            <a:ext cx="7745950" cy="30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E24-F7AF-CAF8-6542-1EFCA0D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775A-7775-5EC6-098A-BCCD0451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39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MessageSchedule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BlocoTemp;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x = 0; x &lt; MessageBlock.size(); x++)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((x + 1) % 32 == 0) 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BlocoTemp 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MessageBlock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x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MessageSchedule.push_back(BlocoTemp);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BlocoTemp.clear();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BlocoTemp 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MessageBlock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x</a:t>
            </a:r>
            <a:r>
              <a:rPr lang="pt-BR" sz="2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09C9A0-00F0-6801-E3D5-249A7DA86ECA}"/>
              </a:ext>
            </a:extLst>
          </p:cNvPr>
          <p:cNvSpPr txBox="1">
            <a:spLocks/>
          </p:cNvSpPr>
          <p:nvPr/>
        </p:nvSpPr>
        <p:spPr>
          <a:xfrm>
            <a:off x="6184900" y="2711450"/>
            <a:ext cx="5664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//Completa o vetor com 0s ate atingir 64 espacos no vetor.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x = 15; x &lt; 63; x++)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MessageSchedule.push_back(</a:t>
            </a:r>
            <a:r>
              <a:rPr lang="pt-BR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"00000000000000000000000000000000"</a:t>
            </a:r>
            <a:r>
              <a:rPr lang="pt-B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68041D0-1E34-EC19-83E0-F8333B409DE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 flipH="1" flipV="1">
            <a:off x="4328318" y="1488282"/>
            <a:ext cx="3465513" cy="5911850"/>
          </a:xfrm>
          <a:prstGeom prst="bentConnector5">
            <a:avLst>
              <a:gd name="adj1" fmla="val -6596"/>
              <a:gd name="adj2" fmla="val 45220"/>
              <a:gd name="adj3" fmla="val 106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D22E-20C6-391E-E5D0-45DAB708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calculo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9EC5-F522-DD4E-5AC4-F077F081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movimenta</a:t>
            </a:r>
            <a:r>
              <a:rPr lang="pt-BR" dirty="0"/>
              <a:t>ções nos valores binários são feitas para criar um processo de criptogração (movimentar casa binarias para direita ou para esquerda e rotacionar).</a:t>
            </a:r>
          </a:p>
          <a:p>
            <a:r>
              <a:rPr lang="pt-BR" dirty="0"/>
              <a:t>É possível que alguns algoritimos customizados do SHA256 movimentem essas casas binarias mais vezes do que o padrão, porém o processo do algorítimo padrão irá ser demonstrado.</a:t>
            </a:r>
          </a:p>
        </p:txBody>
      </p:sp>
    </p:spTree>
    <p:extLst>
      <p:ext uri="{BB962C8B-B14F-4D97-AF65-F5344CB8AC3E}">
        <p14:creationId xmlns:p14="http://schemas.microsoft.com/office/powerpoint/2010/main" val="99790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3C66-934D-C0EB-015C-00346C51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C1CA-DDAA-84D9-0CD9-5568BF62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que aplicar uma serie de somas binarias e movimentações de casas binarias para alterar a casa w16 no vetor “Message schedule”, após alterar essa casa, iremos nos movimentar para a proxima casa, no caso a w17 até antingirmos a casa w63.</a:t>
            </a:r>
          </a:p>
          <a:p>
            <a:r>
              <a:rPr lang="pt-BR" b="0" i="0" dirty="0">
                <a:effectLst/>
              </a:rPr>
              <a:t>Esse processo de expansão do Message schedule e geração de novas palavras de mensagem é uma etapa crucial no algoritmo SHA-256 para garantir a complexidade e segurança do hash gerado. Essas operações são projetadas para misturar os bits de forma adequada, proporcionando uma distribuição uniforme dos bits no hash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0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8460-B78E-738B-CAE2-362ECDE8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EA06-4080-9464-E1C6-93C05AB3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focar no calculo que ocorre em cada casa ‘w’ do message schedule, 3 calculos devem ser feitos.</a:t>
            </a:r>
          </a:p>
          <a:p>
            <a:r>
              <a:rPr lang="pt-BR" dirty="0">
                <a:solidFill>
                  <a:srgbClr val="FF0000"/>
                </a:solidFill>
              </a:rPr>
              <a:t>wVermelho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</a:rPr>
              <a:t>wAzul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wAmarelo</a:t>
            </a:r>
            <a:r>
              <a:rPr lang="pt-BR" dirty="0"/>
              <a:t>, </a:t>
            </a:r>
            <a:r>
              <a:rPr lang="pt-BR" dirty="0">
                <a:solidFill>
                  <a:schemeClr val="accent6"/>
                </a:solidFill>
              </a:rPr>
              <a:t>wVerde</a:t>
            </a:r>
            <a:r>
              <a:rPr lang="pt-BR" dirty="0"/>
              <a:t>,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wBranco</a:t>
            </a:r>
            <a:r>
              <a:rPr lang="pt-BR" dirty="0"/>
              <a:t>.</a:t>
            </a:r>
          </a:p>
          <a:p>
            <a:r>
              <a:rPr lang="pt-BR" dirty="0"/>
              <a:t>Inicialmente, </a:t>
            </a:r>
            <a:r>
              <a:rPr lang="pt-BR" dirty="0">
                <a:solidFill>
                  <a:schemeClr val="accent1"/>
                </a:solidFill>
              </a:rPr>
              <a:t>wAzul</a:t>
            </a:r>
            <a:r>
              <a:rPr lang="pt-BR" dirty="0"/>
              <a:t> terá o valor binario da primeira casa do message schedule, </a:t>
            </a:r>
            <a:r>
              <a:rPr lang="pt-BR" dirty="0">
                <a:solidFill>
                  <a:srgbClr val="FF0000"/>
                </a:solidFill>
              </a:rPr>
              <a:t>wVermelho</a:t>
            </a:r>
            <a:r>
              <a:rPr lang="pt-BR" dirty="0"/>
              <a:t> terá o valor da segunda casa, </a:t>
            </a:r>
            <a:r>
              <a:rPr lang="pt-BR" dirty="0">
                <a:solidFill>
                  <a:srgbClr val="FFC000"/>
                </a:solidFill>
              </a:rPr>
              <a:t>wAmarelo</a:t>
            </a:r>
            <a:r>
              <a:rPr lang="pt-BR" dirty="0"/>
              <a:t> terá o da 9ª, </a:t>
            </a:r>
            <a:r>
              <a:rPr lang="pt-BR" dirty="0">
                <a:solidFill>
                  <a:schemeClr val="accent6"/>
                </a:solidFill>
              </a:rPr>
              <a:t>wVerde</a:t>
            </a:r>
            <a:r>
              <a:rPr lang="pt-BR" dirty="0"/>
              <a:t> terá o da 14ª.</a:t>
            </a:r>
          </a:p>
        </p:txBody>
      </p:sp>
    </p:spTree>
    <p:extLst>
      <p:ext uri="{BB962C8B-B14F-4D97-AF65-F5344CB8AC3E}">
        <p14:creationId xmlns:p14="http://schemas.microsoft.com/office/powerpoint/2010/main" val="213401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E2C7-4A30-7C8E-02E5-27B930B7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o </a:t>
            </a:r>
            <a:r>
              <a:rPr lang="pt-BR" dirty="0">
                <a:solidFill>
                  <a:srgbClr val="FF0000"/>
                </a:solidFill>
              </a:rPr>
              <a:t>wVermelho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D4D4-39D6-96B3-22C0-08909B99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atual do </a:t>
            </a:r>
            <a:r>
              <a:rPr lang="pt-BR" dirty="0">
                <a:solidFill>
                  <a:srgbClr val="FF0000"/>
                </a:solidFill>
              </a:rPr>
              <a:t>wVermelho</a:t>
            </a:r>
            <a:r>
              <a:rPr lang="pt-BR" dirty="0"/>
              <a:t> deve ser copiado 3 vezes onde cada cópia irá sofrer um calculo. </a:t>
            </a:r>
          </a:p>
          <a:p>
            <a:r>
              <a:rPr lang="pt-BR" dirty="0"/>
              <a:t>Na cópia 1, iremos aplicar o “right rotate 7”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right rotate </a:t>
            </a:r>
            <a:r>
              <a:rPr lang="pt-BR" b="0" i="0" dirty="0">
                <a:effectLst/>
              </a:rPr>
              <a:t>desloca todos os bits da string para a direita, movendo o bit mais à direita para a posição mais à esquerda. Qualquer bit que "caia" fora do limite da string é transferido para o início da string.</a:t>
            </a:r>
          </a:p>
          <a:p>
            <a:pPr marL="0" indent="0">
              <a:buNone/>
            </a:pPr>
            <a:r>
              <a:rPr lang="pt-BR" dirty="0"/>
              <a:t>Exemplo generico: 01011010</a:t>
            </a:r>
          </a:p>
          <a:p>
            <a:pPr marL="0" indent="0">
              <a:buNone/>
            </a:pPr>
            <a:r>
              <a:rPr lang="pt-BR" dirty="0"/>
              <a:t>Right rotate 3 </a:t>
            </a:r>
            <a:r>
              <a:rPr lang="pt-BR" dirty="0">
                <a:sym typeface="Wingdings" panose="05000000000000000000" pitchFamily="2" charset="2"/>
              </a:rPr>
              <a:t>    11001011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B8D3-78AC-268D-76DF-B6EAE91E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8EE4-CDBD-2E99-D9D1-F5C995F4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c</a:t>
            </a:r>
            <a:r>
              <a:rPr lang="pt-BR" dirty="0"/>
              <a:t>ópia 2, iremos aplicar o right rotate 18</a:t>
            </a:r>
          </a:p>
          <a:p>
            <a:r>
              <a:rPr lang="pt-BR" dirty="0"/>
              <a:t>Na cópia 3, iremos aplicar o right shift 3</a:t>
            </a:r>
          </a:p>
          <a:p>
            <a:r>
              <a:rPr lang="pt-BR" dirty="0"/>
              <a:t>O right shift, similar ao right rotate, descloca as casas binarias para a direita, porem todas as casas que caem para fora são substituidas por ‘0’ no fim da fila</a:t>
            </a:r>
          </a:p>
          <a:p>
            <a:r>
              <a:rPr lang="pt-BR" dirty="0"/>
              <a:t>Ex</a:t>
            </a:r>
            <a:r>
              <a:rPr lang="en-US" dirty="0"/>
              <a:t>:                      01011010</a:t>
            </a:r>
          </a:p>
          <a:p>
            <a:r>
              <a:rPr lang="en-US" dirty="0"/>
              <a:t>Right shift 3 </a:t>
            </a:r>
            <a:r>
              <a:rPr lang="en-US" dirty="0">
                <a:sym typeface="Wingdings" panose="05000000000000000000" pitchFamily="2" charset="2"/>
              </a:rPr>
              <a:t> 00001011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3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F2CD-D438-FE88-E871-FA32120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1BEF-82FD-E153-11CB-D12C83FB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Agora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aplicar</a:t>
            </a:r>
            <a:r>
              <a:rPr lang="en-US" dirty="0"/>
              <a:t> a soma bin</a:t>
            </a:r>
            <a:r>
              <a:rPr lang="pt-BR" dirty="0"/>
              <a:t>ária das cópias onde cópia 2 e cópia 3 estarão sofrendo o XOR (ou exclusivo).</a:t>
            </a:r>
          </a:p>
          <a:p>
            <a:r>
              <a:rPr lang="pt-BR" dirty="0"/>
              <a:t>da direita para esquerda na soma bínaria</a:t>
            </a:r>
            <a:r>
              <a:rPr lang="en-US" dirty="0"/>
              <a:t>:</a:t>
            </a:r>
          </a:p>
          <a:p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Usando o operador XOR (^) para calcular o resultado, aplicado para cada bit dos valores binarios (direita para esquerda)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(s1 ^ s2) ^ s3;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Onde s1 = bit atual da copia 1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s2 = bit atual da copia 2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s3 = bit atual da copia 3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</a:rPr>
              <a:t>Lembre-se de salvar o resultado para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σ0</a:t>
            </a: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9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1306-9833-8FEC-EF21-92BC5410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643B-6E90-F586-89BC-33ECC280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XOR(std::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str1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str2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str3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str1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.size(); ++i)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str1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str2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str3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Usando o operador XOR (^) para calcular o resultado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xor_result = (s1 ^ s2) ^ s3;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xor_result;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6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3C0F-7D7F-5DDB-ACD7-B0E0A99B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Calculando</a:t>
            </a:r>
            <a:r>
              <a:rPr lang="en-US" dirty="0"/>
              <a:t> o </a:t>
            </a:r>
            <a:r>
              <a:rPr lang="pt-BR" dirty="0">
                <a:solidFill>
                  <a:schemeClr val="accent6"/>
                </a:solidFill>
              </a:rPr>
              <a:t>wVerde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193E-71E8-C716-A7D1-7D726C04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atual do </a:t>
            </a:r>
            <a:r>
              <a:rPr lang="pt-BR" dirty="0">
                <a:solidFill>
                  <a:schemeClr val="accent6"/>
                </a:solidFill>
              </a:rPr>
              <a:t>wVerde</a:t>
            </a:r>
            <a:r>
              <a:rPr lang="pt-BR" dirty="0"/>
              <a:t> deve copiado 3 vezes onde cada cópia irá sofrer um calculo. </a:t>
            </a:r>
          </a:p>
          <a:p>
            <a:r>
              <a:rPr lang="pt-BR" dirty="0"/>
              <a:t>Na cópia 1, iremos aplicar o right rotate 17</a:t>
            </a:r>
          </a:p>
          <a:p>
            <a:r>
              <a:rPr lang="en-US" dirty="0"/>
              <a:t>Na c</a:t>
            </a:r>
            <a:r>
              <a:rPr lang="pt-BR" dirty="0"/>
              <a:t>ópia 2, iremos aplicar o right rotate 19</a:t>
            </a:r>
          </a:p>
          <a:p>
            <a:r>
              <a:rPr lang="pt-BR" dirty="0"/>
              <a:t>Na cópia 3, irems aplicar o right shift 10</a:t>
            </a:r>
          </a:p>
          <a:p>
            <a:r>
              <a:rPr lang="pt-BR" dirty="0"/>
              <a:t>Aplicar XOR nas cópias 2 e 3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(s1 ^ s2) ^ s3;</a:t>
            </a:r>
          </a:p>
          <a:p>
            <a:endParaRPr lang="pt-BR" dirty="0"/>
          </a:p>
          <a:p>
            <a:r>
              <a:rPr lang="pt-BR" dirty="0"/>
              <a:t>Salve o resultado para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61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7D9A-D627-4D50-9BC5-9C54CF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SHA256?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5CB2A-9C3C-4306-A1CB-8732D1D3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Sha256 é um </a:t>
            </a:r>
            <a:r>
              <a:rPr lang="pt-BR" dirty="0" err="1"/>
              <a:t>algoritimo</a:t>
            </a:r>
            <a:r>
              <a:rPr lang="pt-BR" dirty="0"/>
              <a:t> de criptografia usado para mascarar uma </a:t>
            </a:r>
            <a:r>
              <a:rPr lang="pt-BR" dirty="0" err="1"/>
              <a:t>string</a:t>
            </a:r>
            <a:r>
              <a:rPr lang="pt-BR" dirty="0"/>
              <a:t> ou um bloco composto por varias informações.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Sha256encrypt(“OLA”)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i="0" dirty="0">
                <a:solidFill>
                  <a:srgbClr val="3794FF"/>
                </a:solidFill>
                <a:effectLst/>
                <a:latin typeface="Consolas" panose="020B0609020204030204" pitchFamily="49" charset="0"/>
              </a:rPr>
              <a:t>9834876dcfb05cb167a5c24953eba58c4ac89b1adf57f28f2f9d09af107ee8f0</a:t>
            </a:r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BC559C7-F68A-4248-BA7D-F39F4C104C41}"/>
              </a:ext>
            </a:extLst>
          </p:cNvPr>
          <p:cNvCxnSpPr/>
          <p:nvPr/>
        </p:nvCxnSpPr>
        <p:spPr>
          <a:xfrm>
            <a:off x="6096000" y="3697357"/>
            <a:ext cx="0" cy="10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3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5B01-754D-2C80-B2FB-B810EC60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o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wBranco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5EFA-4804-33AD-5F73-F2D2F490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mais fácil de todos, basta somar os valores binários </a:t>
            </a:r>
            <a:r>
              <a:rPr lang="pt-BR" dirty="0">
                <a:solidFill>
                  <a:schemeClr val="accent1"/>
                </a:solidFill>
              </a:rPr>
              <a:t>wAzul,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σ0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, </a:t>
            </a:r>
            <a:r>
              <a:rPr lang="pt-BR" dirty="0">
                <a:solidFill>
                  <a:srgbClr val="FFC000"/>
                </a:solidFill>
              </a:rPr>
              <a:t>wAmarelo </a:t>
            </a:r>
            <a:r>
              <a:rPr lang="pt-BR" dirty="0"/>
              <a:t>e</a:t>
            </a:r>
            <a:r>
              <a:rPr lang="pt-BR" b="0" i="0" dirty="0">
                <a:effectLst/>
                <a:latin typeface="ui-monospace"/>
              </a:rPr>
              <a:t>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σ1</a:t>
            </a:r>
            <a:r>
              <a:rPr lang="pt-BR" dirty="0">
                <a:solidFill>
                  <a:srgbClr val="A5B4FC"/>
                </a:solidFill>
                <a:latin typeface="ui-monospace"/>
              </a:rPr>
              <a:t>. </a:t>
            </a:r>
            <a:r>
              <a:rPr lang="pt-BR" dirty="0"/>
              <a:t>Após o calculo, substitua a casa em que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wBranco </a:t>
            </a:r>
            <a:r>
              <a:rPr lang="pt-BR" dirty="0"/>
              <a:t>ocupa (w16) pela soma calculada.</a:t>
            </a:r>
          </a:p>
          <a:p>
            <a:endParaRPr lang="pt-BR" dirty="0"/>
          </a:p>
          <a:p>
            <a:r>
              <a:rPr lang="pt-BR" dirty="0"/>
              <a:t>Depois de efetuar o calculo, você deve avançar 1 casa para frente para todas as cores. Então wAzul será w1, wVermelho será w2 ...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wBranco </a:t>
            </a:r>
            <a:r>
              <a:rPr lang="pt-BR" dirty="0"/>
              <a:t>será w18.</a:t>
            </a:r>
          </a:p>
          <a:p>
            <a:pPr marL="0" indent="0">
              <a:buNone/>
            </a:pPr>
            <a:r>
              <a:rPr lang="pt-BR" dirty="0"/>
              <a:t>Este processo deve ocorrer até que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wBranco </a:t>
            </a:r>
            <a:r>
              <a:rPr lang="pt-BR" dirty="0"/>
              <a:t>chegue em w63</a:t>
            </a:r>
          </a:p>
        </p:txBody>
      </p:sp>
    </p:spTree>
    <p:extLst>
      <p:ext uri="{BB962C8B-B14F-4D97-AF65-F5344CB8AC3E}">
        <p14:creationId xmlns:p14="http://schemas.microsoft.com/office/powerpoint/2010/main" val="97064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74FB-691F-5EB1-1082-3B74494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1EDD-151C-34A1-F26C-F6190A9F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variaveis</a:t>
            </a:r>
            <a:r>
              <a:rPr lang="en-US" dirty="0"/>
              <a:t>.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dos </a:t>
            </a:r>
            <a:r>
              <a:rPr lang="en-US" dirty="0" err="1"/>
              <a:t>primeiros</a:t>
            </a:r>
            <a:r>
              <a:rPr lang="en-US" dirty="0"/>
              <a:t> 32 bits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fracionaria</a:t>
            </a:r>
            <a:r>
              <a:rPr lang="en-US" dirty="0"/>
              <a:t> das </a:t>
            </a:r>
            <a:r>
              <a:rPr lang="en-US" dirty="0" err="1"/>
              <a:t>raizes</a:t>
            </a:r>
            <a:r>
              <a:rPr lang="en-US" dirty="0"/>
              <a:t> </a:t>
            </a:r>
            <a:r>
              <a:rPr lang="en-US" dirty="0" err="1"/>
              <a:t>quadradas</a:t>
            </a:r>
            <a:r>
              <a:rPr lang="en-US" dirty="0"/>
              <a:t> dos 8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primos</a:t>
            </a:r>
            <a:r>
              <a:rPr lang="en-US" dirty="0"/>
              <a:t> para as </a:t>
            </a:r>
            <a:r>
              <a:rPr lang="en-US" dirty="0" err="1"/>
              <a:t>variaveis</a:t>
            </a:r>
            <a:r>
              <a:rPr lang="en-US" dirty="0"/>
              <a:t> h0…h7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pt-BR" b="0" i="0" dirty="0">
                <a:effectLst/>
              </a:rPr>
              <a:t>Cada uma dessas variáveis representa uma parte do hash resultante e é atualizada durante o processo de hash de acordo com as regras definidas pelo algoritmo SHA-256. Ao final do processamento de todos os blocos de mensagem, essas variáveis combinadas formam o hash final do conjunto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11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704C-2CB5-3782-017C-BDE3885A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10B9-E917-B2BE-E58F-B96CC656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h0, h1, h2, h3, h4, h5, h6, h7;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h0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"01101010000010011110011001100111"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h1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"10111011011001111010111010000101"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h2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"00111100011011101111001101110010"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h3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"10100101010011111111010100111010"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h4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"01010001000011100101001001111111"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h5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"10011011000001010110100010001100"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h6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"00011111100000111101100110101011"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h7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"01011011111000001100110100011001"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861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293F-F8FD-D035-5E23-277BAC8D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‘K constants’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2CAC-F852-7249-75CE-D555F40F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inicializar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que </a:t>
            </a:r>
            <a:r>
              <a:rPr lang="en-US" dirty="0" err="1"/>
              <a:t>ira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32 </a:t>
            </a:r>
            <a:r>
              <a:rPr lang="en-US" dirty="0" err="1"/>
              <a:t>primeiros</a:t>
            </a:r>
            <a:r>
              <a:rPr lang="en-US" dirty="0"/>
              <a:t> bits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fracionada</a:t>
            </a:r>
            <a:r>
              <a:rPr lang="en-US" dirty="0"/>
              <a:t> da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cubica</a:t>
            </a:r>
            <a:r>
              <a:rPr lang="en-US" dirty="0"/>
              <a:t> dos </a:t>
            </a:r>
            <a:r>
              <a:rPr lang="en-US" dirty="0" err="1"/>
              <a:t>primeiros</a:t>
            </a:r>
            <a:r>
              <a:rPr lang="en-US" dirty="0"/>
              <a:t> 64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primos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porção</a:t>
            </a:r>
            <a:r>
              <a:rPr lang="en-US" dirty="0"/>
              <a:t> de 32 bits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ocupar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casa no </a:t>
            </a:r>
            <a:r>
              <a:rPr lang="en-US" dirty="0" err="1"/>
              <a:t>vetor</a:t>
            </a:r>
            <a:r>
              <a:rPr lang="en-US" dirty="0"/>
              <a:t> ‘</a:t>
            </a:r>
            <a:r>
              <a:rPr lang="en-US" dirty="0" err="1"/>
              <a:t>K_constants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pt-BR" dirty="0"/>
              <a:t>K_constants </a:t>
            </a:r>
            <a:r>
              <a:rPr lang="pt-BR" b="0" i="0" dirty="0">
                <a:effectLst/>
              </a:rPr>
              <a:t>desempenham um papel crucial durante o processo de expansão do bloco de mensagem. Essas constantes são usadas em cada uma das 64 rodadas do algoritmo SHA-256 para misturar os bits e adicionar uma camada de não-linearidade ao processo de hashing.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52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46FB-629B-F937-69CE-0E5AD1C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200" y="263525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C77E-10A8-71E4-B911-18616CF0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263526"/>
            <a:ext cx="11829143" cy="65944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calcularPartesFracionadas()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results;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primes[] = { 2, 3, 5, 7, 11, 13, 17, 19, 23, 29, 31, 37, 41, 43, 47, 53, 59, 61, 67, 71, 73, 79, 83, 89, 97, 101, 103, 107, 109, 113, 127, 131, 137, 139, 149, 151, 157, 163, 167, 173, 179, 181, 191, 193, 197, 199, 211, 223, 227, 229, 233, 239, 241, 251, 257, 263, 269, 271, 277, 281, 283, 293, 307, 311 };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numPrimes =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(primes) /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(primes[0]);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numPrimes; ++i)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cbrt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(primes[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fractionalPart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std::floor(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cubeRoot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bitRepresentation;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32; ++j)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fractionalPart *= 2;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bitRepresentation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fractionalPart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1) ? 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fractionalPart -= std::floor(fractionalPart);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results.push_back(bitRepresentation);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results;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190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12E6-640A-BF60-802E-E604870E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7BAC-533C-29F8-3D9D-106584E9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serie de calculos serão efetuados que fazem parte do processo de embaralhamento do sha256. Iremos atribuir as variaveis h0...h7 para a, b... g, h respectivamente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1800" dirty="0">
                <a:solidFill>
                  <a:srgbClr val="990099"/>
                </a:solidFill>
                <a:latin typeface="Cascadia Mono" panose="020B06090200000200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h0;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accent6"/>
                </a:solidFill>
                <a:latin typeface="Cascadia Mono" panose="020B0609020000020004" pitchFamily="49" charset="0"/>
              </a:rPr>
              <a:t>b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h1;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accent2"/>
                </a:solidFill>
                <a:latin typeface="Cascadia Mono" panose="020B0609020000020004" pitchFamily="49" charset="0"/>
              </a:rPr>
              <a:t>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h2;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</a:rPr>
              <a:t>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h3;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h4;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h5;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h6;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rgbClr val="7030A0"/>
                </a:solidFill>
                <a:latin typeface="Cascadia Mono" panose="020B0609020000020004" pitchFamily="49" charset="0"/>
              </a:rPr>
              <a:t>h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h7;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94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C407-38AC-8E1A-999A-448D0F3B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Calculos...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5BC3-D660-D9CB-A98A-9E1330CA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as variaveis preparadas, iremos efetuar calculos similares ao do message block para incrementar na complexidade da criptografia, utilizando etapas utilizadas no message block. </a:t>
            </a:r>
          </a:p>
        </p:txBody>
      </p:sp>
    </p:spTree>
    <p:extLst>
      <p:ext uri="{BB962C8B-B14F-4D97-AF65-F5344CB8AC3E}">
        <p14:creationId xmlns:p14="http://schemas.microsoft.com/office/powerpoint/2010/main" val="99952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27-7377-A593-A4DB-B203136E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pt-BR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pt-BR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67D7-7817-7F87-44A4-D67A4A8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atual do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dirty="0"/>
              <a:t> deve copiado 3 vezes onde cada cópia irá sofrer um calculo. </a:t>
            </a:r>
          </a:p>
          <a:p>
            <a:r>
              <a:rPr lang="pt-BR" dirty="0"/>
              <a:t>Na cópia 1, iremos aplicar o right rotate 6</a:t>
            </a:r>
          </a:p>
          <a:p>
            <a:r>
              <a:rPr lang="en-US" dirty="0"/>
              <a:t>Na c</a:t>
            </a:r>
            <a:r>
              <a:rPr lang="pt-BR" dirty="0"/>
              <a:t>ópia 2, iremos aplicar o right rotate 11</a:t>
            </a:r>
          </a:p>
          <a:p>
            <a:r>
              <a:rPr lang="pt-BR" dirty="0"/>
              <a:t>Na cópia 3, irems aplicar o right rotate 25</a:t>
            </a:r>
          </a:p>
          <a:p>
            <a:r>
              <a:rPr lang="pt-BR" dirty="0"/>
              <a:t>Aplicar XOR nas cópias 2 e 3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(s1 ^ s2) ^ s3;</a:t>
            </a:r>
          </a:p>
          <a:p>
            <a:endParaRPr lang="pt-BR" dirty="0"/>
          </a:p>
          <a:p>
            <a:r>
              <a:rPr lang="pt-BR" dirty="0"/>
              <a:t>Salve o resultado para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Σ1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94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2D0-6495-4F9E-3633-C43D9C7A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, </a:t>
            </a:r>
            <a:r>
              <a:rPr lang="pt-BR" sz="4400" dirty="0">
                <a:solidFill>
                  <a:srgbClr val="FF0000"/>
                </a:solidFill>
                <a:latin typeface="Cascadia Mono" panose="020B0609020000020004" pitchFamily="49" charset="0"/>
              </a:rPr>
              <a:t>f, </a:t>
            </a:r>
            <a:r>
              <a:rPr lang="pt-BR" sz="4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73D2-1565-CD5F-DF2F-8893C08E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Iremos aplicar a logica “choice” para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f,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pt-BR" b="0" i="0" dirty="0">
                <a:effectLst/>
              </a:rPr>
              <a:t>A função Choice é uma das funções auxiliares usadas no algoritmo SHA-256. Essa função é usada para aplicar uma operação lógica em três bits de entrada e produzir um único bit de saída. A função Choice é usada em várias etapas do algoritmo SHA-256 para ajudar a misturar e transformar os bits durante o processo de hash.</a:t>
            </a:r>
          </a:p>
          <a:p>
            <a:endParaRPr lang="pt-BR" dirty="0"/>
          </a:p>
          <a:p>
            <a:pPr algn="l"/>
            <a:r>
              <a:rPr lang="pt-BR" b="0" i="0" dirty="0">
                <a:effectLst/>
                <a:latin typeface="Söhne"/>
              </a:rPr>
              <a:t>Seja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f, </a:t>
            </a:r>
            <a:r>
              <a:rPr lang="pt-BR" b="0" i="0" dirty="0">
                <a:effectLst/>
                <a:latin typeface="Söhne"/>
              </a:rPr>
              <a:t>e 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 </a:t>
            </a:r>
            <a:r>
              <a:rPr lang="pt-BR" b="0" i="0" dirty="0">
                <a:effectLst/>
                <a:latin typeface="Söhne"/>
              </a:rPr>
              <a:t>os três bits de entrada: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 </a:t>
            </a:r>
            <a:r>
              <a:rPr lang="pt-BR" b="0" i="0" dirty="0">
                <a:effectLst/>
                <a:latin typeface="Söhne"/>
              </a:rPr>
              <a:t>for verdadeiro, a saída será igual ao valor de </a:t>
            </a:r>
            <a:r>
              <a:rPr lang="pt-BR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f</a:t>
            </a:r>
            <a:r>
              <a:rPr lang="pt-B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 </a:t>
            </a:r>
            <a:r>
              <a:rPr lang="pt-BR" b="0" i="0" dirty="0">
                <a:effectLst/>
                <a:latin typeface="Söhne"/>
              </a:rPr>
              <a:t>for falso, a saída será igual ao valor de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</a:t>
            </a:r>
            <a:r>
              <a:rPr lang="pt-BR" b="0" i="0" dirty="0">
                <a:effectLst/>
                <a:latin typeface="Söhne"/>
              </a:rPr>
              <a:t>.</a:t>
            </a:r>
          </a:p>
          <a:p>
            <a:r>
              <a:rPr lang="pt-BR" dirty="0"/>
              <a:t>Aplicar logica choice para 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scadia Mono" panose="020B0609020000020004" pitchFamily="49" charset="0"/>
              </a:rPr>
              <a:t>f, </a:t>
            </a:r>
            <a:r>
              <a:rPr lang="pt-BR" b="0" i="0" dirty="0">
                <a:effectLst/>
                <a:latin typeface="Söhne"/>
              </a:rPr>
              <a:t>e 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 </a:t>
            </a:r>
            <a:r>
              <a:rPr lang="pt-BR" sz="2800" dirty="0"/>
              <a:t>e salvar para variavel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Choice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08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D0C8-24AA-C501-EB20-C3B3B218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460-2095-63D4-AF1C-BA27276D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7" y="1378857"/>
            <a:ext cx="10686143" cy="47981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FuncaoChoice(std::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e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.length(); ++i)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e_bit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e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g_bit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g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first_part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^ ((!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first_part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?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2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5F03-FD7D-4F76-882A-9CF2F8B8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4AEB1-4AD0-4F89-88ED-361CB2CA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Aumenta a segurança de uma informação exponencialmente</a:t>
            </a:r>
          </a:p>
          <a:p>
            <a:endParaRPr lang="pt-BR" sz="4000" dirty="0"/>
          </a:p>
          <a:p>
            <a:r>
              <a:rPr lang="pt-BR" sz="4000" dirty="0"/>
              <a:t>Extremamente custoso de </a:t>
            </a:r>
            <a:r>
              <a:rPr lang="pt-BR" sz="4000" dirty="0" err="1"/>
              <a:t>descriptografar</a:t>
            </a:r>
            <a:endParaRPr lang="pt-BR" sz="4000" dirty="0"/>
          </a:p>
          <a:p>
            <a:endParaRPr lang="pt-BR" sz="4000" dirty="0"/>
          </a:p>
          <a:p>
            <a:r>
              <a:rPr lang="pt-BR" sz="4000" dirty="0"/>
              <a:t>Preventiva contra interceptações</a:t>
            </a:r>
          </a:p>
        </p:txBody>
      </p:sp>
    </p:spTree>
    <p:extLst>
      <p:ext uri="{BB962C8B-B14F-4D97-AF65-F5344CB8AC3E}">
        <p14:creationId xmlns:p14="http://schemas.microsoft.com/office/powerpoint/2010/main" val="2690925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5AE-3200-090C-38B6-7B1463D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4400" dirty="0">
                <a:solidFill>
                  <a:srgbClr val="7030A0"/>
                </a:solidFill>
                <a:latin typeface="Cascadia Mono" panose="020B0609020000020004" pitchFamily="49" charset="0"/>
              </a:rPr>
              <a:t>h,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 Σ1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, Choice, </a:t>
            </a:r>
            <a:r>
              <a:rPr lang="pt-BR" b="0" i="0" dirty="0">
                <a:solidFill>
                  <a:srgbClr val="C00000"/>
                </a:solidFill>
                <a:effectLst/>
                <a:latin typeface="ui-monospace"/>
              </a:rPr>
              <a:t>k0, </a:t>
            </a:r>
            <a:r>
              <a:rPr lang="pt-BR" dirty="0">
                <a:solidFill>
                  <a:srgbClr val="FFC000"/>
                </a:solidFill>
              </a:rPr>
              <a:t>wAmarelo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6064-57E2-09E4-329F-3EF159F8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Sendo </a:t>
            </a:r>
            <a:r>
              <a:rPr lang="pt-BR" b="0" i="0" dirty="0">
                <a:solidFill>
                  <a:srgbClr val="C00000"/>
                </a:solidFill>
                <a:effectLst/>
                <a:latin typeface="ui-monospace"/>
              </a:rPr>
              <a:t>k0 </a:t>
            </a:r>
            <a:r>
              <a:rPr lang="pt-BR" b="0" i="0" dirty="0">
                <a:effectLst/>
                <a:latin typeface="ui-monospace"/>
              </a:rPr>
              <a:t>a primeira casa do vetor K_constants e </a:t>
            </a:r>
            <a:r>
              <a:rPr lang="pt-BR" dirty="0">
                <a:solidFill>
                  <a:srgbClr val="FFC000"/>
                </a:solidFill>
              </a:rPr>
              <a:t>wAmarelo </a:t>
            </a:r>
            <a:r>
              <a:rPr lang="pt-BR" dirty="0"/>
              <a:t>a primeira casa do Message schedule.</a:t>
            </a:r>
          </a:p>
          <a:p>
            <a:endParaRPr lang="pt-BR" dirty="0"/>
          </a:p>
          <a:p>
            <a:r>
              <a:rPr lang="pt-BR" dirty="0"/>
              <a:t>Iremos somar </a:t>
            </a:r>
            <a:r>
              <a:rPr lang="pt-BR" sz="2800" dirty="0">
                <a:solidFill>
                  <a:srgbClr val="7030A0"/>
                </a:solidFill>
                <a:latin typeface="Cascadia Mono" panose="020B0609020000020004" pitchFamily="49" charset="0"/>
              </a:rPr>
              <a:t>h,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 Σ1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, Choice, </a:t>
            </a:r>
            <a:r>
              <a:rPr lang="pt-BR" b="0" i="0" dirty="0">
                <a:solidFill>
                  <a:srgbClr val="C00000"/>
                </a:solidFill>
                <a:effectLst/>
                <a:latin typeface="ui-monospace"/>
              </a:rPr>
              <a:t>k0, </a:t>
            </a:r>
            <a:r>
              <a:rPr lang="pt-BR" dirty="0">
                <a:solidFill>
                  <a:srgbClr val="FFC000"/>
                </a:solidFill>
              </a:rPr>
              <a:t>wAmarelo </a:t>
            </a:r>
            <a:r>
              <a:rPr lang="pt-BR" dirty="0"/>
              <a:t>e somar o resultado para a variavel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Temp1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CFB-B4EE-19F1-882D-E0BBF69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228" y="1381125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395F-906C-4F6F-1707-49071C96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3" y="145143"/>
            <a:ext cx="11916229" cy="660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somar5Binarios(std::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bin1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bin2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bin3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bin4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bin5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bin1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 != 32 ||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bin2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 != 32 ||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bin3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 != 32 ||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bin4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 != 32 ||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bin5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 != 32)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"Erro: As strings devem ter 32 bits cada."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carry = 0;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31; i &gt;= 0; --i)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bit1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bin1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bit2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bin2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bit3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bin3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bit4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bin4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bit5 =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bin5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soma = bit1 + bit2 + bit3 + bit4 + bit5 + carry;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resultado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(soma % 2);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carry = soma / 2;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std::reverse(resultado.begin(), resultado.end());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485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EDD-6AEB-CBE9-8F66-50E53796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4400" dirty="0">
                <a:solidFill>
                  <a:srgbClr val="990099"/>
                </a:solidFill>
                <a:latin typeface="Cascadia Mono" panose="020B0609020000020004" pitchFamily="49" charset="0"/>
              </a:rPr>
              <a:t>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DC19-E32C-8B49-67F1-D805583F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atual do </a:t>
            </a:r>
            <a:r>
              <a:rPr lang="pt-BR" sz="2800" dirty="0">
                <a:solidFill>
                  <a:srgbClr val="990099"/>
                </a:solidFill>
                <a:latin typeface="Cascadia Mono" panose="020B0609020000020004" pitchFamily="49" charset="0"/>
              </a:rPr>
              <a:t>a</a:t>
            </a:r>
            <a:r>
              <a:rPr lang="pt-BR" dirty="0"/>
              <a:t> deve copiado 3 vezes onde cada cópia irá sofrer um calculo. </a:t>
            </a:r>
          </a:p>
          <a:p>
            <a:r>
              <a:rPr lang="pt-BR" dirty="0"/>
              <a:t>Na cópia 1, iremos aplicar o right rotate 2</a:t>
            </a:r>
          </a:p>
          <a:p>
            <a:r>
              <a:rPr lang="en-US" dirty="0"/>
              <a:t>Na c</a:t>
            </a:r>
            <a:r>
              <a:rPr lang="pt-BR" dirty="0"/>
              <a:t>ópia 2, iremos aplicar o right rotate 13</a:t>
            </a:r>
          </a:p>
          <a:p>
            <a:r>
              <a:rPr lang="pt-BR" dirty="0"/>
              <a:t>Na cópia 3, irems aplicar o right rotate 22</a:t>
            </a:r>
          </a:p>
          <a:p>
            <a:r>
              <a:rPr lang="pt-BR" dirty="0"/>
              <a:t>Aplicar XOR nas cópias 2 e 3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(s1 ^ s2) ^ s3;</a:t>
            </a:r>
          </a:p>
          <a:p>
            <a:endParaRPr lang="pt-BR" dirty="0"/>
          </a:p>
          <a:p>
            <a:r>
              <a:rPr lang="pt-BR" dirty="0"/>
              <a:t>Salve o resultado para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43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7F2D-B6B2-B590-70A3-7D58252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sz="4400" dirty="0">
                <a:solidFill>
                  <a:srgbClr val="990099"/>
                </a:solidFill>
                <a:latin typeface="Cascadia Mono" panose="020B0609020000020004" pitchFamily="49" charset="0"/>
              </a:rPr>
              <a:t>a, </a:t>
            </a:r>
            <a:r>
              <a:rPr lang="pt-BR" sz="4400" dirty="0">
                <a:solidFill>
                  <a:schemeClr val="accent6"/>
                </a:solidFill>
                <a:latin typeface="Cascadia Mono" panose="020B0609020000020004" pitchFamily="49" charset="0"/>
              </a:rPr>
              <a:t>b, </a:t>
            </a:r>
            <a:r>
              <a:rPr lang="pt-BR" sz="4400" dirty="0">
                <a:solidFill>
                  <a:schemeClr val="accent2"/>
                </a:solidFill>
                <a:latin typeface="Cascadia Mono" panose="020B0609020000020004" pitchFamily="49" charset="0"/>
              </a:rPr>
              <a:t>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CD8-B3B2-C38D-1DC6-F0D75D1B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Iremos aplicar a logica “choice” para </a:t>
            </a:r>
            <a:r>
              <a:rPr lang="pt-BR" sz="2800" dirty="0">
                <a:solidFill>
                  <a:srgbClr val="990099"/>
                </a:solidFill>
                <a:latin typeface="Cascadia Mono" panose="020B0609020000020004" pitchFamily="49" charset="0"/>
              </a:rPr>
              <a:t>a, </a:t>
            </a:r>
            <a:r>
              <a:rPr lang="pt-BR" sz="2800" dirty="0">
                <a:solidFill>
                  <a:schemeClr val="accent6"/>
                </a:solidFill>
                <a:latin typeface="Cascadia Mono" panose="020B0609020000020004" pitchFamily="49" charset="0"/>
              </a:rPr>
              <a:t>b, </a:t>
            </a:r>
            <a:r>
              <a:rPr lang="pt-BR" sz="2800" dirty="0">
                <a:solidFill>
                  <a:schemeClr val="accent2"/>
                </a:solidFill>
                <a:latin typeface="Cascadia Mono" panose="020B0609020000020004" pitchFamily="49" charset="0"/>
              </a:rPr>
              <a:t>c</a:t>
            </a:r>
          </a:p>
          <a:p>
            <a:r>
              <a:rPr lang="pt-BR" b="0" i="0" dirty="0">
                <a:effectLst/>
                <a:latin typeface="Söhne"/>
              </a:rPr>
              <a:t>A função Majority opera em três bits de entrada, </a:t>
            </a:r>
            <a:r>
              <a:rPr lang="pt-BR" sz="2800" dirty="0">
                <a:solidFill>
                  <a:srgbClr val="990099"/>
                </a:solidFill>
                <a:latin typeface="Cascadia Mono" panose="020B0609020000020004" pitchFamily="49" charset="0"/>
              </a:rPr>
              <a:t>a, </a:t>
            </a:r>
            <a:r>
              <a:rPr lang="pt-BR" sz="2800" dirty="0">
                <a:solidFill>
                  <a:schemeClr val="accent6"/>
                </a:solidFill>
                <a:latin typeface="Cascadia Mono" panose="020B0609020000020004" pitchFamily="49" charset="0"/>
              </a:rPr>
              <a:t>b, </a:t>
            </a:r>
            <a:r>
              <a:rPr lang="pt-BR" sz="2800" dirty="0">
                <a:solidFill>
                  <a:schemeClr val="accent2"/>
                </a:solidFill>
                <a:latin typeface="Cascadia Mono" panose="020B0609020000020004" pitchFamily="49" charset="0"/>
              </a:rPr>
              <a:t>c</a:t>
            </a:r>
            <a:r>
              <a:rPr lang="pt-BR" b="0" i="0" dirty="0">
                <a:effectLst/>
                <a:latin typeface="Söhne"/>
              </a:rPr>
              <a:t>, e produz um único bit de saída. O objetivo principal da função Majority é determinar o valor da maioria dos bits de entrada e emitir esse valor como saída.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Se a maioria dos bits de entrada for 1, a saída será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Caso contrário, se a maioria dos bits de entrada for 0, a saída será 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r>
              <a:rPr lang="pt-BR" dirty="0"/>
              <a:t>Aplicar majority choice para </a:t>
            </a:r>
            <a:r>
              <a:rPr lang="pt-BR" sz="2800" dirty="0">
                <a:solidFill>
                  <a:srgbClr val="990099"/>
                </a:solidFill>
                <a:latin typeface="Cascadia Mono" panose="020B0609020000020004" pitchFamily="49" charset="0"/>
              </a:rPr>
              <a:t>a, </a:t>
            </a:r>
            <a:r>
              <a:rPr lang="pt-BR" sz="2800" dirty="0">
                <a:solidFill>
                  <a:schemeClr val="accent6"/>
                </a:solidFill>
                <a:latin typeface="Cascadia Mono" panose="020B0609020000020004" pitchFamily="49" charset="0"/>
              </a:rPr>
              <a:t>b, </a:t>
            </a:r>
            <a:r>
              <a:rPr lang="pt-BR" sz="2800" dirty="0">
                <a:solidFill>
                  <a:schemeClr val="accent2"/>
                </a:solidFill>
                <a:latin typeface="Cascadia Mono" panose="020B0609020000020004" pitchFamily="49" charset="0"/>
              </a:rPr>
              <a:t>c </a:t>
            </a:r>
            <a:r>
              <a:rPr lang="pt-BR" sz="2800" dirty="0"/>
              <a:t>e salvar para variavel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Majority</a:t>
            </a:r>
            <a:endParaRPr lang="pt-BR" b="0" i="0" dirty="0">
              <a:effectLst/>
              <a:latin typeface="Söhne"/>
            </a:endParaRPr>
          </a:p>
          <a:p>
            <a:pPr marL="0" indent="0">
              <a:buNone/>
            </a:pPr>
            <a:endParaRPr lang="pt-BR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2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181A-9DF9-77F7-E72F-145F906A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ED6C-1F61-4B35-16EC-AAEFDCEF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FuncaoMajority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.length(); ++i)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majority_bit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^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^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majority_bit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?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42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5BFA-16C5-5029-45C5-C07AC2A5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ui-monospace"/>
                <a:sym typeface="Wingdings" panose="05000000000000000000" pitchFamily="2" charset="2"/>
              </a:rPr>
              <a:t>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  <a:sym typeface="Wingdings" panose="05000000000000000000" pitchFamily="2" charset="2"/>
              </a:rPr>
              <a:t>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Majority,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Σ0</a:t>
            </a:r>
            <a:br>
              <a:rPr lang="pt-BR" b="0" i="0" dirty="0">
                <a:effectLst/>
                <a:latin typeface="ui-monospace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F5D3-511F-B89F-95FC-18FF137D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Iremos somar os valores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Majority, </a:t>
            </a:r>
            <a:r>
              <a:rPr lang="el-GR" b="0" i="0" dirty="0">
                <a:solidFill>
                  <a:srgbClr val="A5B4FC"/>
                </a:solidFill>
                <a:effectLst/>
                <a:latin typeface="ui-monospace"/>
              </a:rPr>
              <a:t>Σ0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, </a:t>
            </a:r>
            <a:r>
              <a:rPr lang="pt-BR" b="0" i="0" dirty="0">
                <a:latin typeface="ui-monospace"/>
              </a:rPr>
              <a:t>e salvar o resultado para </a:t>
            </a:r>
            <a:r>
              <a:rPr lang="pt-BR" b="0" i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i-monospace"/>
              </a:rPr>
              <a:t>Temp2</a:t>
            </a:r>
          </a:p>
          <a:p>
            <a:endParaRPr lang="pt-BR" dirty="0"/>
          </a:p>
          <a:p>
            <a:r>
              <a:rPr lang="pt-BR" b="0" i="0" dirty="0">
                <a:effectLst/>
              </a:rPr>
              <a:t>Ao somar a saída da função Majority com a saída da função Σ0, estamos combinando as características das duas funções. Isso ajuda a aumentar ainda mais a não-linearidade e a difusão dos bits, garantindo que o processo de hash seja robusto e seguro contra ataques criptográficos.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47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B2A8-896C-0EA3-153D-27D4ED53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ui-monospace"/>
                <a:sym typeface="Wingdings" panose="05000000000000000000" pitchFamily="2" charset="2"/>
              </a:rPr>
              <a:t>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  <a:sym typeface="Wingdings" panose="05000000000000000000" pitchFamily="2" charset="2"/>
              </a:rPr>
              <a:t>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Temp1, Temp2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EB1A-D96B-AA11-8F58-674E222D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Iremos somar os valores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Temp1, Temp2, </a:t>
            </a:r>
            <a:r>
              <a:rPr lang="pt-BR" b="0" i="0" dirty="0">
                <a:latin typeface="ui-monospace"/>
              </a:rPr>
              <a:t>e salvar o resultado para </a:t>
            </a:r>
            <a:r>
              <a:rPr lang="pt-BR" b="0" i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i-monospace"/>
              </a:rPr>
              <a:t>Temp1_2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517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E02-CE10-0FDC-7129-600B39A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d, Temp1</a:t>
            </a:r>
            <a:b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3329-5F8B-9BF0-923C-2F2F34AA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Iremos somar os valores </a:t>
            </a: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d, Temp1, </a:t>
            </a:r>
            <a:r>
              <a:rPr lang="pt-BR" b="0" i="0" dirty="0">
                <a:latin typeface="ui-monospace"/>
              </a:rPr>
              <a:t>e salvar o resultado para </a:t>
            </a:r>
            <a:r>
              <a:rPr lang="pt-BR" b="0" i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i-monospace"/>
              </a:rPr>
              <a:t>d_Temp1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84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0E2B-AB13-B6CD-5FD8-6AC86CEE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variaveis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3AE1-2F50-4A88-38E5-2A5DF8AA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Agora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atualizar</a:t>
            </a:r>
            <a:r>
              <a:rPr lang="en-US" dirty="0"/>
              <a:t> 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variaveis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h = 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g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g = </a:t>
            </a:r>
            <a:r>
              <a:rPr lang="pt-BR" b="0" i="0" dirty="0">
                <a:solidFill>
                  <a:srgbClr val="FF0000"/>
                </a:solidFill>
                <a:effectLst/>
                <a:latin typeface="ui-monospace"/>
              </a:rPr>
              <a:t>f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f = </a:t>
            </a:r>
            <a:r>
              <a:rPr lang="pt-BR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</a:rPr>
              <a:t> e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e = d_Temp1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d = </a:t>
            </a:r>
            <a:r>
              <a:rPr lang="pt-BR" sz="2800" dirty="0">
                <a:solidFill>
                  <a:schemeClr val="accent2"/>
                </a:solidFill>
                <a:latin typeface="Cascadia Mono" panose="020B0609020000020004" pitchFamily="49" charset="0"/>
              </a:rPr>
              <a:t>c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c = </a:t>
            </a:r>
            <a:r>
              <a:rPr lang="pt-BR" sz="2800" dirty="0">
                <a:solidFill>
                  <a:schemeClr val="accent6"/>
                </a:solidFill>
                <a:latin typeface="Cascadia Mono" panose="020B0609020000020004" pitchFamily="49" charset="0"/>
              </a:rPr>
              <a:t> b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b = </a:t>
            </a:r>
            <a:r>
              <a:rPr lang="pt-BR" b="0" i="0" dirty="0">
                <a:solidFill>
                  <a:srgbClr val="7030A0"/>
                </a:solidFill>
                <a:effectLst/>
                <a:latin typeface="ui-monospace"/>
              </a:rPr>
              <a:t>a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a = Temp1_2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Estes calculos devem ser efetuados para todas as casas em message schedule e para cada calculo efetuado, </a:t>
            </a:r>
            <a:r>
              <a:rPr lang="pt-BR" b="0" i="0" dirty="0">
                <a:solidFill>
                  <a:srgbClr val="FFC000"/>
                </a:solidFill>
                <a:effectLst/>
                <a:latin typeface="ui-monospace"/>
              </a:rPr>
              <a:t>wAmarelo</a:t>
            </a:r>
            <a:r>
              <a:rPr lang="pt-BR" b="0" i="0" dirty="0">
                <a:solidFill>
                  <a:srgbClr val="9CA3AF"/>
                </a:solidFill>
                <a:effectLst/>
                <a:latin typeface="ui-monospace"/>
              </a:rPr>
              <a:t> deve avan</a:t>
            </a:r>
            <a:r>
              <a:rPr lang="pt-BR" dirty="0">
                <a:solidFill>
                  <a:srgbClr val="9CA3AF"/>
                </a:solidFill>
                <a:latin typeface="ui-monospace"/>
              </a:rPr>
              <a:t>ça</a:t>
            </a:r>
            <a:r>
              <a:rPr lang="en-US" b="0" i="0" dirty="0">
                <a:solidFill>
                  <a:srgbClr val="9CA3AF"/>
                </a:solidFill>
                <a:effectLst/>
                <a:latin typeface="ui-monospace"/>
              </a:rPr>
              <a:t>r </a:t>
            </a:r>
            <a:r>
              <a:rPr lang="en-US" dirty="0" err="1">
                <a:solidFill>
                  <a:srgbClr val="9CA3AF"/>
                </a:solidFill>
                <a:latin typeface="ui-monospace"/>
              </a:rPr>
              <a:t>uma</a:t>
            </a:r>
            <a:r>
              <a:rPr lang="en-US" dirty="0">
                <a:solidFill>
                  <a:srgbClr val="9CA3AF"/>
                </a:solidFill>
                <a:latin typeface="ui-monospace"/>
              </a:rPr>
              <a:t> casa.</a:t>
            </a:r>
            <a:endParaRPr lang="pt-BR" b="0" i="0" dirty="0">
              <a:solidFill>
                <a:srgbClr val="9CA3A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02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4A55-0A3D-CA38-068C-E482E09A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Digestão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FA03-9F61-F498-0307-F2ED3265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Concluindo  algotimo deve-se efetuar o seguinte processo para obter a string codificada, essas somas binarias irão retornar o valor binario final que devem ser transformados em hexadecimal</a:t>
            </a:r>
            <a:r>
              <a:rPr lang="en-US" dirty="0"/>
              <a:t>:</a:t>
            </a:r>
          </a:p>
          <a:p>
            <a:r>
              <a:rPr lang="en-US" dirty="0"/>
              <a:t>h0 = a + h0</a:t>
            </a:r>
          </a:p>
          <a:p>
            <a:r>
              <a:rPr lang="en-US" dirty="0"/>
              <a:t>h1 = b + h</a:t>
            </a:r>
          </a:p>
          <a:p>
            <a:r>
              <a:rPr lang="en-US" dirty="0"/>
              <a:t>h2 = c + h2</a:t>
            </a:r>
          </a:p>
          <a:p>
            <a:r>
              <a:rPr lang="en-US" dirty="0"/>
              <a:t>h3 = d + h3</a:t>
            </a:r>
          </a:p>
          <a:p>
            <a:r>
              <a:rPr lang="en-US" dirty="0"/>
              <a:t>h4 = e + h4</a:t>
            </a:r>
          </a:p>
          <a:p>
            <a:r>
              <a:rPr lang="en-US" dirty="0"/>
              <a:t>h5 = f + h5</a:t>
            </a:r>
          </a:p>
          <a:p>
            <a:r>
              <a:rPr lang="en-US" dirty="0"/>
              <a:t>h6 =  g + h6</a:t>
            </a:r>
          </a:p>
          <a:p>
            <a:r>
              <a:rPr lang="en-US" dirty="0"/>
              <a:t>h7 = h + h7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1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49F0C-C730-4E87-B3BA-89A98F16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ele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88C5F-39C6-4A04-BABF-EA9A5AF9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vetor de 512 casas é criado onde cada casa irá conter 8 numeros (prefecencialmente zeros)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MessageBlock;</a:t>
            </a:r>
            <a:endParaRPr lang="pt-BR" dirty="0"/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0; x &lt; 512; x++)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MessageBlock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}</a:t>
            </a:r>
          </a:p>
          <a:p>
            <a:pPr marL="0" indent="0" algn="ctr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Este bloco irá armazenar a mensagem que deve ser criptografada. Como ela tem um limite de 512 bits (55 bytes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mensagem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irá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ser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criptografada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no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maxímo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55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caracteres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923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EDE-3D57-5D35-AD10-49F83ED2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500062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8F6A-DD5B-1AA7-864A-ECFA4450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304800"/>
            <a:ext cx="11829143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binarioParaHexadecimal(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binario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Pré-cálculo dos dígitos hexadecimais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hexDigits[] 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"0123456789abcdef"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binario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.length(); i += 4)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valor_decimal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4; ++j)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valor_decimal = (valor_decimal &lt;&lt; 1) + 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binario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 + j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digito_hexadecimal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s-E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hexDigits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s-E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valor_decimal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resultado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digito_hexadecimal;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20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E6A7-47A5-E08F-4B5D-3890D8A5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</a:t>
            </a:r>
            <a:r>
              <a:rPr lang="en-US" dirty="0"/>
              <a:t> final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065B-6F7C-7452-7E89-C05F561A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Traduzindo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para hexadecimal, </a:t>
            </a:r>
            <a:r>
              <a:rPr lang="en-US" dirty="0" err="1"/>
              <a:t>respectivamente</a:t>
            </a:r>
            <a:r>
              <a:rPr lang="en-US" dirty="0"/>
              <a:t>, para a string ‘Ola’,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21d8a4f1f93e8abd047bc92fc4f36be7a1a17da212c3833480466db2f192e6e</a:t>
            </a:r>
          </a:p>
        </p:txBody>
      </p:sp>
    </p:spTree>
    <p:extLst>
      <p:ext uri="{BB962C8B-B14F-4D97-AF65-F5344CB8AC3E}">
        <p14:creationId xmlns:p14="http://schemas.microsoft.com/office/powerpoint/2010/main" val="17558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70B-C25E-E28F-F0D2-4ADBC9CE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6664-6222-6533-D625-98662988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dirty="0"/>
              <a:t>Agora temos que inserir a nossa mensagem no bloco. Para isso, precisamos converter cada caractere da nossa string para binario.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</a:t>
            </a:r>
            <a:r>
              <a:rPr lang="en-US" dirty="0"/>
              <a:t>‘</a:t>
            </a:r>
            <a:r>
              <a:rPr lang="pt-BR" dirty="0"/>
              <a:t>O’                                  ‘L’                                  ‘A’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          01001111                    01001100                    01000001</a:t>
            </a:r>
          </a:p>
          <a:p>
            <a:pPr marL="0" indent="0">
              <a:buNone/>
            </a:pPr>
            <a:endParaRPr lang="pt-BR" dirty="0">
              <a:solidFill>
                <a:srgbClr val="A5B4FC"/>
              </a:solidFill>
              <a:latin typeface="ui-monospace"/>
            </a:endParaRPr>
          </a:p>
          <a:p>
            <a:pPr marL="0" indent="0" algn="ctr">
              <a:buNone/>
            </a:pPr>
            <a:r>
              <a:rPr lang="pt-BR" dirty="0"/>
              <a:t>Após inserir o valor binario no bloco, iremos adicionar mais </a:t>
            </a:r>
            <a:r>
              <a:rPr lang="en-US" dirty="0"/>
              <a:t>‘1’ no final do valor bin</a:t>
            </a:r>
            <a:r>
              <a:rPr lang="pt-BR" dirty="0"/>
              <a:t>á</a:t>
            </a:r>
            <a:r>
              <a:rPr lang="en-US" dirty="0" err="1"/>
              <a:t>rio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A5B4FC"/>
                </a:solidFill>
                <a:effectLst/>
                <a:latin typeface="ui-monospace"/>
              </a:rPr>
              <a:t>010011110100110001000001</a:t>
            </a: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  <a:latin typeface="ui-monospace"/>
              </a:rPr>
              <a:t>1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0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F4C3-8E4F-BD23-756B-53C621A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5129C-1F32-6F8C-506D-EC1F7218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valorBinarioSHA256;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0; x &lt;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FraseParaTraduzirSHA256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.size(); x++)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it-IT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binario = decimalParaBinario(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FraseParaTraduzirSHA256</a:t>
            </a:r>
            <a:r>
              <a:rPr lang="it-IT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</a:t>
            </a:r>
            <a:r>
              <a:rPr lang="it-IT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valorBinarioSHA256 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+=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binario;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insere o valor binario no MessageBlock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x1 = 0;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(x1 &lt; valorBinarioSHA256.size())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MessageBlock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x1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valorBinarioSHA256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x1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x1++;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//adicionamos +1 no final do valor binario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MessageBlock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x1</a:t>
            </a:r>
            <a:r>
              <a:rPr lang="pt-B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'1'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39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4114-DBCF-5E84-4B63-480D51D8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1431C-14EA-FE87-BFF3-6D52E9B8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08100"/>
            <a:ext cx="6376438" cy="5202532"/>
          </a:xfrm>
        </p:spPr>
      </p:pic>
    </p:spTree>
    <p:extLst>
      <p:ext uri="{BB962C8B-B14F-4D97-AF65-F5344CB8AC3E}">
        <p14:creationId xmlns:p14="http://schemas.microsoft.com/office/powerpoint/2010/main" val="26401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CEF2-9C8F-37AC-7DBB-21055572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Agora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inserir</a:t>
            </a:r>
            <a:r>
              <a:rPr lang="en-US" dirty="0"/>
              <a:t> outro valor </a:t>
            </a:r>
            <a:r>
              <a:rPr lang="en-US" dirty="0" err="1"/>
              <a:t>binario</a:t>
            </a:r>
            <a:r>
              <a:rPr lang="en-US" dirty="0"/>
              <a:t> no </a:t>
            </a:r>
            <a:r>
              <a:rPr lang="en-US" dirty="0" err="1"/>
              <a:t>bloco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FE6-CBC9-7DAD-FE7B-31B7526C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Pegue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string a ser </a:t>
            </a:r>
            <a:r>
              <a:rPr lang="en-US" dirty="0" err="1"/>
              <a:t>criptografada</a:t>
            </a: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pt-BR" dirty="0"/>
              <a:t>OLA = 3 letras</a:t>
            </a:r>
          </a:p>
          <a:p>
            <a:pPr marL="0" indent="0">
              <a:buNone/>
            </a:pPr>
            <a:r>
              <a:rPr lang="pt-BR" dirty="0"/>
              <a:t>Traduza de decimal para binario e insira o valor binario de frente para traz no bloco... No caso 3 = 00011000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0973F-85F3-48FA-EE83-1B060761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66" y="3798094"/>
            <a:ext cx="3368833" cy="27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391-8B06-21B7-A1CC-5E36E24B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message schedule..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0F34-2E76-EAE2-B58D-A89A2E3B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O que é</a:t>
            </a:r>
            <a:r>
              <a:rPr lang="en-US" sz="5400" dirty="0"/>
              <a:t>?</a:t>
            </a:r>
          </a:p>
          <a:p>
            <a:r>
              <a:rPr lang="pt-BR" b="0" i="0" dirty="0"/>
              <a:t>o message schedule é usado para expandir o bloco de mensagem original de 512 bits em um conjunto de palavras de mensagem adicionais, que são usadas durante as iterações do algoritmo. Ele será a base que iremos utilizar para aplicar os calculos...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663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3268</Words>
  <Application>Microsoft Office PowerPoint</Application>
  <PresentationFormat>Widescreen</PresentationFormat>
  <Paragraphs>322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Cascadia Mono</vt:lpstr>
      <vt:lpstr>Consolas</vt:lpstr>
      <vt:lpstr>Söhne</vt:lpstr>
      <vt:lpstr>ui-monospace</vt:lpstr>
      <vt:lpstr>Wingdings</vt:lpstr>
      <vt:lpstr>Tema do Office</vt:lpstr>
      <vt:lpstr>SHA 256  C++  Integrantes: Felipe Porto Caldeira do Nascimento Alexandre Wahl     Valor: 1,0 pts (sha 256 + base64)  https://github.com/SOLDATO2/encoder-decoder             </vt:lpstr>
      <vt:lpstr>O que é SHA256?</vt:lpstr>
      <vt:lpstr>Por que utilizar?</vt:lpstr>
      <vt:lpstr>Como ele funciona?</vt:lpstr>
      <vt:lpstr>PowerPoint Presentation</vt:lpstr>
      <vt:lpstr>PowerPoint Presentation</vt:lpstr>
      <vt:lpstr>Bloco:</vt:lpstr>
      <vt:lpstr>Agora temos que inserir outro valor binario no bloco…</vt:lpstr>
      <vt:lpstr>Criação do message schedule..</vt:lpstr>
      <vt:lpstr>PowerPoint Presentation</vt:lpstr>
      <vt:lpstr>PowerPoint Presentation</vt:lpstr>
      <vt:lpstr>O calculo…</vt:lpstr>
      <vt:lpstr>PowerPoint Presentation</vt:lpstr>
      <vt:lpstr>PowerPoint Presentation</vt:lpstr>
      <vt:lpstr>Calculando o wVermelho</vt:lpstr>
      <vt:lpstr>PowerPoint Presentation</vt:lpstr>
      <vt:lpstr>PowerPoint Presentation</vt:lpstr>
      <vt:lpstr>PowerPoint Presentation</vt:lpstr>
      <vt:lpstr>Calculando o wVerde</vt:lpstr>
      <vt:lpstr>Calculando o wBranco</vt:lpstr>
      <vt:lpstr>E agora?</vt:lpstr>
      <vt:lpstr>PowerPoint Presentation</vt:lpstr>
      <vt:lpstr>‘K constants’</vt:lpstr>
      <vt:lpstr>PowerPoint Presentation</vt:lpstr>
      <vt:lpstr>Calculos...</vt:lpstr>
      <vt:lpstr>Calculos...</vt:lpstr>
      <vt:lpstr>  e</vt:lpstr>
      <vt:lpstr> e, f, g</vt:lpstr>
      <vt:lpstr>PowerPoint Presentation</vt:lpstr>
      <vt:lpstr> h, Σ1, Choice, k0, wAmarelo</vt:lpstr>
      <vt:lpstr>PowerPoint Presentation</vt:lpstr>
      <vt:lpstr> a</vt:lpstr>
      <vt:lpstr> a, b, c</vt:lpstr>
      <vt:lpstr>PowerPoint Presentation</vt:lpstr>
      <vt:lpstr> Majority, Σ0 </vt:lpstr>
      <vt:lpstr> Temp1, Temp2</vt:lpstr>
      <vt:lpstr> d, Temp1 </vt:lpstr>
      <vt:lpstr>Atualizando variaveis…</vt:lpstr>
      <vt:lpstr>Digestão</vt:lpstr>
      <vt:lpstr>PowerPoint Presentation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 256   Integrantes: Felipe Porto Caldeira do Nascimento Alexandre Wahl       Valor: 1,0 pts (sha 256 + base64)</dc:title>
  <dc:creator>Auto Logon</dc:creator>
  <cp:lastModifiedBy>Felipe P</cp:lastModifiedBy>
  <cp:revision>7</cp:revision>
  <dcterms:created xsi:type="dcterms:W3CDTF">2024-03-20T23:51:21Z</dcterms:created>
  <dcterms:modified xsi:type="dcterms:W3CDTF">2024-03-24T23:04:21Z</dcterms:modified>
</cp:coreProperties>
</file>