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318" r:id="rId5"/>
    <p:sldId id="260" r:id="rId6"/>
    <p:sldId id="317" r:id="rId7"/>
    <p:sldId id="285" r:id="rId8"/>
    <p:sldId id="315" r:id="rId9"/>
    <p:sldId id="322" r:id="rId10"/>
    <p:sldId id="313" r:id="rId11"/>
    <p:sldId id="323" r:id="rId12"/>
    <p:sldId id="311" r:id="rId13"/>
    <p:sldId id="306" r:id="rId14"/>
    <p:sldId id="269" r:id="rId15"/>
    <p:sldId id="320" r:id="rId16"/>
    <p:sldId id="321" r:id="rId17"/>
    <p:sldId id="31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hy Morgan" initials="KM" lastIdx="18" clrIdx="0">
    <p:extLst>
      <p:ext uri="{19B8F6BF-5375-455C-9EA6-DF929625EA0E}">
        <p15:presenceInfo xmlns:p15="http://schemas.microsoft.com/office/powerpoint/2012/main" userId="S::kmorgan@firstinspires.org::19752d8f-270a-426b-91ad-1bf5c79275bc" providerId="AD"/>
      </p:ext>
    </p:extLst>
  </p:cmAuthor>
  <p:cmAuthor id="2" name="Tammy Pankey" initials="TP" lastIdx="17" clrIdx="1">
    <p:extLst>
      <p:ext uri="{19B8F6BF-5375-455C-9EA6-DF929625EA0E}">
        <p15:presenceInfo xmlns:p15="http://schemas.microsoft.com/office/powerpoint/2012/main" userId="S::tpankey@firstinspires.org::89b84b47-0384-4d66-b56e-dc00ebdb68c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7342"/>
    <a:srgbClr val="006933"/>
    <a:srgbClr val="00A651"/>
    <a:srgbClr val="4472C4"/>
    <a:srgbClr val="FF781D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DA6B4-9751-47CA-A84F-F61B0AB0F90D}" v="29" dt="2023-05-22T18:59:23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7" autoAdjust="0"/>
    <p:restoredTop sz="78152" autoAdjust="0"/>
  </p:normalViewPr>
  <p:slideViewPr>
    <p:cSldViewPr snapToGrid="0">
      <p:cViewPr varScale="1">
        <p:scale>
          <a:sx n="85" d="100"/>
          <a:sy n="85" d="100"/>
        </p:scale>
        <p:origin x="2412" y="84"/>
      </p:cViewPr>
      <p:guideLst>
        <p:guide orient="horz" pos="216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my Pankey" userId="89b84b47-0384-4d66-b56e-dc00ebdb68cf" providerId="ADAL" clId="{5F8DA6B4-9751-47CA-A84F-F61B0AB0F90D}"/>
    <pc:docChg chg="custSel modSld">
      <pc:chgData name="Tammy Pankey" userId="89b84b47-0384-4d66-b56e-dc00ebdb68cf" providerId="ADAL" clId="{5F8DA6B4-9751-47CA-A84F-F61B0AB0F90D}" dt="2023-05-22T19:30:24.837" v="41"/>
      <pc:docMkLst>
        <pc:docMk/>
      </pc:docMkLst>
      <pc:sldChg chg="modSp mod">
        <pc:chgData name="Tammy Pankey" userId="89b84b47-0384-4d66-b56e-dc00ebdb68cf" providerId="ADAL" clId="{5F8DA6B4-9751-47CA-A84F-F61B0AB0F90D}" dt="2023-05-22T18:56:39.311" v="1" actId="947"/>
        <pc:sldMkLst>
          <pc:docMk/>
          <pc:sldMk cId="1717468709" sldId="260"/>
        </pc:sldMkLst>
        <pc:spChg chg="mod">
          <ac:chgData name="Tammy Pankey" userId="89b84b47-0384-4d66-b56e-dc00ebdb68cf" providerId="ADAL" clId="{5F8DA6B4-9751-47CA-A84F-F61B0AB0F90D}" dt="2023-05-22T18:56:39.311" v="1" actId="947"/>
          <ac:spMkLst>
            <pc:docMk/>
            <pc:sldMk cId="1717468709" sldId="260"/>
            <ac:spMk id="8" creationId="{5FAF9C81-E385-4FC9-A39D-DEA705CF563C}"/>
          </ac:spMkLst>
        </pc:spChg>
      </pc:sldChg>
      <pc:sldChg chg="modNotesTx">
        <pc:chgData name="Tammy Pankey" userId="89b84b47-0384-4d66-b56e-dc00ebdb68cf" providerId="ADAL" clId="{5F8DA6B4-9751-47CA-A84F-F61B0AB0F90D}" dt="2023-05-22T19:30:24.837" v="41"/>
        <pc:sldMkLst>
          <pc:docMk/>
          <pc:sldMk cId="2951668690" sldId="269"/>
        </pc:sldMkLst>
      </pc:sldChg>
      <pc:sldChg chg="addSp delSp modSp mod">
        <pc:chgData name="Tammy Pankey" userId="89b84b47-0384-4d66-b56e-dc00ebdb68cf" providerId="ADAL" clId="{5F8DA6B4-9751-47CA-A84F-F61B0AB0F90D}" dt="2023-05-22T18:59:38.842" v="36" actId="1076"/>
        <pc:sldMkLst>
          <pc:docMk/>
          <pc:sldMk cId="1027017772" sldId="318"/>
        </pc:sldMkLst>
        <pc:picChg chg="add mod modCrop">
          <ac:chgData name="Tammy Pankey" userId="89b84b47-0384-4d66-b56e-dc00ebdb68cf" providerId="ADAL" clId="{5F8DA6B4-9751-47CA-A84F-F61B0AB0F90D}" dt="2023-05-22T18:59:38.842" v="36" actId="1076"/>
          <ac:picMkLst>
            <pc:docMk/>
            <pc:sldMk cId="1027017772" sldId="318"/>
            <ac:picMk id="4" creationId="{D5523E34-A9E6-F1E5-A34C-C13635592AF0}"/>
          </ac:picMkLst>
        </pc:picChg>
        <pc:picChg chg="del">
          <ac:chgData name="Tammy Pankey" userId="89b84b47-0384-4d66-b56e-dc00ebdb68cf" providerId="ADAL" clId="{5F8DA6B4-9751-47CA-A84F-F61B0AB0F90D}" dt="2023-05-22T18:56:21.523" v="0" actId="478"/>
          <ac:picMkLst>
            <pc:docMk/>
            <pc:sldMk cId="1027017772" sldId="318"/>
            <ac:picMk id="13" creationId="{6335B222-1AA9-4892-A3FD-904EEBAC60B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3F5F3-06B3-EE47-BF43-708E2593BF64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B8CF6-C2C2-924C-96EF-0C0C9E05F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 minutes)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the team: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Share what they did in the session.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Show the motor coding skills they learned.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Explain how technology is used to make an impact for an audience.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• Show different examples of theater icons on the 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5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Choose a relevant, age-appropriate video for your students.  </a:t>
            </a:r>
          </a:p>
          <a:p>
            <a:r>
              <a:rPr lang="en-US" dirty="0"/>
              <a:t>Here is one example: https://youtu.be/fxdks_e_Dtw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>
                <a:solidFill>
                  <a:srgbClr val="0F0F0F"/>
                </a:solidFill>
                <a:effectLst/>
                <a:latin typeface="YouTube Sans"/>
              </a:rPr>
              <a:t>This is Theatre Design Tech: Auburn University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034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Segoe UI" panose="020B0502040204020203" pitchFamily="34" charset="0"/>
              </a:rPr>
              <a:t>Ask the children to reflect on what a stage manager does.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Explain the job. What are some of this job’s daily tasks?</a:t>
            </a:r>
            <a:endParaRPr lang="en-US" sz="1200" dirty="0">
              <a:effectLst/>
              <a:latin typeface="Segoe UI" panose="020B0502040204020203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is this job’s yearly salary?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education or training is required?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</a:rPr>
              <a:t>What companies could people in this job work for?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02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Clean Up Pointers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• Everything built in this session should be taken apart and returned to the LEGO® Education SPIKE Essential set.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• Return minifigures to the Explore set.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• Fold the mat and store it in a place where it won’t get damaged.</a:t>
            </a:r>
          </a:p>
          <a:p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may wish to play a video or song during clean up time Link on </a:t>
            </a:r>
          </a:p>
          <a:p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GoNoodle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https://family.gonoodle.com/activities/clean-up 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YouTube Kids:  https://www.youtubekids.com/watch?v=ZJFk87ZsHn0 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Link on 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Youtube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 https://youtu.be/ZJFk87ZsHn0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752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Each session has Guiding Questions that can be shared to frame the session.</a:t>
            </a:r>
          </a:p>
          <a:p>
            <a:endParaRPr lang="en-US" sz="1200" b="0" i="1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sz="1200" b="1" i="0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Walk the team through how to access their appropriate lesson in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If your team is new to coding, you could have them complete the getting started tutorials.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dirty="0"/>
              <a:t>The team will only use their LEGO Education SPIKE™ Essential set for this session.  They won’t use anything from the Explore set or Explore model.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​The team will determine how to change motor direction and motor speed.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should use pieces from the SPIKE™ Essential set to build their stage.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can use the minifigures found in the SPIKE Essential set.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12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Introduction -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Let’s Innovate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(5-10 minutes)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 the definition for innovation to the team.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(see TMG page 5)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Talk about what innovation is. Have the team provide examples of this Core Value.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Extension: Have everyone draw a picture of an example of innovation on the Core Values page in their Engineering Notebook.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9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Do Code 1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 Complete your lesson.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 model go in a different direction or rotate at a different speed.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down your ideas below for how to change the program.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program based on your ideas.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new program.  See what happens.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Walk the team through how to access their appropriate lesson in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If your team is new to coding, you could have them complete the getting started tutorials.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The team will only use their LEGO Education SPIKE™ Essential set for this session.  They won’t use anything from the Explore set or Explore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8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Do Code 1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 Complete your lesson.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 model go in a different direction or rotate at a different speed.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down your ideas below for how to change the program.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program based on your ideas.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new program.  See what happens.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Walk the team through how to access their appropriate lesson in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If your team is new to coding, you could have them complete the getting started tutorials.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The team will only use their LEGO Education SPIKE™ Essential set for this session.  They won’t use anything from the Explore set or Explore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1 Tasks – Do Code 1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 Complete your lesson.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Make the model go in a different direction or rotate at a different speed.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 down your ideas below for how to change the program.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program based on your ideas.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Run your new program.  See what happens.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Walk the team through how to access their appropriate lesson in the app.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If your team is new to coding, you could have them complete the getting started tutorials.</a:t>
            </a:r>
          </a:p>
          <a:p>
            <a:pPr marL="228600" indent="-228600" algn="l">
              <a:buFont typeface="+mj-lt"/>
              <a:buAutoNum type="arabicPeriod"/>
            </a:pPr>
            <a:r>
              <a:rPr lang="en-US" i="1" dirty="0"/>
              <a:t>The team will only use their LEGO Education SPIKE™ Essential set for this session.  They won’t use anything from the Explore set or Explore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47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Theater Stage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rotating stage.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to make the stage rotate every 10 seconds. Try it out!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two different scenes on your rotating stage. The scenes can be about what you love to do!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your stage on the mat. You could use the theater icons as building locations!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the scenes you built and explain how you coded the model.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​The team will determine how to change motor direction and motor speed.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should use pieces from the SPIKE™ Essential set to build their stage.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can use the minifigures found in the SPIKE Essential set.</a:t>
            </a:r>
            <a:endParaRPr lang="en-US" sz="1200" b="0" i="1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849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Theater Stage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rotating stage.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to make the stage rotate every 10 seconds. Try it out!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two different scenes on your rotating stage. The scenes can be about what you love to do!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your stage on the mat. You could use the theater icons as building locations!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the scenes you built and explain how you coded the model.</a:t>
            </a:r>
          </a:p>
          <a:p>
            <a:pPr algn="l"/>
            <a:r>
              <a:rPr lang="en-US" sz="12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​The team will determine how to change motor direction and motor speed.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should use pieces from the SPIKE™ Essential set to build their stage.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can use the minifigures found in the SPIKE Essential set.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4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Activity 2 Tasks – Build a Theater Stage </a:t>
            </a:r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(15-20 minutes)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the SPIKE model from the previous task so that it represents a rotating stage.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 the SPIKE™ Essential app.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Change the program to make the stage rotate every 10 seconds. Try it out!</a:t>
            </a:r>
          </a:p>
          <a:p>
            <a:r>
              <a:rPr lang="en-US" sz="18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Challenge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Build two different scenes on your rotating stage. The scenes can be about what you love to do!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Place your stage on the mat. You could use the theater icons as building locations!</a:t>
            </a:r>
          </a:p>
          <a:p>
            <a:r>
              <a:rPr lang="en-US" sz="18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 the scenes you built and explain how you coded the model.</a:t>
            </a:r>
          </a:p>
          <a:p>
            <a:pPr algn="l"/>
            <a:r>
              <a:rPr lang="en-US" sz="1800" b="1" i="1" u="none" strike="noStrike" baseline="0" dirty="0">
                <a:solidFill>
                  <a:srgbClr val="00963E"/>
                </a:solidFill>
                <a:latin typeface="Arial-BoldMT"/>
              </a:rPr>
              <a:t>Session Tips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​The team will determine how to change motor direction and motor speed.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should use pieces from the SPIKE™ Essential set to build their stage.</a:t>
            </a:r>
          </a:p>
          <a:p>
            <a:pPr marL="228600" indent="-228600">
              <a:buFont typeface="+mj-lt"/>
              <a:buAutoNum type="arabicPeriod" startAt="4"/>
            </a:pPr>
            <a:r>
              <a:rPr lang="en-US" sz="18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Teams can use the minifigures found in the SPIKE Essential set.</a:t>
            </a:r>
            <a:endParaRPr lang="en-US" sz="1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7B8CF6-C2C2-924C-96EF-0C0C9E05FE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1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872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LL Explo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0FF1096-3169-EE4B-8934-C3FB782637A7}"/>
              </a:ext>
            </a:extLst>
          </p:cNvPr>
          <p:cNvSpPr/>
          <p:nvPr userDrawn="1"/>
        </p:nvSpPr>
        <p:spPr>
          <a:xfrm>
            <a:off x="7958361" y="6139370"/>
            <a:ext cx="878284" cy="45719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0C33C2-6CD3-9547-B7C0-310F735C71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3368" y="6288708"/>
            <a:ext cx="567209" cy="450144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74D5A213-B54C-7348-B25E-7F6F8FF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357055" cy="209912"/>
          </a:xfr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53052E6-E16C-A04B-8192-1DB31D569F0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23CD55-385C-5342-B8A4-11A44E4ABC0F}"/>
              </a:ext>
            </a:extLst>
          </p:cNvPr>
          <p:cNvCxnSpPr>
            <a:cxnSpLocks/>
          </p:cNvCxnSpPr>
          <p:nvPr userDrawn="1"/>
        </p:nvCxnSpPr>
        <p:spPr>
          <a:xfrm>
            <a:off x="180799" y="6159514"/>
            <a:ext cx="7622081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6E3F1F0-7281-BB45-940C-7699D66DE8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799" y="6339274"/>
            <a:ext cx="1171634" cy="369145"/>
          </a:xfrm>
          <a:prstGeom prst="rect">
            <a:avLst/>
          </a:prstGeom>
        </p:spPr>
      </p:pic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86BD933-7ECD-DB44-A5D3-0CA3A0BC94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909763"/>
            <a:ext cx="7886700" cy="4106862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154C9013-0D60-994B-9DA0-2156E8F77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71F26ED-0509-D14C-96DF-C0C59D829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650" y="1198880"/>
            <a:ext cx="7886700" cy="5080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Sub Title</a:t>
            </a:r>
          </a:p>
        </p:txBody>
      </p:sp>
    </p:spTree>
    <p:extLst>
      <p:ext uri="{BB962C8B-B14F-4D97-AF65-F5344CB8AC3E}">
        <p14:creationId xmlns:p14="http://schemas.microsoft.com/office/powerpoint/2010/main" val="3321432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5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2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25">
            <a:extLst>
              <a:ext uri="{FF2B5EF4-FFF2-40B4-BE49-F238E27FC236}">
                <a16:creationId xmlns:a16="http://schemas.microsoft.com/office/drawing/2014/main" id="{49461470-2C49-0B4A-AFF2-693C58AC2F9F}"/>
              </a:ext>
            </a:extLst>
          </p:cNvPr>
          <p:cNvSpPr/>
          <p:nvPr/>
        </p:nvSpPr>
        <p:spPr>
          <a:xfrm>
            <a:off x="4148152" y="0"/>
            <a:ext cx="4995848" cy="6858000"/>
          </a:xfrm>
          <a:custGeom>
            <a:avLst/>
            <a:gdLst>
              <a:gd name="connsiteX0" fmla="*/ 810930 w 4995848"/>
              <a:gd name="connsiteY0" fmla="*/ 0 h 6857999"/>
              <a:gd name="connsiteX1" fmla="*/ 4995848 w 4995848"/>
              <a:gd name="connsiteY1" fmla="*/ 0 h 6857999"/>
              <a:gd name="connsiteX2" fmla="*/ 4995848 w 4995848"/>
              <a:gd name="connsiteY2" fmla="*/ 6857999 h 6857999"/>
              <a:gd name="connsiteX3" fmla="*/ 810929 w 4995848"/>
              <a:gd name="connsiteY3" fmla="*/ 6857999 h 6857999"/>
              <a:gd name="connsiteX4" fmla="*/ 772675 w 4995848"/>
              <a:gd name="connsiteY4" fmla="*/ 6790558 h 6857999"/>
              <a:gd name="connsiteX5" fmla="*/ 0 w 4995848"/>
              <a:gd name="connsiteY5" fmla="*/ 3429001 h 6857999"/>
              <a:gd name="connsiteX6" fmla="*/ 772675 w 4995848"/>
              <a:gd name="connsiteY6" fmla="*/ 6744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95848" h="6857999">
                <a:moveTo>
                  <a:pt x="810930" y="0"/>
                </a:moveTo>
                <a:lnTo>
                  <a:pt x="4995848" y="0"/>
                </a:lnTo>
                <a:lnTo>
                  <a:pt x="4995848" y="6857999"/>
                </a:lnTo>
                <a:lnTo>
                  <a:pt x="810929" y="6857999"/>
                </a:lnTo>
                <a:lnTo>
                  <a:pt x="772675" y="6790558"/>
                </a:lnTo>
                <a:cubicBezTo>
                  <a:pt x="292599" y="5902709"/>
                  <a:pt x="0" y="4723291"/>
                  <a:pt x="0" y="3429001"/>
                </a:cubicBezTo>
                <a:cubicBezTo>
                  <a:pt x="0" y="2134711"/>
                  <a:pt x="292599" y="955293"/>
                  <a:pt x="772675" y="67445"/>
                </a:cubicBezTo>
                <a:close/>
              </a:path>
            </a:pathLst>
          </a:cu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B760C1-7E25-45A7-B891-53C58D074E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350132" y="2240280"/>
            <a:ext cx="4591887" cy="268806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7200" dirty="0">
                <a:solidFill>
                  <a:schemeClr val="bg1"/>
                </a:solidFill>
                <a:effectLst>
                  <a:outerShdw dist="56557" dir="8100000" algn="tr" rotWithShape="0">
                    <a:srgbClr val="147342"/>
                  </a:outerShdw>
                </a:effectLst>
                <a:latin typeface="Roboto Medium" pitchFamily="2" charset="0"/>
                <a:ea typeface="Roboto Medium" pitchFamily="2" charset="0"/>
              </a:rPr>
              <a:t>Theater </a:t>
            </a:r>
            <a:r>
              <a:rPr lang="en-US" sz="6600" dirty="0">
                <a:solidFill>
                  <a:schemeClr val="bg1"/>
                </a:solidFill>
                <a:effectLst>
                  <a:outerShdw dist="56557" dir="8100000" algn="tr" rotWithShape="0">
                    <a:srgbClr val="147342"/>
                  </a:outerShdw>
                </a:effectLst>
                <a:latin typeface="Roboto Medium" pitchFamily="2" charset="0"/>
                <a:ea typeface="Roboto Medium" pitchFamily="2" charset="0"/>
              </a:rPr>
              <a:t>Technology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ADE897-E12C-4A20-B842-CD64CC495BD3}"/>
              </a:ext>
            </a:extLst>
          </p:cNvPr>
          <p:cNvSpPr txBox="1">
            <a:spLocks/>
          </p:cNvSpPr>
          <p:nvPr/>
        </p:nvSpPr>
        <p:spPr>
          <a:xfrm>
            <a:off x="343072" y="341368"/>
            <a:ext cx="2857328" cy="4654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400" spc="250" dirty="0">
                <a:solidFill>
                  <a:srgbClr val="00A651"/>
                </a:solidFill>
                <a:latin typeface="Roboto" pitchFamily="2" charset="0"/>
                <a:ea typeface="Roboto" pitchFamily="2" charset="0"/>
              </a:rPr>
              <a:t>Session 4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51114C1B-4CF7-4817-84D5-E5FBD229F31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2" y="5625594"/>
            <a:ext cx="1708714" cy="108315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78E8AE2-1DBC-6DFF-2F94-D415CE94B5F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7114" y="5315645"/>
            <a:ext cx="2672453" cy="1343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AB999-BB33-3A0E-B1ED-749CC90458A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8692" y="5696961"/>
            <a:ext cx="1638221" cy="93190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523E34-A9E6-F1E5-A34C-C13635592AF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8585" b="97597" l="3442" r="59656">
                        <a14:foregroundMark x1="42639" y1="95060" x2="41300" y2="94793"/>
                        <a14:foregroundMark x1="25621" y1="93324" x2="22945" y2="93725"/>
                        <a14:foregroundMark x1="42639" y1="97330" x2="31931" y2="97463"/>
                        <a14:foregroundMark x1="25813" y1="97063" x2="15296" y2="97730"/>
                        <a14:foregroundMark x1="16635" y1="71963" x2="3824" y2="59813"/>
                        <a14:foregroundMark x1="3824" y1="59813" x2="10707" y2="66756"/>
                        <a14:foregroundMark x1="55832" y1="71028" x2="49331" y2="74900"/>
                        <a14:foregroundMark x1="58891" y1="70628" x2="38815" y2="59146"/>
                        <a14:foregroundMark x1="56788" y1="71696" x2="45315" y2="61549"/>
                        <a14:foregroundMark x1="45315" y1="61549" x2="39962" y2="59680"/>
                        <a14:foregroundMark x1="56788" y1="70360" x2="43595" y2="61682"/>
                        <a14:foregroundMark x1="43595" y1="61682" x2="39962" y2="60481"/>
                        <a14:foregroundMark x1="38432" y1="43925" x2="26769" y2="38585"/>
                        <a14:foregroundMark x1="26769" y1="38585" x2="25239" y2="43925"/>
                        <a14:foregroundMark x1="54876" y1="71696" x2="48948" y2="75300"/>
                        <a14:foregroundMark x1="51816" y1="71295" x2="48757" y2="67957"/>
                        <a14:foregroundMark x1="52199" y1="70628" x2="48948" y2="67023"/>
                        <a14:foregroundMark x1="56788" y1="69025" x2="47992" y2="63418"/>
                        <a14:foregroundMark x1="56405" y1="68091" x2="48948" y2="63017"/>
                        <a14:foregroundMark x1="57744" y1="68358" x2="48757" y2="61015"/>
                        <a14:foregroundMark x1="48757" y1="61015" x2="45507" y2="60748"/>
                        <a14:foregroundMark x1="58891" y1="69292" x2="48948" y2="62350"/>
                        <a14:foregroundMark x1="58891" y1="69292" x2="50287" y2="60481"/>
                        <a14:foregroundMark x1="50287" y1="60481" x2="50287" y2="60481"/>
                        <a14:foregroundMark x1="57744" y1="68091" x2="45889" y2="60748"/>
                        <a14:foregroundMark x1="45889" y1="60748" x2="41874" y2="59413"/>
                        <a14:foregroundMark x1="54493" y1="67290" x2="44933" y2="59012"/>
                        <a14:foregroundMark x1="44933" y1="59012" x2="42830" y2="58211"/>
                        <a14:foregroundMark x1="54111" y1="66355" x2="43403" y2="58478"/>
                        <a14:foregroundMark x1="43403" y1="58478" x2="42256" y2="58077"/>
                        <a14:foregroundMark x1="52199" y1="65287" x2="38623" y2="58077"/>
                        <a14:foregroundMark x1="38623" y1="58077" x2="38432" y2="58077"/>
                        <a14:foregroundMark x1="52964" y1="64619" x2="41300" y2="58211"/>
                        <a14:foregroundMark x1="41300" y1="58211" x2="32696" y2="58211"/>
                        <a14:foregroundMark x1="52199" y1="64753" x2="48948" y2="63818"/>
                        <a14:foregroundMark x1="5736" y1="57410" x2="3442" y2="57410"/>
                        <a14:foregroundMark x1="51243" y1="87049" x2="50096" y2="77437"/>
                        <a14:foregroundMark x1="50096" y1="77437" x2="51243" y2="80507"/>
                      </a14:backgroundRemoval>
                    </a14:imgEffect>
                  </a14:imgLayer>
                </a14:imgProps>
              </a:ext>
            </a:extLst>
          </a:blip>
          <a:srcRect t="35167" r="32979"/>
          <a:stretch/>
        </p:blipFill>
        <p:spPr>
          <a:xfrm>
            <a:off x="914254" y="1524883"/>
            <a:ext cx="2748875" cy="380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17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10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D35A-834E-4F7C-BC9B-EE00FA0ED9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226855"/>
            <a:ext cx="4343399" cy="470780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Share what you did in the session.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Show the motor coding skills they learned.</a:t>
            </a:r>
          </a:p>
          <a:p>
            <a:r>
              <a:rPr lang="en-US" sz="2800" dirty="0">
                <a:solidFill>
                  <a:schemeClr val="tx1"/>
                </a:solidFill>
              </a:rPr>
              <a:t>Explain how technology is used to make an impact for an audience.</a:t>
            </a:r>
          </a:p>
          <a:p>
            <a:r>
              <a:rPr lang="en-US" sz="2800" dirty="0">
                <a:solidFill>
                  <a:schemeClr val="tx1"/>
                </a:solidFill>
              </a:rPr>
              <a:t>Show different examples of theater icons on the mat.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00A651"/>
                </a:solidFill>
              </a:rPr>
              <a:t>Share</a:t>
            </a:r>
          </a:p>
        </p:txBody>
      </p:sp>
      <p:sp>
        <p:nvSpPr>
          <p:cNvPr id="11" name="Speech Bubble: Oval 10">
            <a:extLst>
              <a:ext uri="{FF2B5EF4-FFF2-40B4-BE49-F238E27FC236}">
                <a16:creationId xmlns:a16="http://schemas.microsoft.com/office/drawing/2014/main" id="{BC57C1C5-B6DD-4BFB-831C-A575CB8B1691}"/>
              </a:ext>
            </a:extLst>
          </p:cNvPr>
          <p:cNvSpPr/>
          <p:nvPr/>
        </p:nvSpPr>
        <p:spPr>
          <a:xfrm rot="158273">
            <a:off x="5644811" y="1182211"/>
            <a:ext cx="2407546" cy="1798983"/>
          </a:xfrm>
          <a:prstGeom prst="wedgeEllipseCallout">
            <a:avLst>
              <a:gd name="adj1" fmla="val -17007"/>
              <a:gd name="adj2" fmla="val 74678"/>
            </a:avLst>
          </a:prstGeom>
          <a:solidFill>
            <a:srgbClr val="A6DFE2"/>
          </a:solidFill>
          <a:ln w="190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have you discovered? Share with your team!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83558B-0D52-4950-80F4-8FDC7A4A5E9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5501244" y="3429000"/>
            <a:ext cx="3188273" cy="257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37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A4E0D3-A797-4AAE-B837-2ADD656A2819}"/>
              </a:ext>
            </a:extLst>
          </p:cNvPr>
          <p:cNvSpPr/>
          <p:nvPr/>
        </p:nvSpPr>
        <p:spPr>
          <a:xfrm>
            <a:off x="1018902" y="1058090"/>
            <a:ext cx="7106194" cy="47418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11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9E1ECC3-F162-4E13-A48B-FE68FA7D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Optional Video:</a:t>
            </a:r>
            <a:endParaRPr lang="en-US" sz="2400" b="0" dirty="0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toy, doll&#10;&#10;Description automatically generated">
            <a:extLst>
              <a:ext uri="{FF2B5EF4-FFF2-40B4-BE49-F238E27FC236}">
                <a16:creationId xmlns:a16="http://schemas.microsoft.com/office/drawing/2014/main" id="{033973A4-1366-45D8-B9B6-8F6EFC2A8AC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38967" y="1200183"/>
            <a:ext cx="3866063" cy="38660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909B7F-E215-4800-9989-2E6767F892B2}"/>
              </a:ext>
            </a:extLst>
          </p:cNvPr>
          <p:cNvSpPr txBox="1"/>
          <p:nvPr/>
        </p:nvSpPr>
        <p:spPr>
          <a:xfrm>
            <a:off x="1175655" y="5112245"/>
            <a:ext cx="6792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 may wish to embed a relevant, age-appropriate video for your students here.  See the Notes for an example.</a:t>
            </a:r>
          </a:p>
        </p:txBody>
      </p:sp>
    </p:spTree>
    <p:extLst>
      <p:ext uri="{BB962C8B-B14F-4D97-AF65-F5344CB8AC3E}">
        <p14:creationId xmlns:p14="http://schemas.microsoft.com/office/powerpoint/2010/main" val="2951668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1525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111449C7-0BD0-EA26-2509-CCB76196E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626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Career Connections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4D0971A1-4186-5CFE-27A7-BC9C64488E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4860" y="3861659"/>
            <a:ext cx="5374640" cy="220630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32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Role:</a:t>
            </a:r>
            <a:endParaRPr lang="en-US" sz="1000" b="1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stage manager is responsible for making sure the lights, sound, and props are working properly and in the right place.</a:t>
            </a:r>
          </a:p>
        </p:txBody>
      </p:sp>
      <p:sp>
        <p:nvSpPr>
          <p:cNvPr id="14" name="Rectangle: Rounded Corners 9">
            <a:extLst>
              <a:ext uri="{FF2B5EF4-FFF2-40B4-BE49-F238E27FC236}">
                <a16:creationId xmlns:a16="http://schemas.microsoft.com/office/drawing/2014/main" id="{43A5B3C9-B3E2-9BCC-ACAD-B908BAAA7AAD}"/>
              </a:ext>
            </a:extLst>
          </p:cNvPr>
          <p:cNvSpPr/>
          <p:nvPr/>
        </p:nvSpPr>
        <p:spPr>
          <a:xfrm>
            <a:off x="772161" y="1277304"/>
            <a:ext cx="4809744" cy="1005840"/>
          </a:xfrm>
          <a:prstGeom prst="roundRect">
            <a:avLst/>
          </a:prstGeom>
          <a:solidFill>
            <a:srgbClr val="00A551"/>
          </a:solidFill>
          <a:ln>
            <a:solidFill>
              <a:srgbClr val="00A5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B9E6CCBD-E685-2FFA-642A-206C6ACBEAF8}"/>
              </a:ext>
            </a:extLst>
          </p:cNvPr>
          <p:cNvSpPr txBox="1">
            <a:spLocks/>
          </p:cNvSpPr>
          <p:nvPr/>
        </p:nvSpPr>
        <p:spPr>
          <a:xfrm>
            <a:off x="772160" y="1277303"/>
            <a:ext cx="4809744" cy="1005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2">
                    <a:lumMod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Stage Manager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786D38-1084-E932-757A-70E66B2243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900"/>
          <a:stretch/>
        </p:blipFill>
        <p:spPr>
          <a:xfrm>
            <a:off x="5960169" y="3265119"/>
            <a:ext cx="2935110" cy="26758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D3944E-9222-094A-9125-2D4FE4C95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900"/>
          <a:stretch/>
        </p:blipFill>
        <p:spPr>
          <a:xfrm>
            <a:off x="5960169" y="365127"/>
            <a:ext cx="2935110" cy="26758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96A6E8-30CB-1093-7F4D-C610F155FB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2193" y="2302192"/>
            <a:ext cx="328391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04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13742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A551"/>
                </a:solidFill>
              </a:rPr>
              <a:t>Clean Up</a:t>
            </a:r>
          </a:p>
        </p:txBody>
      </p:sp>
      <p:pic>
        <p:nvPicPr>
          <p:cNvPr id="7" name="Picture 6" descr="A picture containing tool, brush&#10;&#10;Description automatically generated">
            <a:extLst>
              <a:ext uri="{FF2B5EF4-FFF2-40B4-BE49-F238E27FC236}">
                <a16:creationId xmlns:a16="http://schemas.microsoft.com/office/drawing/2014/main" id="{AFD005AA-9D11-40B6-BACB-8D04D405534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02428" y="1172626"/>
            <a:ext cx="6739147" cy="451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312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B3A04-2BF4-4834-A5AC-BF412CEFA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9517" y="6559918"/>
            <a:ext cx="454483" cy="209912"/>
          </a:xfrm>
        </p:spPr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14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F99A4BC1-F5E0-4D25-AF3C-551958EE34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645" y="1619703"/>
            <a:ext cx="3606243" cy="228600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2CF4DDD-65CC-5BC7-1F2C-ACEB334E8338}"/>
              </a:ext>
            </a:extLst>
          </p:cNvPr>
          <p:cNvSpPr txBox="1">
            <a:spLocks/>
          </p:cNvSpPr>
          <p:nvPr/>
        </p:nvSpPr>
        <p:spPr>
          <a:xfrm>
            <a:off x="370116" y="5002306"/>
            <a:ext cx="8395602" cy="1014318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LEGO, the LEGO logo and the SPIKE logo are trademarks of the/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sont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des marques de commerce du/son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marcas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registradas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 LEGO Group. ©2023 The LEGO Group. All rights reserved/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Tous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droits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réservés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/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Todos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los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derechos </a:t>
            </a:r>
            <a:r>
              <a:rPr lang="en-US" sz="1200" dirty="0" err="1">
                <a:latin typeface="Helvetica Neue" panose="02000503000000020004"/>
                <a:ea typeface="Calibri" panose="020F0502020204030204" pitchFamily="34" charset="0"/>
              </a:rPr>
              <a:t>reservados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, the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logo, and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in SHOW</a:t>
            </a:r>
            <a:r>
              <a:rPr lang="en-US" sz="1200" baseline="30000" dirty="0">
                <a:latin typeface="Helvetica Neue" panose="02000503000000020004"/>
                <a:ea typeface="Calibri" panose="020F0502020204030204" pitchFamily="34" charset="0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registered trademarks of For Inspiration and Recognition of Science and Technology (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). LEGO</a:t>
            </a:r>
            <a:r>
              <a:rPr lang="en-US" sz="1200" baseline="30000" dirty="0">
                <a:latin typeface="Helvetica Neue" panose="02000503000000020004"/>
              </a:rPr>
              <a:t>® 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is a registered trademark of the LEGO Group.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LEGO</a:t>
            </a:r>
            <a:r>
              <a:rPr lang="en-US" sz="1200" baseline="30000" dirty="0">
                <a:latin typeface="Helvetica Neue" panose="02000503000000020004"/>
              </a:rPr>
              <a:t>®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League and MASTERPIECE</a:t>
            </a:r>
            <a:r>
              <a:rPr lang="en-US" sz="1200" baseline="30000" dirty="0">
                <a:latin typeface="Helvetica Neue" panose="02000503000000020004"/>
              </a:rPr>
              <a:t>SM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are jointly held trademarks of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©2023 </a:t>
            </a:r>
            <a:r>
              <a:rPr lang="en-US" sz="1200" i="1" dirty="0">
                <a:latin typeface="Helvetica Neue" panose="02000503000000020004"/>
                <a:ea typeface="Calibri" panose="020F0502020204030204" pitchFamily="34" charset="0"/>
              </a:rPr>
              <a:t>FIRST</a:t>
            </a:r>
            <a:r>
              <a:rPr lang="en-US" sz="1200" dirty="0">
                <a:latin typeface="Helvetica Neue" panose="02000503000000020004"/>
                <a:ea typeface="Calibri" panose="020F0502020204030204" pitchFamily="34" charset="0"/>
              </a:rPr>
              <a:t> and the LEGO Group. All rights reserved.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F92D16-3291-3234-3FCD-5EFA51CBC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14" y="1894023"/>
            <a:ext cx="3074669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09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1808D-4A41-4429-BDD9-039046921A33}"/>
              </a:ext>
            </a:extLst>
          </p:cNvPr>
          <p:cNvSpPr/>
          <p:nvPr/>
        </p:nvSpPr>
        <p:spPr>
          <a:xfrm>
            <a:off x="263047" y="365127"/>
            <a:ext cx="8426470" cy="762634"/>
          </a:xfrm>
          <a:prstGeom prst="roundRect">
            <a:avLst/>
          </a:prstGeom>
          <a:solidFill>
            <a:srgbClr val="00A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2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Guiding Questions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AF9C81-E385-4FC9-A39D-DEA705CF563C}"/>
              </a:ext>
            </a:extLst>
          </p:cNvPr>
          <p:cNvSpPr/>
          <p:nvPr/>
        </p:nvSpPr>
        <p:spPr>
          <a:xfrm flipH="1">
            <a:off x="6693337" y="1828800"/>
            <a:ext cx="2286000" cy="3702756"/>
          </a:xfrm>
          <a:prstGeom prst="roundRect">
            <a:avLst/>
          </a:prstGeom>
          <a:solidFill>
            <a:srgbClr val="C9DF89"/>
          </a:solidFill>
          <a:ln w="28575">
            <a:noFill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45720" rIns="45720" bIns="91440" rtlCol="0" anchor="t" anchorCtr="0">
            <a:noAutofit/>
          </a:bodyPr>
          <a:lstStyle/>
          <a:p>
            <a:pPr algn="ctr">
              <a:spcAft>
                <a:spcPts val="200"/>
              </a:spcAft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Outcomes</a:t>
            </a:r>
          </a:p>
          <a:p>
            <a:pPr algn="ctr">
              <a:spcAft>
                <a:spcPts val="200"/>
              </a:spcAft>
            </a:pPr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The team will build the LEGO</a:t>
            </a:r>
            <a:r>
              <a:rPr lang="en-US" sz="1600" baseline="30000" dirty="0">
                <a:solidFill>
                  <a:schemeClr val="tx1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model from the lesson and explore motor coding blocks.</a:t>
            </a:r>
          </a:p>
          <a:p>
            <a:pPr>
              <a:spcAft>
                <a:spcPts val="200"/>
              </a:spcAft>
            </a:pPr>
            <a:endParaRPr lang="en-US" sz="16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71450" indent="-17145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The team will identify creative ways stages are used in a theater. </a:t>
            </a:r>
            <a:endParaRPr 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45DFF6-EE04-4A18-8898-D4C1CE4A06C7}"/>
              </a:ext>
            </a:extLst>
          </p:cNvPr>
          <p:cNvSpPr/>
          <p:nvPr/>
        </p:nvSpPr>
        <p:spPr>
          <a:xfrm>
            <a:off x="263047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kind of technology is used in a theater?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5A9C7E-C2D0-4F93-BC6B-DBADE1AF2924}"/>
              </a:ext>
            </a:extLst>
          </p:cNvPr>
          <p:cNvSpPr/>
          <p:nvPr/>
        </p:nvSpPr>
        <p:spPr>
          <a:xfrm>
            <a:off x="263047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build and code the LEGO model using motor blocks?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8CFE0DF-BEF3-4914-A598-7A66A74C572C}"/>
              </a:ext>
            </a:extLst>
          </p:cNvPr>
          <p:cNvSpPr/>
          <p:nvPr/>
        </p:nvSpPr>
        <p:spPr>
          <a:xfrm>
            <a:off x="3478192" y="1276839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you change the program so the LEGO model moves in a different way?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6FD3D-F12A-4905-AEFF-ED4FEE822709}"/>
              </a:ext>
            </a:extLst>
          </p:cNvPr>
          <p:cNvSpPr/>
          <p:nvPr/>
        </p:nvSpPr>
        <p:spPr>
          <a:xfrm>
            <a:off x="3478192" y="2933053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add something to your model so it looks like a stage?</a:t>
            </a:r>
          </a:p>
        </p:txBody>
      </p:sp>
      <p:sp>
        <p:nvSpPr>
          <p:cNvPr id="10" name="Rectangle: Rounded Corners 10">
            <a:extLst>
              <a:ext uri="{FF2B5EF4-FFF2-40B4-BE49-F238E27FC236}">
                <a16:creationId xmlns:a16="http://schemas.microsoft.com/office/drawing/2014/main" id="{12EFF9B9-1627-A7DD-539C-2D6686790141}"/>
              </a:ext>
            </a:extLst>
          </p:cNvPr>
          <p:cNvSpPr/>
          <p:nvPr/>
        </p:nvSpPr>
        <p:spPr>
          <a:xfrm>
            <a:off x="263047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you modify the program to make it rotate every 10 seconds?</a:t>
            </a:r>
          </a:p>
        </p:txBody>
      </p:sp>
      <p:sp>
        <p:nvSpPr>
          <p:cNvPr id="12" name="Rectangle: Rounded Corners 17">
            <a:extLst>
              <a:ext uri="{FF2B5EF4-FFF2-40B4-BE49-F238E27FC236}">
                <a16:creationId xmlns:a16="http://schemas.microsoft.com/office/drawing/2014/main" id="{428C0A6D-65CA-3C0A-FD9C-32E5B3059793}"/>
              </a:ext>
            </a:extLst>
          </p:cNvPr>
          <p:cNvSpPr/>
          <p:nvPr/>
        </p:nvSpPr>
        <p:spPr>
          <a:xfrm>
            <a:off x="3478192" y="4589267"/>
            <a:ext cx="2926080" cy="144104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472C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will your team feature on the stage?</a:t>
            </a:r>
          </a:p>
        </p:txBody>
      </p:sp>
    </p:spTree>
    <p:extLst>
      <p:ext uri="{BB962C8B-B14F-4D97-AF65-F5344CB8AC3E}">
        <p14:creationId xmlns:p14="http://schemas.microsoft.com/office/powerpoint/2010/main" val="1717468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21594C-BE15-FCD4-C8FF-9E996A0E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401" y="4283466"/>
            <a:ext cx="1304657" cy="1731414"/>
          </a:xfrm>
          <a:prstGeom prst="rect">
            <a:avLst/>
          </a:prstGeom>
        </p:spPr>
      </p:pic>
      <p:pic>
        <p:nvPicPr>
          <p:cNvPr id="11" name="Picture 10" descr="A group of people in garment&#10;&#10;Description automatically generated with low confidence">
            <a:extLst>
              <a:ext uri="{FF2B5EF4-FFF2-40B4-BE49-F238E27FC236}">
                <a16:creationId xmlns:a16="http://schemas.microsoft.com/office/drawing/2014/main" id="{C97A70B8-8C74-4124-A58A-C9305C2ED0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0774" y="3868391"/>
            <a:ext cx="4191953" cy="227379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3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1276DA-64A6-464C-8E68-29EC9EE927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736" y="3161114"/>
            <a:ext cx="3121547" cy="11215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We used creativity and persistence to solve problems.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Introduction – Let’s Innovate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CD135C1E-0942-48C3-9F0A-AD3D55C08964}"/>
              </a:ext>
            </a:extLst>
          </p:cNvPr>
          <p:cNvSpPr txBox="1">
            <a:spLocks/>
          </p:cNvSpPr>
          <p:nvPr/>
        </p:nvSpPr>
        <p:spPr>
          <a:xfrm>
            <a:off x="3912243" y="1274276"/>
            <a:ext cx="4965539" cy="45940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Helvetica Neue"/>
              </a:rPr>
              <a:t>Examples of Innovation</a:t>
            </a:r>
            <a:endParaRPr lang="en-US" b="1" dirty="0"/>
          </a:p>
          <a:p>
            <a:r>
              <a:rPr lang="en-US" dirty="0">
                <a:highlight>
                  <a:srgbClr val="FFFF00"/>
                </a:highlight>
              </a:rPr>
              <a:t>Ask the students to provide examples of Innovation and record them here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Innovation</a:t>
            </a:r>
          </a:p>
          <a:p>
            <a:r>
              <a:rPr lang="en-US" dirty="0">
                <a:highlight>
                  <a:srgbClr val="FFFF00"/>
                </a:highlight>
              </a:rPr>
              <a:t>Example of Innovation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9FA2E4-1D45-4719-8F65-68E9FA4919C1}"/>
              </a:ext>
            </a:extLst>
          </p:cNvPr>
          <p:cNvSpPr txBox="1"/>
          <p:nvPr/>
        </p:nvSpPr>
        <p:spPr>
          <a:xfrm>
            <a:off x="7445526" y="391057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A6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</a:p>
        </p:txBody>
      </p:sp>
      <p:pic>
        <p:nvPicPr>
          <p:cNvPr id="5" name="Picture 4" descr="A picture containing text, clipart, vector graphics&#10;&#10;Description automatically generated">
            <a:extLst>
              <a:ext uri="{FF2B5EF4-FFF2-40B4-BE49-F238E27FC236}">
                <a16:creationId xmlns:a16="http://schemas.microsoft.com/office/drawing/2014/main" id="{67760BC9-DC25-4B7B-9813-1EC75A589A0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6810" y="1089996"/>
            <a:ext cx="20574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55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4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1" y="1228041"/>
            <a:ext cx="5698236" cy="4686621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Open the SPIKE™ Essential app.  Complete your lesson.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3200" dirty="0">
                <a:solidFill>
                  <a:schemeClr val="tx1"/>
                </a:solidFill>
              </a:rPr>
              <a:t>Make the model go in a different direction or rotate at a different speed.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 – Do Code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115CF1-DF20-46F9-A492-22223F71D844}"/>
              </a:ext>
            </a:extLst>
          </p:cNvPr>
          <p:cNvSpPr/>
          <p:nvPr/>
        </p:nvSpPr>
        <p:spPr>
          <a:xfrm>
            <a:off x="6831246" y="988431"/>
            <a:ext cx="2069785" cy="38203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DDAC6F-F365-64FB-0FAD-F850A9BBE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5" y="2289712"/>
            <a:ext cx="3108960" cy="1097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BF34FE-4CC1-B702-C34A-66E9EE1CFB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622" b="1865"/>
          <a:stretch/>
        </p:blipFill>
        <p:spPr>
          <a:xfrm>
            <a:off x="4420236" y="4556654"/>
            <a:ext cx="3198017" cy="155448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E32069-ED53-FA1F-5BA1-EF903198B9E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8325" y="1556868"/>
            <a:ext cx="1920240" cy="132206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0116EA2-6965-4162-2E33-FFB2730B7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5968" y="3104487"/>
            <a:ext cx="1836853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5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28057F0A-69D4-499C-8EF7-52DBC2B70841}"/>
              </a:ext>
            </a:extLst>
          </p:cNvPr>
          <p:cNvSpPr txBox="1">
            <a:spLocks/>
          </p:cNvSpPr>
          <p:nvPr/>
        </p:nvSpPr>
        <p:spPr>
          <a:xfrm>
            <a:off x="626742" y="4223665"/>
            <a:ext cx="4718854" cy="1231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/>
          </a:p>
        </p:txBody>
      </p:sp>
      <p:sp>
        <p:nvSpPr>
          <p:cNvPr id="12" name="Rectangle: Rounded Corners 20">
            <a:extLst>
              <a:ext uri="{FF2B5EF4-FFF2-40B4-BE49-F238E27FC236}">
                <a16:creationId xmlns:a16="http://schemas.microsoft.com/office/drawing/2014/main" id="{F7D502F5-A310-8DF7-09A0-A4D4FBEBC3FA}"/>
              </a:ext>
            </a:extLst>
          </p:cNvPr>
          <p:cNvSpPr/>
          <p:nvPr/>
        </p:nvSpPr>
        <p:spPr>
          <a:xfrm>
            <a:off x="6886363" y="988431"/>
            <a:ext cx="2014668" cy="44805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C71B5E-567D-3CFE-595F-EC11CDA9C227}"/>
              </a:ext>
            </a:extLst>
          </p:cNvPr>
          <p:cNvSpPr txBox="1">
            <a:spLocks/>
          </p:cNvSpPr>
          <p:nvPr/>
        </p:nvSpPr>
        <p:spPr>
          <a:xfrm>
            <a:off x="781050" y="1367742"/>
            <a:ext cx="6050195" cy="1231342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Write down your ideas below for how to change the program.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7F473-1A67-F791-6FBC-D76EDD5C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604" y="1688198"/>
            <a:ext cx="1378039" cy="1828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F7167A-333B-D3B6-E0E3-C120AC82B8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04" y="3639321"/>
            <a:ext cx="1432684" cy="1548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4D622B-75AE-3491-22A5-111112473F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499" y="2490772"/>
            <a:ext cx="5706615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32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6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1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9BC71B5E-567D-3CFE-595F-EC11CDA9C227}"/>
              </a:ext>
            </a:extLst>
          </p:cNvPr>
          <p:cNvSpPr txBox="1">
            <a:spLocks/>
          </p:cNvSpPr>
          <p:nvPr/>
        </p:nvSpPr>
        <p:spPr>
          <a:xfrm>
            <a:off x="781051" y="1367742"/>
            <a:ext cx="5698236" cy="4815068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tx1"/>
                </a:solidFill>
              </a:rPr>
              <a:t>Modify the program based on your ideas.</a:t>
            </a:r>
          </a:p>
          <a:p>
            <a:r>
              <a:rPr lang="en-US" sz="3200" dirty="0">
                <a:solidFill>
                  <a:schemeClr val="tx1"/>
                </a:solidFill>
              </a:rPr>
              <a:t>Run your new program.  See what happens.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C48478-47E0-D8E1-4D3A-34435D5A39C9}"/>
              </a:ext>
            </a:extLst>
          </p:cNvPr>
          <p:cNvSpPr/>
          <p:nvPr/>
        </p:nvSpPr>
        <p:spPr>
          <a:xfrm>
            <a:off x="6831246" y="988431"/>
            <a:ext cx="2069785" cy="3820312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02AB95-7F64-B439-A667-C99D69EF6E6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94" t="6770" r="11145" b="8057"/>
          <a:stretch/>
        </p:blipFill>
        <p:spPr>
          <a:xfrm>
            <a:off x="6956490" y="1553056"/>
            <a:ext cx="1860285" cy="132588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3E3024-ED07-B646-2FAD-B09B76CEC1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3"/>
          <a:stretch/>
        </p:blipFill>
        <p:spPr>
          <a:xfrm>
            <a:off x="6977623" y="3091583"/>
            <a:ext cx="1818018" cy="132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6FA184E-F982-74A4-EA73-499B4D2E471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4275" y="3099510"/>
            <a:ext cx="5049759" cy="31089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A39ED83-74C1-7273-8F4D-73F568067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2255" y="5004483"/>
            <a:ext cx="29432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6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7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8650" y="1795948"/>
            <a:ext cx="2906683" cy="3136321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Modify the SPIKE model from the previous task so that it represents a rotating stage.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A651"/>
                </a:solidFill>
              </a:rPr>
              <a:t>Activity 2 – Build a Theater Stage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4C9E630-CE88-A75F-26F1-1C78C08AAF1F}"/>
              </a:ext>
            </a:extLst>
          </p:cNvPr>
          <p:cNvSpPr/>
          <p:nvPr/>
        </p:nvSpPr>
        <p:spPr>
          <a:xfrm>
            <a:off x="6831246" y="1239890"/>
            <a:ext cx="2069785" cy="468085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00A6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b="1">
                <a:solidFill>
                  <a:srgbClr val="4472C4"/>
                </a:solidFill>
              </a:rPr>
              <a:t>You need…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E4A7B0-2138-7534-EF97-F5EBCF0B1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38" y="4691564"/>
            <a:ext cx="1828800" cy="914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822F4A-8E9B-E04D-5D7E-F2C52625AFF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194" t="6770" r="11145" b="8057"/>
          <a:stretch/>
        </p:blipFill>
        <p:spPr>
          <a:xfrm>
            <a:off x="6956490" y="1724506"/>
            <a:ext cx="1860285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E033B-C56A-1B09-0789-AEBD6BFE0A9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633"/>
          <a:stretch/>
        </p:blipFill>
        <p:spPr>
          <a:xfrm>
            <a:off x="6977623" y="3183023"/>
            <a:ext cx="1818018" cy="13258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8A6BD3-45DA-BF6D-9517-F5B83115091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6832" y="1215176"/>
            <a:ext cx="3513805" cy="503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12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8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6E6B01-D52D-4226-818C-AF13E93F69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7349" y="1399910"/>
            <a:ext cx="4218971" cy="341212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Open the SPIKE™ Essential app.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3000" dirty="0">
                <a:solidFill>
                  <a:schemeClr val="tx1"/>
                </a:solidFill>
              </a:rPr>
              <a:t>Change the program to make the stage rotate every 10 seconds. Try it out!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A8AFD48-FC35-2F2D-E5AC-CB2C33104D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30816" y="0"/>
            <a:ext cx="4937587" cy="4846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437120-19E9-EE90-2BED-BCF4CF1CE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103" y="4565834"/>
            <a:ext cx="1274897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339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D7AD4-EE25-42E6-A3F2-C658860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052E6-E16C-A04B-8192-1DB31D569F09}" type="slidenum">
              <a:rPr lang="en-US" sz="1400" smtClean="0">
                <a:solidFill>
                  <a:schemeClr val="bg2">
                    <a:lumMod val="75000"/>
                  </a:schemeClr>
                </a:solidFill>
              </a:rPr>
              <a:pPr/>
              <a:t>9</a:t>
            </a:fld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567651-8AA4-479B-AC03-821AC799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9132"/>
            <a:ext cx="7886700" cy="762634"/>
          </a:xfrm>
        </p:spPr>
        <p:txBody>
          <a:bodyPr/>
          <a:lstStyle/>
          <a:p>
            <a:r>
              <a:rPr lang="en-US" dirty="0">
                <a:solidFill>
                  <a:srgbClr val="00A651"/>
                </a:solidFill>
              </a:rPr>
              <a:t>Activity 2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129B761D-41D6-4F4F-86E9-6A37FED272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28744" y="850900"/>
            <a:ext cx="4322439" cy="508000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US" sz="3500" b="1" i="0" u="none" strike="noStrike" baseline="0" dirty="0">
                <a:solidFill>
                  <a:srgbClr val="00A651"/>
                </a:solidFill>
                <a:latin typeface="ArialMT"/>
              </a:rPr>
              <a:t>Challenge</a:t>
            </a:r>
          </a:p>
          <a:p>
            <a:pPr marL="0" indent="0" algn="l">
              <a:buNone/>
            </a:pPr>
            <a:endParaRPr lang="en-US" sz="1200" b="1" i="0" u="none" strike="noStrike" baseline="0" dirty="0">
              <a:solidFill>
                <a:srgbClr val="00A651"/>
              </a:solidFill>
              <a:latin typeface="ArialMT"/>
            </a:endParaRPr>
          </a:p>
          <a:p>
            <a:pPr algn="l"/>
            <a:r>
              <a:rPr lang="en-US" sz="3000" b="0" i="0" u="none" strike="noStrike" baseline="0" dirty="0">
                <a:latin typeface="ArialMT"/>
              </a:rPr>
              <a:t>Build two different scenes on your rotating stage. The scenes can be about what you love to do!</a:t>
            </a:r>
          </a:p>
          <a:p>
            <a:pPr algn="l"/>
            <a:endParaRPr lang="en-US" sz="1100" b="0" i="0" u="none" strike="noStrike" baseline="0" dirty="0">
              <a:latin typeface="ArialMT"/>
            </a:endParaRPr>
          </a:p>
          <a:p>
            <a:pPr algn="l"/>
            <a:r>
              <a:rPr lang="en-US" sz="3000" b="0" i="0" u="none" strike="noStrike" baseline="0" dirty="0">
                <a:latin typeface="ArialMT"/>
              </a:rPr>
              <a:t>Place your stage on the mat. You could use the theater icons as building locations!</a:t>
            </a:r>
          </a:p>
          <a:p>
            <a:pPr algn="l"/>
            <a:endParaRPr lang="en-US" sz="1100" b="0" i="0" u="none" strike="noStrike" baseline="0" dirty="0">
              <a:latin typeface="ArialMT"/>
            </a:endParaRPr>
          </a:p>
          <a:p>
            <a:pPr algn="l"/>
            <a:r>
              <a:rPr lang="en-US" sz="3000" b="0" i="0" u="none" strike="noStrike" baseline="0" dirty="0">
                <a:latin typeface="ArialMT"/>
              </a:rPr>
              <a:t>Share the scenes you built and explain how you coded the model.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F4B83E-C7A6-D67D-A8C5-DB01E10E1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23" y="1114243"/>
            <a:ext cx="4386057" cy="46464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495998-5D07-1D10-6098-9001CB0C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007" y="5006649"/>
            <a:ext cx="2503715" cy="10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2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279135ABFB346BEF00BA71AF2085A" ma:contentTypeVersion="13" ma:contentTypeDescription="Create a new document." ma:contentTypeScope="" ma:versionID="aa73cbbcbd1ce5c78b19ddb0f11c7488">
  <xsd:schema xmlns:xsd="http://www.w3.org/2001/XMLSchema" xmlns:xs="http://www.w3.org/2001/XMLSchema" xmlns:p="http://schemas.microsoft.com/office/2006/metadata/properties" xmlns:ns2="09a20863-7c96-4a57-95ca-029d1820b203" xmlns:ns3="32a440ee-ccdf-4ffb-ba5c-71e25989d2a9" targetNamespace="http://schemas.microsoft.com/office/2006/metadata/properties" ma:root="true" ma:fieldsID="4810c33ad5e72981ec8d9c0a5406b27f" ns2:_="" ns3:_="">
    <xsd:import namespace="09a20863-7c96-4a57-95ca-029d1820b203"/>
    <xsd:import namespace="32a440ee-ccdf-4ffb-ba5c-71e25989d2a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20863-7c96-4a57-95ca-029d1820b2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13cef49-2953-4246-9b7f-e3d70b1cf0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a440ee-ccdf-4ffb-ba5c-71e25989d2a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ead4032-91df-4aa8-82eb-58c2a2f4ac87}" ma:internalName="TaxCatchAll" ma:showField="CatchAllData" ma:web="32a440ee-ccdf-4ffb-ba5c-71e25989d2a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9a20863-7c96-4a57-95ca-029d1820b203">
      <Terms xmlns="http://schemas.microsoft.com/office/infopath/2007/PartnerControls"/>
    </lcf76f155ced4ddcb4097134ff3c332f>
    <TaxCatchAll xmlns="32a440ee-ccdf-4ffb-ba5c-71e25989d2a9" xsi:nil="true"/>
  </documentManagement>
</p:properties>
</file>

<file path=customXml/itemProps1.xml><?xml version="1.0" encoding="utf-8"?>
<ds:datastoreItem xmlns:ds="http://schemas.openxmlformats.org/officeDocument/2006/customXml" ds:itemID="{7151A670-0DF8-40A2-9C30-9AF459D7E2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32D818-FA41-42AA-8D96-F973A88C1E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a20863-7c96-4a57-95ca-029d1820b203"/>
    <ds:schemaRef ds:uri="32a440ee-ccdf-4ffb-ba5c-71e25989d2a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C3B65E-86F5-4F12-882B-E72674BBA31A}">
  <ds:schemaRefs>
    <ds:schemaRef ds:uri="eef8d247-b517-4b03-8403-4e70816b143f"/>
    <ds:schemaRef ds:uri="f0e45243-17b0-4cce-9b2d-f191534f8a0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98a1be8e-ceb0-4d64-90f3-74f22257285b"/>
    <ds:schemaRef ds:uri="0bfdc619-4bd5-4a26-8e37-4be4446dc23a"/>
    <ds:schemaRef ds:uri="09a20863-7c96-4a57-95ca-029d1820b203"/>
    <ds:schemaRef ds:uri="32a440ee-ccdf-4ffb-ba5c-71e25989d2a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2096</TotalTime>
  <Words>1809</Words>
  <Application>Microsoft Office PowerPoint</Application>
  <PresentationFormat>On-screen Show (4:3)</PresentationFormat>
  <Paragraphs>195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Arial-BoldMT</vt:lpstr>
      <vt:lpstr>ArialMT</vt:lpstr>
      <vt:lpstr>Calibri</vt:lpstr>
      <vt:lpstr>Helvetica Neue</vt:lpstr>
      <vt:lpstr>Roboto</vt:lpstr>
      <vt:lpstr>Roboto Medium</vt:lpstr>
      <vt:lpstr>Segoe UI</vt:lpstr>
      <vt:lpstr>YouTube Sans</vt:lpstr>
      <vt:lpstr>Office Theme</vt:lpstr>
      <vt:lpstr>PowerPoint Presentation</vt:lpstr>
      <vt:lpstr>Guiding Questions</vt:lpstr>
      <vt:lpstr>Introduction – Let’s Innovate</vt:lpstr>
      <vt:lpstr>Activity 1 – Do Code</vt:lpstr>
      <vt:lpstr>Activity 1</vt:lpstr>
      <vt:lpstr>Activity 1</vt:lpstr>
      <vt:lpstr>Activity 2 – Build a Theater Stage</vt:lpstr>
      <vt:lpstr>Activity 2</vt:lpstr>
      <vt:lpstr>Activity 2</vt:lpstr>
      <vt:lpstr>Share</vt:lpstr>
      <vt:lpstr>Optional Video:</vt:lpstr>
      <vt:lpstr>Career Connections</vt:lpstr>
      <vt:lpstr>Clean 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Tammy Pankey</cp:lastModifiedBy>
  <cp:revision>59</cp:revision>
  <dcterms:created xsi:type="dcterms:W3CDTF">2020-04-21T20:33:01Z</dcterms:created>
  <dcterms:modified xsi:type="dcterms:W3CDTF">2023-05-22T19:30:28Z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0x0101002E981D47E9229C45BD0F6073112327E8</vt:lpwstr>
  </property>
  <property fmtid="{D5CDD505-2E9C-101B-9397-08002B2CF9AE}" pid="3" name="MediaServiceImageTags">
    <vt:lpwstr/>
  </property>
</Properties>
</file>