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8"/>
  </p:notesMasterIdLst>
  <p:sldIdLst>
    <p:sldId id="321" r:id="rId5"/>
    <p:sldId id="260" r:id="rId6"/>
    <p:sldId id="261" r:id="rId7"/>
    <p:sldId id="285" r:id="rId8"/>
    <p:sldId id="324" r:id="rId9"/>
    <p:sldId id="320" r:id="rId10"/>
    <p:sldId id="318" r:id="rId11"/>
    <p:sldId id="325" r:id="rId12"/>
    <p:sldId id="326" r:id="rId13"/>
    <p:sldId id="306" r:id="rId14"/>
    <p:sldId id="269" r:id="rId15"/>
    <p:sldId id="319" r:id="rId16"/>
    <p:sldId id="32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Morgan" initials="KM" lastIdx="18" clrIdx="0">
    <p:extLst>
      <p:ext uri="{19B8F6BF-5375-455C-9EA6-DF929625EA0E}">
        <p15:presenceInfo xmlns:p15="http://schemas.microsoft.com/office/powerpoint/2012/main" userId="S::kmorgan@firstinspires.org::19752d8f-270a-426b-91ad-1bf5c79275bc" providerId="AD"/>
      </p:ext>
    </p:extLst>
  </p:cmAuthor>
  <p:cmAuthor id="2" name="Tammy Pankey" initials="TP" lastIdx="17" clrIdx="1">
    <p:extLst>
      <p:ext uri="{19B8F6BF-5375-455C-9EA6-DF929625EA0E}">
        <p15:presenceInfo xmlns:p15="http://schemas.microsoft.com/office/powerpoint/2012/main" userId="S::tpankey@firstinspires.org::89b84b47-0384-4d66-b56e-dc00ebdb68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342"/>
    <a:srgbClr val="006933"/>
    <a:srgbClr val="00A651"/>
    <a:srgbClr val="4472C4"/>
    <a:srgbClr val="FF781D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B22CD-8097-499D-9BD6-3C57B49E6E62}" v="3" dt="2023-05-22T20:02:54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91422" autoAdjust="0"/>
  </p:normalViewPr>
  <p:slideViewPr>
    <p:cSldViewPr snapToGrid="0">
      <p:cViewPr varScale="1">
        <p:scale>
          <a:sx n="100" d="100"/>
          <a:sy n="100" d="100"/>
        </p:scale>
        <p:origin x="2214" y="72"/>
      </p:cViewPr>
      <p:guideLst>
        <p:guide orient="horz" pos="216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my Pankey" userId="89b84b47-0384-4d66-b56e-dc00ebdb68cf" providerId="ADAL" clId="{073B22CD-8097-499D-9BD6-3C57B49E6E62}"/>
    <pc:docChg chg="custSel modSld">
      <pc:chgData name="Tammy Pankey" userId="89b84b47-0384-4d66-b56e-dc00ebdb68cf" providerId="ADAL" clId="{073B22CD-8097-499D-9BD6-3C57B49E6E62}" dt="2023-05-22T20:03:20.957" v="7" actId="20577"/>
      <pc:docMkLst>
        <pc:docMk/>
      </pc:docMkLst>
      <pc:sldChg chg="modNotesTx">
        <pc:chgData name="Tammy Pankey" userId="89b84b47-0384-4d66-b56e-dc00ebdb68cf" providerId="ADAL" clId="{073B22CD-8097-499D-9BD6-3C57B49E6E62}" dt="2023-05-22T20:03:20.957" v="7" actId="20577"/>
        <pc:sldMkLst>
          <pc:docMk/>
          <pc:sldMk cId="2951668690" sldId="269"/>
        </pc:sldMkLst>
      </pc:sldChg>
      <pc:sldChg chg="modSp mod">
        <pc:chgData name="Tammy Pankey" userId="89b84b47-0384-4d66-b56e-dc00ebdb68cf" providerId="ADAL" clId="{073B22CD-8097-499D-9BD6-3C57B49E6E62}" dt="2023-05-22T20:02:31.454" v="3" actId="20577"/>
        <pc:sldMkLst>
          <pc:docMk/>
          <pc:sldMk cId="3098548790" sldId="285"/>
        </pc:sldMkLst>
        <pc:spChg chg="mod">
          <ac:chgData name="Tammy Pankey" userId="89b84b47-0384-4d66-b56e-dc00ebdb68cf" providerId="ADAL" clId="{073B22CD-8097-499D-9BD6-3C57B49E6E62}" dt="2023-05-22T20:02:31.454" v="3" actId="20577"/>
          <ac:spMkLst>
            <pc:docMk/>
            <pc:sldMk cId="3098548790" sldId="285"/>
            <ac:spMk id="4" creationId="{56567651-8AA4-479B-AC03-821AC799E926}"/>
          </ac:spMkLst>
        </pc:spChg>
      </pc:sldChg>
      <pc:sldChg chg="addSp delSp modSp mod">
        <pc:chgData name="Tammy Pankey" userId="89b84b47-0384-4d66-b56e-dc00ebdb68cf" providerId="ADAL" clId="{073B22CD-8097-499D-9BD6-3C57B49E6E62}" dt="2023-05-22T19:54:13.011" v="2" actId="1076"/>
        <pc:sldMkLst>
          <pc:docMk/>
          <pc:sldMk cId="3027904581" sldId="321"/>
        </pc:sldMkLst>
        <pc:picChg chg="add mod">
          <ac:chgData name="Tammy Pankey" userId="89b84b47-0384-4d66-b56e-dc00ebdb68cf" providerId="ADAL" clId="{073B22CD-8097-499D-9BD6-3C57B49E6E62}" dt="2023-05-22T19:54:13.011" v="2" actId="1076"/>
          <ac:picMkLst>
            <pc:docMk/>
            <pc:sldMk cId="3027904581" sldId="321"/>
            <ac:picMk id="4" creationId="{F64CB18F-2F7A-B885-3B8A-474C562103A4}"/>
          </ac:picMkLst>
        </pc:picChg>
        <pc:picChg chg="del">
          <ac:chgData name="Tammy Pankey" userId="89b84b47-0384-4d66-b56e-dc00ebdb68cf" providerId="ADAL" clId="{073B22CD-8097-499D-9BD6-3C57B49E6E62}" dt="2023-05-22T19:53:45.908" v="0" actId="478"/>
          <ac:picMkLst>
            <pc:docMk/>
            <pc:sldMk cId="3027904581" sldId="321"/>
            <ac:picMk id="13" creationId="{6335B222-1AA9-4892-A3FD-904EEBAC60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3F5F3-06B3-EE47-BF43-708E2593BF6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B8CF6-C2C2-924C-96EF-0C0C9E05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 minutes)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the team:</a:t>
            </a:r>
          </a:p>
          <a:p>
            <a:r>
              <a:rPr lang="en-US" dirty="0"/>
              <a:t>• Share what they did in the session.</a:t>
            </a:r>
          </a:p>
          <a:p>
            <a:r>
              <a:rPr lang="en-US" dirty="0"/>
              <a:t>• Show how they have applied coding skills learned in previous sessions to make their model move.</a:t>
            </a:r>
          </a:p>
          <a:p>
            <a:r>
              <a:rPr lang="en-US" dirty="0"/>
              <a:t>• Demonstrate how their stage engages an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8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a relevant, age-appropriate video for your students.  </a:t>
            </a:r>
          </a:p>
          <a:p>
            <a:r>
              <a:rPr lang="en-US" dirty="0"/>
              <a:t>Here is one example https://www.pbs.org/video/ken-burns-country-music-behind-scenes-short-film/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Clean Up Pointers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• Make sure unused pieces from the LEGO® Education SPIKE™ Essential set are returned.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• The motor and hub can remain attached to the stage model.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 wish to play a video or song during clean up time Link on </a:t>
            </a: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GoNoodle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https://family.gonoodle.com/activities/clean-up 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on YouTube Kids:  https://www.youtubekids.com/watch?v=ZJFk87ZsHn0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https://youtu.be/ZJFk87ZsHn0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75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session has Guiding Questions that can be shared to frame the session.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The motorization pieces are found in Bag 3.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The team should motorize the basic stage and write a program that will make it turn.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The team could also incorporate other moving pieces into their model.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Help the team identify an audience and think about what their needs will be when attending the show.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The team could be challenged to modify their model based on a different spot on the mat.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Identify places in your school or community that are designed to be accessible to all 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 - Discovery Build (10 minutes)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MT"/>
              </a:rPr>
              <a:t>Have the team provide examples of how they have used </a:t>
            </a:r>
            <a:r>
              <a:rPr lang="en-US" sz="1800" b="1" i="0" u="none" strike="noStrike" baseline="0" dirty="0">
                <a:latin typeface="Arial-BoldMT"/>
              </a:rPr>
              <a:t>discovery </a:t>
            </a:r>
            <a:r>
              <a:rPr lang="en-US" sz="1800" b="0" i="0" u="none" strike="noStrike" baseline="0" dirty="0">
                <a:latin typeface="ArialMT"/>
              </a:rPr>
              <a:t>throughout the sessions.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ArialMT"/>
              </a:rPr>
              <a:t>Have the team create a build from the prototyping pieces representing this Core Value or examples of the team using </a:t>
            </a:r>
            <a:r>
              <a:rPr lang="en-US" sz="1800" b="1" i="0" u="none" strike="noStrike" baseline="0" dirty="0">
                <a:latin typeface="Arial-BoldMT"/>
              </a:rPr>
              <a:t>discovery</a:t>
            </a:r>
            <a:r>
              <a:rPr lang="en-US" sz="1800" b="0" i="0" u="none" strike="noStrike" baseline="0" dirty="0">
                <a:latin typeface="ArialMT"/>
              </a:rPr>
              <a:t>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Activity 1 Tasks </a:t>
            </a:r>
            <a:r>
              <a:rPr lang="en-US" dirty="0"/>
              <a:t>(15-20 minutes)</a:t>
            </a:r>
          </a:p>
          <a:p>
            <a:r>
              <a:rPr lang="en-US" dirty="0"/>
              <a:t>Build the motor and hub base following instructions in Book 2.</a:t>
            </a:r>
          </a:p>
          <a:p>
            <a:r>
              <a:rPr lang="en-US" dirty="0"/>
              <a:t>Connect the motor and hub to the basic stage model from Session 2.</a:t>
            </a:r>
          </a:p>
          <a:p>
            <a:r>
              <a:rPr lang="en-US" dirty="0"/>
              <a:t>Open the SPIKE™ Essential app. Try the program provided in Book 2 to motorize your model.</a:t>
            </a:r>
          </a:p>
          <a:p>
            <a:r>
              <a:rPr lang="en-US" dirty="0"/>
              <a:t>Write a new program to rotate the center of the stage where the performer stands.</a:t>
            </a:r>
          </a:p>
          <a:p>
            <a:r>
              <a:rPr lang="en-US" b="1" dirty="0"/>
              <a:t>Challenge</a:t>
            </a:r>
          </a:p>
          <a:p>
            <a:r>
              <a:rPr lang="en-US" dirty="0"/>
              <a:t>Pick a hobby or interest you and your team want to share on the stage. Draw your ideas for how you could do this below!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The motorization pieces are found in Bag 3.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The team should motorize the basic stage and write a program that will make it turn.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The team could also incorporate other moving pieces into their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Activity 1 Tasks </a:t>
            </a:r>
            <a:r>
              <a:rPr lang="en-US" dirty="0"/>
              <a:t>(15-20 minutes)</a:t>
            </a:r>
          </a:p>
          <a:p>
            <a:r>
              <a:rPr lang="en-US" dirty="0"/>
              <a:t>Build the motor and hub base following instructions in Book 2.</a:t>
            </a:r>
          </a:p>
          <a:p>
            <a:r>
              <a:rPr lang="en-US" dirty="0"/>
              <a:t>Connect the motor and hub to the basic stage model from Session 2.</a:t>
            </a:r>
          </a:p>
          <a:p>
            <a:r>
              <a:rPr lang="en-US" dirty="0"/>
              <a:t>Open the SPIKE™ Essential app. Try the program provided in Book 2 to motorize your model.</a:t>
            </a:r>
          </a:p>
          <a:p>
            <a:r>
              <a:rPr lang="en-US" dirty="0"/>
              <a:t>Write a new program to rotate the center of the stage where the performer stands.</a:t>
            </a:r>
          </a:p>
          <a:p>
            <a:r>
              <a:rPr lang="en-US" b="1" dirty="0"/>
              <a:t>Challenge</a:t>
            </a:r>
          </a:p>
          <a:p>
            <a:r>
              <a:rPr lang="en-US" dirty="0"/>
              <a:t>Pick a hobby or interest you and your team want to share on the stage. Draw your ideas for how you could do this below!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The motorization pieces are found in Bag 3.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The team should motorize the basic stage and write a program that will make it turn.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/>
              <a:t>The team could also incorporate other moving pieces into their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0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Activity 1 Tasks </a:t>
            </a:r>
            <a:r>
              <a:rPr lang="en-US" sz="1800" dirty="0"/>
              <a:t>(15-20 minutes)</a:t>
            </a:r>
          </a:p>
          <a:p>
            <a:r>
              <a:rPr lang="en-US" sz="1800" dirty="0"/>
              <a:t>Build the motor and hub base following instructions in Book 2.</a:t>
            </a:r>
          </a:p>
          <a:p>
            <a:r>
              <a:rPr lang="en-US" sz="1800" dirty="0"/>
              <a:t>Connect the motor and hub to the basic stage model from Session 2.</a:t>
            </a:r>
          </a:p>
          <a:p>
            <a:r>
              <a:rPr lang="en-US" sz="1800" dirty="0"/>
              <a:t>Open the SPIKE™ Essential app. Try the program provided in Book 2 to motorize your model.</a:t>
            </a:r>
          </a:p>
          <a:p>
            <a:r>
              <a:rPr lang="en-US" sz="1800" dirty="0"/>
              <a:t>Write a new program to rotate the center of the stage where the performer stands.</a:t>
            </a:r>
          </a:p>
          <a:p>
            <a:r>
              <a:rPr lang="en-US" sz="1800" b="1" dirty="0"/>
              <a:t>Challenge</a:t>
            </a:r>
          </a:p>
          <a:p>
            <a:r>
              <a:rPr lang="en-US" sz="1800" dirty="0"/>
              <a:t>Pick a hobby or interest you and your team want to share on the stage. Draw your ideas for how you could do this below!</a:t>
            </a:r>
          </a:p>
          <a:p>
            <a:pPr algn="l"/>
            <a:r>
              <a:rPr lang="en-US" sz="18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The motorization pieces are found in Bag 3.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The team should motorize the basic stage and write a program that will make it turn.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dirty="0"/>
              <a:t>The team could also incorporate other moving pieces into their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73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Activity 2 Tasks </a:t>
            </a:r>
            <a:r>
              <a:rPr lang="en-US" dirty="0"/>
              <a:t>(15-20 minutes)</a:t>
            </a:r>
          </a:p>
          <a:p>
            <a:r>
              <a:rPr lang="en-US" dirty="0"/>
              <a:t>Decide where on the mat you will build your model.</a:t>
            </a:r>
          </a:p>
          <a:p>
            <a:r>
              <a:rPr lang="en-US" dirty="0"/>
              <a:t>Use the prototyping pieces to add to your stage and make it exciting for an audience!</a:t>
            </a:r>
          </a:p>
          <a:p>
            <a:r>
              <a:rPr lang="en-US" b="1" dirty="0"/>
              <a:t>Challenge</a:t>
            </a:r>
          </a:p>
          <a:p>
            <a:r>
              <a:rPr lang="en-US" dirty="0"/>
              <a:t>Change the model and the program to show off a different hobby or interest.</a:t>
            </a:r>
          </a:p>
          <a:p>
            <a:r>
              <a:rPr lang="en-US" dirty="0"/>
              <a:t>Share your build and explain the different kinds of technology you used.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en-US" dirty="0"/>
              <a:t>Help the team identify an audience and think about what their needs will be when attending the show.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en-US" dirty="0"/>
              <a:t>The team could be challenged to modify their model based on a different spot on the mat.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en-US" dirty="0"/>
              <a:t>Identify places in your school or community that are designed to be accessible to all 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3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Activity 2 Tasks </a:t>
            </a:r>
            <a:r>
              <a:rPr lang="en-US" dirty="0"/>
              <a:t>(15-20 minutes)</a:t>
            </a:r>
          </a:p>
          <a:p>
            <a:r>
              <a:rPr lang="en-US" dirty="0"/>
              <a:t>Decide where on the mat you will build your model.</a:t>
            </a:r>
          </a:p>
          <a:p>
            <a:r>
              <a:rPr lang="en-US" dirty="0"/>
              <a:t>Use the prototyping pieces to add to your stage and make it exciting for an audience!</a:t>
            </a:r>
          </a:p>
          <a:p>
            <a:r>
              <a:rPr lang="en-US" b="1" dirty="0"/>
              <a:t>Challenge</a:t>
            </a:r>
          </a:p>
          <a:p>
            <a:r>
              <a:rPr lang="en-US" dirty="0"/>
              <a:t>Change the model and the program to show off a different hobby or interest.</a:t>
            </a:r>
          </a:p>
          <a:p>
            <a:r>
              <a:rPr lang="en-US" dirty="0"/>
              <a:t>Share your build and explain the different kinds of technology you used.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en-US" dirty="0"/>
              <a:t>Help the team identify an audience and think about what their needs will be when attending the show.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en-US" dirty="0"/>
              <a:t>The team could be challenged to modify their model based on a different spot on the mat.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en-US" dirty="0"/>
              <a:t>Identify places in your school or community that are designed to be accessible to all 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53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Activity 2 Tasks </a:t>
            </a:r>
            <a:r>
              <a:rPr lang="en-US" dirty="0"/>
              <a:t>(15-20 minutes)</a:t>
            </a:r>
          </a:p>
          <a:p>
            <a:r>
              <a:rPr lang="en-US" dirty="0"/>
              <a:t>Decide where on the mat you will build your model.</a:t>
            </a:r>
          </a:p>
          <a:p>
            <a:r>
              <a:rPr lang="en-US" dirty="0"/>
              <a:t>Use the prototyping pieces to add to your stage and make it exciting for an audience!</a:t>
            </a:r>
          </a:p>
          <a:p>
            <a:r>
              <a:rPr lang="en-US" b="1" dirty="0"/>
              <a:t>Challenge</a:t>
            </a:r>
          </a:p>
          <a:p>
            <a:r>
              <a:rPr lang="en-US" dirty="0"/>
              <a:t>Change the model and the program to show off a different hobby or interest.</a:t>
            </a:r>
          </a:p>
          <a:p>
            <a:r>
              <a:rPr lang="en-US" dirty="0"/>
              <a:t>Share your build and explain the different kinds of technology you used.</a:t>
            </a: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en-US" dirty="0"/>
              <a:t>Help the team identify an audience and think about what their needs will be when attending the show.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en-US" dirty="0"/>
              <a:t>The team could be challenged to modify their model based on a different spot on the mat.</a:t>
            </a:r>
          </a:p>
          <a:p>
            <a:pPr marL="342900" indent="-342900" algn="l">
              <a:buFont typeface="+mj-lt"/>
              <a:buAutoNum type="arabicPeriod" startAt="4"/>
            </a:pPr>
            <a:r>
              <a:rPr lang="en-US" dirty="0"/>
              <a:t>Identify places in your school or community that are designed to be accessible to all 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22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L Explo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72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LL Explo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FF1096-3169-EE4B-8934-C3FB782637A7}"/>
              </a:ext>
            </a:extLst>
          </p:cNvPr>
          <p:cNvSpPr/>
          <p:nvPr userDrawn="1"/>
        </p:nvSpPr>
        <p:spPr>
          <a:xfrm>
            <a:off x="7958361" y="6139370"/>
            <a:ext cx="878284" cy="45719"/>
          </a:xfrm>
          <a:prstGeom prst="rect">
            <a:avLst/>
          </a:prstGeom>
          <a:solidFill>
            <a:srgbClr val="00A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0C33C2-6CD3-9547-B7C0-310F735C71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368" y="6288708"/>
            <a:ext cx="567209" cy="450144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74D5A213-B54C-7348-B25E-7F6F8FF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357055" cy="209912"/>
          </a:xfrm>
        </p:spPr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C53052E6-E16C-A04B-8192-1DB31D569F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23CD55-385C-5342-B8A4-11A44E4ABC0F}"/>
              </a:ext>
            </a:extLst>
          </p:cNvPr>
          <p:cNvCxnSpPr>
            <a:cxnSpLocks/>
          </p:cNvCxnSpPr>
          <p:nvPr userDrawn="1"/>
        </p:nvCxnSpPr>
        <p:spPr>
          <a:xfrm>
            <a:off x="180799" y="6159514"/>
            <a:ext cx="762208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6E3F1F0-7281-BB45-940C-7699D66DE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799" y="6339274"/>
            <a:ext cx="1171634" cy="369145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86BD933-7ECD-DB44-A5D3-0CA3A0BC94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0" y="1909763"/>
            <a:ext cx="7886700" cy="410686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154C9013-0D60-994B-9DA0-2156E8F7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171F26ED-0509-D14C-96DF-C0C59D829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98880"/>
            <a:ext cx="7886700" cy="508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3321432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8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2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>
            <a:extLst>
              <a:ext uri="{FF2B5EF4-FFF2-40B4-BE49-F238E27FC236}">
                <a16:creationId xmlns:a16="http://schemas.microsoft.com/office/drawing/2014/main" id="{49461470-2C49-0B4A-AFF2-693C58AC2F9F}"/>
              </a:ext>
            </a:extLst>
          </p:cNvPr>
          <p:cNvSpPr/>
          <p:nvPr/>
        </p:nvSpPr>
        <p:spPr>
          <a:xfrm>
            <a:off x="4148152" y="0"/>
            <a:ext cx="4995848" cy="6858000"/>
          </a:xfrm>
          <a:custGeom>
            <a:avLst/>
            <a:gdLst>
              <a:gd name="connsiteX0" fmla="*/ 810930 w 4995848"/>
              <a:gd name="connsiteY0" fmla="*/ 0 h 6857999"/>
              <a:gd name="connsiteX1" fmla="*/ 4995848 w 4995848"/>
              <a:gd name="connsiteY1" fmla="*/ 0 h 6857999"/>
              <a:gd name="connsiteX2" fmla="*/ 4995848 w 4995848"/>
              <a:gd name="connsiteY2" fmla="*/ 6857999 h 6857999"/>
              <a:gd name="connsiteX3" fmla="*/ 810929 w 4995848"/>
              <a:gd name="connsiteY3" fmla="*/ 6857999 h 6857999"/>
              <a:gd name="connsiteX4" fmla="*/ 772675 w 4995848"/>
              <a:gd name="connsiteY4" fmla="*/ 6790558 h 6857999"/>
              <a:gd name="connsiteX5" fmla="*/ 0 w 4995848"/>
              <a:gd name="connsiteY5" fmla="*/ 3429001 h 6857999"/>
              <a:gd name="connsiteX6" fmla="*/ 772675 w 4995848"/>
              <a:gd name="connsiteY6" fmla="*/ 674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5848" h="6857999">
                <a:moveTo>
                  <a:pt x="810930" y="0"/>
                </a:moveTo>
                <a:lnTo>
                  <a:pt x="4995848" y="0"/>
                </a:lnTo>
                <a:lnTo>
                  <a:pt x="4995848" y="6857999"/>
                </a:lnTo>
                <a:lnTo>
                  <a:pt x="810929" y="6857999"/>
                </a:lnTo>
                <a:lnTo>
                  <a:pt x="772675" y="6790558"/>
                </a:lnTo>
                <a:cubicBezTo>
                  <a:pt x="292599" y="5902709"/>
                  <a:pt x="0" y="4723291"/>
                  <a:pt x="0" y="3429001"/>
                </a:cubicBezTo>
                <a:cubicBezTo>
                  <a:pt x="0" y="2134711"/>
                  <a:pt x="292599" y="955293"/>
                  <a:pt x="772675" y="67445"/>
                </a:cubicBezTo>
                <a:close/>
              </a:path>
            </a:pathLst>
          </a:custGeom>
          <a:solidFill>
            <a:srgbClr val="00A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760C1-7E25-45A7-B891-53C58D074EA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010492" y="1388702"/>
            <a:ext cx="3720051" cy="333390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dirty="0">
                <a:solidFill>
                  <a:schemeClr val="bg1"/>
                </a:solidFill>
                <a:effectLst>
                  <a:outerShdw dist="56557" dir="8100000" algn="tr" rotWithShape="0">
                    <a:srgbClr val="147342"/>
                  </a:outerShdw>
                </a:effectLst>
                <a:latin typeface="Roboto Medium" pitchFamily="2" charset="0"/>
                <a:ea typeface="Roboto Medium" pitchFamily="2" charset="0"/>
              </a:rPr>
              <a:t>Setting the Stage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ADE897-E12C-4A20-B842-CD64CC495BD3}"/>
              </a:ext>
            </a:extLst>
          </p:cNvPr>
          <p:cNvSpPr txBox="1">
            <a:spLocks/>
          </p:cNvSpPr>
          <p:nvPr/>
        </p:nvSpPr>
        <p:spPr>
          <a:xfrm>
            <a:off x="343072" y="341368"/>
            <a:ext cx="2857328" cy="4654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250" dirty="0">
                <a:solidFill>
                  <a:srgbClr val="00A651"/>
                </a:solidFill>
                <a:latin typeface="Roboto" pitchFamily="2" charset="0"/>
                <a:ea typeface="Roboto" pitchFamily="2" charset="0"/>
              </a:rPr>
              <a:t>Session 7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1114C1B-4CF7-4817-84D5-E5FBD229F3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12" y="5625594"/>
            <a:ext cx="1708714" cy="10831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8E8AE2-1DBC-6DFF-2F94-D415CE94B5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7114" y="5315645"/>
            <a:ext cx="2672453" cy="1343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EAB999-BB33-3A0E-B1ED-749CC90458A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8692" y="5696961"/>
            <a:ext cx="1638221" cy="931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4CB18F-2F7A-B885-3B8A-474C562103A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357" y="1868012"/>
            <a:ext cx="3264226" cy="31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10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D35A-834E-4F7C-BC9B-EE00FA0ED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0" y="1238491"/>
            <a:ext cx="4872594" cy="469616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Share what you did in the session.</a:t>
            </a:r>
          </a:p>
          <a:p>
            <a:r>
              <a:rPr lang="en-US" sz="3200" dirty="0">
                <a:solidFill>
                  <a:schemeClr val="tx1"/>
                </a:solidFill>
              </a:rPr>
              <a:t>Show how they have applied coding skills learned in previous sessions to make their model move.</a:t>
            </a:r>
          </a:p>
          <a:p>
            <a:r>
              <a:rPr lang="en-US" sz="3200" dirty="0">
                <a:solidFill>
                  <a:schemeClr val="tx1"/>
                </a:solidFill>
              </a:rPr>
              <a:t>Demonstrate how their stage engages an audience.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A651"/>
                </a:solidFill>
              </a:rPr>
              <a:t>Share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C57C1C5-B6DD-4BFB-831C-A575CB8B1691}"/>
              </a:ext>
            </a:extLst>
          </p:cNvPr>
          <p:cNvSpPr/>
          <p:nvPr/>
        </p:nvSpPr>
        <p:spPr>
          <a:xfrm rot="158273">
            <a:off x="5644811" y="1182211"/>
            <a:ext cx="2407546" cy="1798983"/>
          </a:xfrm>
          <a:prstGeom prst="wedgeEllipseCallout">
            <a:avLst>
              <a:gd name="adj1" fmla="val -17007"/>
              <a:gd name="adj2" fmla="val 74678"/>
            </a:avLst>
          </a:prstGeom>
          <a:solidFill>
            <a:srgbClr val="A6DFE2"/>
          </a:solidFill>
          <a:ln w="1905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you discovered? Share with your team!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3558B-0D52-4950-80F4-8FDC7A4A5E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501244" y="3429000"/>
            <a:ext cx="3188273" cy="257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A4E0D3-A797-4AAE-B837-2ADD656A2819}"/>
              </a:ext>
            </a:extLst>
          </p:cNvPr>
          <p:cNvSpPr/>
          <p:nvPr/>
        </p:nvSpPr>
        <p:spPr>
          <a:xfrm>
            <a:off x="1018902" y="1058090"/>
            <a:ext cx="7106194" cy="47418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11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79E1ECC3-F162-4E13-A48B-FE68FA7D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Optional Video:</a:t>
            </a:r>
            <a:endParaRPr lang="en-US" sz="2400" b="0" dirty="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033973A4-1366-45D8-B9B6-8F6EFC2A8A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8967" y="1200183"/>
            <a:ext cx="3866063" cy="38660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909B7F-E215-4800-9989-2E6767F892B2}"/>
              </a:ext>
            </a:extLst>
          </p:cNvPr>
          <p:cNvSpPr txBox="1"/>
          <p:nvPr/>
        </p:nvSpPr>
        <p:spPr>
          <a:xfrm>
            <a:off x="1175655" y="511224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You may wish to embed a relevant, age-appropriate video for your students here.  See the Notes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295166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13742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12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A551"/>
                </a:solidFill>
              </a:rPr>
              <a:t>Clean Up</a:t>
            </a:r>
          </a:p>
        </p:txBody>
      </p:sp>
      <p:pic>
        <p:nvPicPr>
          <p:cNvPr id="7" name="Picture 6" descr="A picture containing tool, brush&#10;&#10;Description automatically generated">
            <a:extLst>
              <a:ext uri="{FF2B5EF4-FFF2-40B4-BE49-F238E27FC236}">
                <a16:creationId xmlns:a16="http://schemas.microsoft.com/office/drawing/2014/main" id="{AFD005AA-9D11-40B6-BACB-8D04D405534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428" y="1172626"/>
            <a:ext cx="6739147" cy="45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1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B3A04-2BF4-4834-A5AC-BF412CEF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54483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13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99A4BC1-F5E0-4D25-AF3C-551958EE34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645" y="1619703"/>
            <a:ext cx="3606243" cy="2286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CF4DDD-65CC-5BC7-1F2C-ACEB334E8338}"/>
              </a:ext>
            </a:extLst>
          </p:cNvPr>
          <p:cNvSpPr txBox="1">
            <a:spLocks/>
          </p:cNvSpPr>
          <p:nvPr/>
        </p:nvSpPr>
        <p:spPr>
          <a:xfrm>
            <a:off x="370116" y="5002306"/>
            <a:ext cx="8395602" cy="1014318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LEGO, the LEGO logo and the SPIKE logo are trademarks of the/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sont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des marques de commerce du/son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marcas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registradas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de LEGO Group. ©2023 The LEGO Group. All rights reserved/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Tous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droits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réservés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/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Todos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los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derechos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reservados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.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baseline="30000" dirty="0">
                <a:latin typeface="Helvetica Neue" panose="02000503000000020004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, the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baseline="30000" dirty="0">
                <a:latin typeface="Helvetica Neue" panose="02000503000000020004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logo, and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baseline="30000" dirty="0">
                <a:latin typeface="Helvetica Neue" panose="02000503000000020004"/>
                <a:ea typeface="Calibri" panose="020F0502020204030204" pitchFamily="34" charset="0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in SHOW</a:t>
            </a:r>
            <a:r>
              <a:rPr lang="en-US" sz="1200" baseline="30000" dirty="0">
                <a:latin typeface="Helvetica Neue" panose="02000503000000020004"/>
                <a:ea typeface="Calibri" panose="020F0502020204030204" pitchFamily="34" charset="0"/>
              </a:rPr>
              <a:t>SM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are registered trademarks of For Inspiration and Recognition of Science and Technology (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). LEGO</a:t>
            </a:r>
            <a:r>
              <a:rPr lang="en-US" sz="1200" baseline="30000" dirty="0">
                <a:latin typeface="Helvetica Neue" panose="02000503000000020004"/>
              </a:rPr>
              <a:t>® 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is a registered trademark of the LEGO Group.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baseline="30000" dirty="0">
                <a:latin typeface="Helvetica Neue" panose="02000503000000020004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LEGO</a:t>
            </a:r>
            <a:r>
              <a:rPr lang="en-US" sz="1200" baseline="30000" dirty="0">
                <a:latin typeface="Helvetica Neue" panose="02000503000000020004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League and MASTERPIECE</a:t>
            </a:r>
            <a:r>
              <a:rPr lang="en-US" sz="1200" baseline="30000" dirty="0">
                <a:latin typeface="Helvetica Neue" panose="02000503000000020004"/>
              </a:rPr>
              <a:t>SM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are jointly held trademarks of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and the LEGO Group. ©2023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and the LEGO Group. All rights reserved.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92D16-3291-3234-3FCD-5EFA51CB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14" y="1894023"/>
            <a:ext cx="3074669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8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E1808D-4A41-4429-BDD9-039046921A33}"/>
              </a:ext>
            </a:extLst>
          </p:cNvPr>
          <p:cNvSpPr/>
          <p:nvPr/>
        </p:nvSpPr>
        <p:spPr>
          <a:xfrm>
            <a:off x="263047" y="365127"/>
            <a:ext cx="8426470" cy="762634"/>
          </a:xfrm>
          <a:prstGeom prst="roundRect">
            <a:avLst/>
          </a:prstGeom>
          <a:solidFill>
            <a:srgbClr val="00A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2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Guiding Questions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AF9C81-E385-4FC9-A39D-DEA705CF563C}"/>
              </a:ext>
            </a:extLst>
          </p:cNvPr>
          <p:cNvSpPr/>
          <p:nvPr/>
        </p:nvSpPr>
        <p:spPr>
          <a:xfrm flipH="1">
            <a:off x="6583680" y="1276839"/>
            <a:ext cx="2297272" cy="4753474"/>
          </a:xfrm>
          <a:prstGeom prst="roundRect">
            <a:avLst/>
          </a:prstGeom>
          <a:solidFill>
            <a:srgbClr val="C9DF89"/>
          </a:solidFill>
          <a:ln w="285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45720" rIns="45720" bIns="91440" rtlCol="0" anchor="t" anchorCtr="0">
            <a:noAutofit/>
          </a:bodyPr>
          <a:lstStyle/>
          <a:p>
            <a:pPr algn="ctr">
              <a:spcAft>
                <a:spcPts val="200"/>
              </a:spcAft>
            </a:pP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  <a:p>
            <a:pPr algn="ctr">
              <a:spcAft>
                <a:spcPts val="200"/>
              </a:spcAft>
            </a:pP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Arial"/>
                <a:cs typeface="Arial"/>
              </a:rPr>
              <a:t>The team will combine the basic stage model with the motor and hub.</a:t>
            </a:r>
          </a:p>
          <a:p>
            <a:pPr>
              <a:spcAft>
                <a:spcPts val="200"/>
              </a:spcAft>
            </a:pPr>
            <a:endParaRPr lang="en-US" sz="1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latin typeface="Arial"/>
                <a:cs typeface="Arial"/>
              </a:rPr>
              <a:t>The team will apply all their coding and building knowledge to create their own stage.</a:t>
            </a:r>
            <a:endParaRPr lang="en-US" sz="1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45DFF6-EE04-4A18-8898-D4C1CE4A06C7}"/>
              </a:ext>
            </a:extLst>
          </p:cNvPr>
          <p:cNvSpPr/>
          <p:nvPr/>
        </p:nvSpPr>
        <p:spPr>
          <a:xfrm>
            <a:off x="263047" y="2933053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will your model go on the mat?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5A9C7E-C2D0-4F93-BC6B-DBADE1AF2924}"/>
              </a:ext>
            </a:extLst>
          </p:cNvPr>
          <p:cNvSpPr/>
          <p:nvPr/>
        </p:nvSpPr>
        <p:spPr>
          <a:xfrm>
            <a:off x="263047" y="1276839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can you motorize the basic stage?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CFE0DF-BEF3-4914-A598-7A66A74C572C}"/>
              </a:ext>
            </a:extLst>
          </p:cNvPr>
          <p:cNvSpPr/>
          <p:nvPr/>
        </p:nvSpPr>
        <p:spPr>
          <a:xfrm>
            <a:off x="3478192" y="1276839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will you add to your stage to make it unique to your team?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16FD3D-F12A-4905-AEFF-ED4FEE822709}"/>
              </a:ext>
            </a:extLst>
          </p:cNvPr>
          <p:cNvSpPr/>
          <p:nvPr/>
        </p:nvSpPr>
        <p:spPr>
          <a:xfrm>
            <a:off x="3478192" y="2933053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Who will be coming to watch the show or interact with the exhibits?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12EFF9B9-1627-A7DD-539C-2D6686790141}"/>
              </a:ext>
            </a:extLst>
          </p:cNvPr>
          <p:cNvSpPr/>
          <p:nvPr/>
        </p:nvSpPr>
        <p:spPr>
          <a:xfrm>
            <a:off x="263047" y="4589267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use the ramps in your design?</a:t>
            </a:r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428C0A6D-65CA-3C0A-FD9C-32E5B3059793}"/>
              </a:ext>
            </a:extLst>
          </p:cNvPr>
          <p:cNvSpPr/>
          <p:nvPr/>
        </p:nvSpPr>
        <p:spPr>
          <a:xfrm>
            <a:off x="3478192" y="4589267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code the stage to flash lights, play sounds, and move?</a:t>
            </a:r>
          </a:p>
        </p:txBody>
      </p:sp>
    </p:spTree>
    <p:extLst>
      <p:ext uri="{BB962C8B-B14F-4D97-AF65-F5344CB8AC3E}">
        <p14:creationId xmlns:p14="http://schemas.microsoft.com/office/powerpoint/2010/main" val="17174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3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Introduction – Discovery Build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D135C1E-0942-48C3-9F0A-AD3D55C08964}"/>
              </a:ext>
            </a:extLst>
          </p:cNvPr>
          <p:cNvSpPr txBox="1">
            <a:spLocks/>
          </p:cNvSpPr>
          <p:nvPr/>
        </p:nvSpPr>
        <p:spPr>
          <a:xfrm>
            <a:off x="3912243" y="1274276"/>
            <a:ext cx="4965539" cy="4594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Examples of Discovery</a:t>
            </a:r>
          </a:p>
          <a:p>
            <a:r>
              <a:rPr lang="en-US" dirty="0">
                <a:highlight>
                  <a:srgbClr val="FFFF00"/>
                </a:highlight>
              </a:rPr>
              <a:t>Ask the students to provide examples of Discovery and record them here</a:t>
            </a:r>
          </a:p>
          <a:p>
            <a:r>
              <a:rPr lang="en-US" dirty="0">
                <a:highlight>
                  <a:srgbClr val="FFFF00"/>
                </a:highlight>
              </a:rPr>
              <a:t>Example of Discovery</a:t>
            </a:r>
          </a:p>
          <a:p>
            <a:r>
              <a:rPr lang="en-US" dirty="0">
                <a:highlight>
                  <a:srgbClr val="FFFF00"/>
                </a:highlight>
              </a:rPr>
              <a:t>Example of Discovery</a:t>
            </a:r>
          </a:p>
        </p:txBody>
      </p:sp>
      <p:pic>
        <p:nvPicPr>
          <p:cNvPr id="12" name="Picture 11" descr="A group of people in garment&#10;&#10;Description automatically generated with low confidence">
            <a:extLst>
              <a:ext uri="{FF2B5EF4-FFF2-40B4-BE49-F238E27FC236}">
                <a16:creationId xmlns:a16="http://schemas.microsoft.com/office/drawing/2014/main" id="{96CCBE3A-2F00-4B20-BE90-084DD69315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774" y="3868391"/>
            <a:ext cx="4191953" cy="2273791"/>
          </a:xfrm>
          <a:prstGeom prst="rect">
            <a:avLst/>
          </a:prstGeom>
        </p:spPr>
      </p:pic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F24F744B-1F6F-4FFC-970B-DEB0771412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6195" y="3400507"/>
            <a:ext cx="3121547" cy="84421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explored new skills and ideas.</a:t>
            </a:r>
          </a:p>
        </p:txBody>
      </p:sp>
      <p:pic>
        <p:nvPicPr>
          <p:cNvPr id="15" name="Picture 14" descr="A picture containing text, clipart, vector graphics, businesscard&#10;&#10;Description automatically generated">
            <a:extLst>
              <a:ext uri="{FF2B5EF4-FFF2-40B4-BE49-F238E27FC236}">
                <a16:creationId xmlns:a16="http://schemas.microsoft.com/office/drawing/2014/main" id="{43F22372-28F5-4BED-8233-A2BE867B1E5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466" y="1274276"/>
            <a:ext cx="2057400" cy="205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873F89-7AA0-F135-6438-A7851BC33FB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70819" y="3856183"/>
            <a:ext cx="3200400" cy="22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21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4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6E6B01-D52D-4226-818C-AF13E93F6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1" y="1215342"/>
            <a:ext cx="5645149" cy="386465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Build the motor and hub base following instructions in Book 2.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Connect the motor and hub to the basic stage model from Session 2.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8183580" cy="7626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651"/>
                </a:solidFill>
              </a:rPr>
              <a:t>Activity 1 – Design Your Show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F801681-51CB-A8E8-B2D2-BD023712546D}"/>
              </a:ext>
            </a:extLst>
          </p:cNvPr>
          <p:cNvSpPr/>
          <p:nvPr/>
        </p:nvSpPr>
        <p:spPr>
          <a:xfrm>
            <a:off x="6831246" y="1239890"/>
            <a:ext cx="2069785" cy="46808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>
                <a:solidFill>
                  <a:srgbClr val="4472C4"/>
                </a:solidFill>
              </a:rPr>
              <a:t>You need…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CF872D-2E8D-DF87-CE45-091031388BC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94" t="6770" r="11145" b="8057"/>
          <a:stretch/>
        </p:blipFill>
        <p:spPr>
          <a:xfrm>
            <a:off x="6956490" y="1633065"/>
            <a:ext cx="1828800" cy="13034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69B273-E420-439A-FC48-E04E7D7AE8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37" t="18085" r="4509" b="18568"/>
          <a:stretch/>
        </p:blipFill>
        <p:spPr>
          <a:xfrm>
            <a:off x="6951738" y="4498343"/>
            <a:ext cx="1828800" cy="12765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D51363-9534-B68F-F16C-0A7A52C39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386" y="3064601"/>
            <a:ext cx="1841152" cy="13290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46578A-3D66-FEA8-C2DC-22782FECF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918311">
            <a:off x="5114099" y="4476053"/>
            <a:ext cx="1534233" cy="164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5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6E6B01-D52D-4226-818C-AF13E93F6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49" y="1270000"/>
            <a:ext cx="7778751" cy="33655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Open the SPIKE™ Essential app. Try the program provided in Book 2 to motorize your model.</a:t>
            </a:r>
          </a:p>
          <a:p>
            <a:r>
              <a:rPr lang="en-US" sz="3600" dirty="0">
                <a:solidFill>
                  <a:schemeClr val="tx1"/>
                </a:solidFill>
              </a:rPr>
              <a:t>Write a new program to rotate the center of the stage where the performer stands.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3943350" cy="7626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651"/>
                </a:solidFill>
              </a:rPr>
              <a:t>Activity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EA057-71FE-2A2A-F7AE-1730A0CAEB41}"/>
              </a:ext>
            </a:extLst>
          </p:cNvPr>
          <p:cNvSpPr txBox="1"/>
          <p:nvPr/>
        </p:nvSpPr>
        <p:spPr>
          <a:xfrm>
            <a:off x="3527576" y="4528528"/>
            <a:ext cx="3536951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6933"/>
                </a:solidFill>
                <a:latin typeface="Helvetica Neue" panose="02000503000000020004"/>
              </a:rPr>
              <a:t>Watch video of the motorized music concert model!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A69DAA-2AFB-B144-B34D-E81F5B667F1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64527" y="4211723"/>
            <a:ext cx="1803517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EFA83D-841A-30E3-993F-0FDA399A588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13" t="5808" r="10280" b="5235"/>
          <a:stretch/>
        </p:blipFill>
        <p:spPr>
          <a:xfrm rot="838782">
            <a:off x="2092193" y="4483654"/>
            <a:ext cx="78745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90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6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9132"/>
            <a:ext cx="4451350" cy="762634"/>
          </a:xfrm>
        </p:spPr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1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29B761D-41D6-4F4F-86E9-6A37FED272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0" y="1175119"/>
            <a:ext cx="8203483" cy="36576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i="0" u="none" strike="noStrike" baseline="0" dirty="0">
                <a:solidFill>
                  <a:srgbClr val="00A651"/>
                </a:solidFill>
                <a:latin typeface="Helvetica Neue" panose="02000503000000020004"/>
              </a:rPr>
              <a:t>Challenge</a:t>
            </a:r>
          </a:p>
          <a:p>
            <a:pPr algn="l"/>
            <a:r>
              <a:rPr lang="en-US" sz="3600" b="0" i="0" u="none" strike="noStrike" baseline="0" dirty="0">
                <a:latin typeface="Helvetica Neue" panose="02000503000000020004"/>
              </a:rPr>
              <a:t>Pick a hobby or interest you and your team want to share on the stage. </a:t>
            </a:r>
          </a:p>
          <a:p>
            <a:pPr algn="l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6959A9-521F-CA72-2865-194D4A06E8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79849" y="2959838"/>
            <a:ext cx="5166723" cy="3108960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132803FA-D38C-36D7-6E0D-21CB3F3E05C1}"/>
              </a:ext>
            </a:extLst>
          </p:cNvPr>
          <p:cNvSpPr txBox="1">
            <a:spLocks/>
          </p:cNvSpPr>
          <p:nvPr/>
        </p:nvSpPr>
        <p:spPr>
          <a:xfrm>
            <a:off x="628649" y="2991219"/>
            <a:ext cx="3232151" cy="2832099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>
                <a:latin typeface="Helvetica Neue" panose="02000503000000020004"/>
              </a:rPr>
              <a:t>Draw your ideas for how you could do this!</a:t>
            </a:r>
          </a:p>
          <a:p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2C0D4B-7D50-540D-31A9-5C90CFD85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581" y="4642219"/>
            <a:ext cx="1033529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21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7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6E6B01-D52D-4226-818C-AF13E93F6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093" y="1478671"/>
            <a:ext cx="5391150" cy="3976335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Decide where on the mat you will build your model.</a:t>
            </a:r>
          </a:p>
          <a:p>
            <a:endParaRPr lang="en-US" sz="1400" dirty="0">
              <a:solidFill>
                <a:schemeClr val="tx1"/>
              </a:solidFill>
            </a:endParaRPr>
          </a:p>
          <a:p>
            <a:r>
              <a:rPr lang="en-US" sz="3600" dirty="0">
                <a:solidFill>
                  <a:schemeClr val="tx1"/>
                </a:solidFill>
              </a:rPr>
              <a:t>Use the prototyping pieces to add to your stage and make it exciting for an audience!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7"/>
            <a:ext cx="8272381" cy="7626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651"/>
                </a:solidFill>
              </a:rPr>
              <a:t>Activity 2 – Build Your Show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28057F0A-69D4-499C-8EF7-52DBC2B70841}"/>
              </a:ext>
            </a:extLst>
          </p:cNvPr>
          <p:cNvSpPr txBox="1">
            <a:spLocks/>
          </p:cNvSpPr>
          <p:nvPr/>
        </p:nvSpPr>
        <p:spPr>
          <a:xfrm>
            <a:off x="626742" y="4223665"/>
            <a:ext cx="4718854" cy="1231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sp>
        <p:nvSpPr>
          <p:cNvPr id="7" name="Rectangle: Rounded Corners 20">
            <a:extLst>
              <a:ext uri="{FF2B5EF4-FFF2-40B4-BE49-F238E27FC236}">
                <a16:creationId xmlns:a16="http://schemas.microsoft.com/office/drawing/2014/main" id="{830AC9C7-2999-B28D-218A-38F205911D6D}"/>
              </a:ext>
            </a:extLst>
          </p:cNvPr>
          <p:cNvSpPr/>
          <p:nvPr/>
        </p:nvSpPr>
        <p:spPr>
          <a:xfrm>
            <a:off x="6286499" y="1051930"/>
            <a:ext cx="2614531" cy="487523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>
                <a:solidFill>
                  <a:srgbClr val="4472C4"/>
                </a:solidFill>
              </a:rPr>
              <a:t>You need…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4FEBEC-B0E4-659B-1886-BEE92B8B38C5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3335" y="4720665"/>
            <a:ext cx="1921904" cy="12801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2E7D7A-C604-01A5-A8DE-BFF8F23BE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165" y="2870170"/>
            <a:ext cx="2194562" cy="1097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439490-3F25-D6A3-2438-0EB186AD0D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551" y="1483731"/>
            <a:ext cx="1983718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116D27-7E84-237D-A9F7-0C1241A34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677931">
            <a:off x="6440889" y="4119982"/>
            <a:ext cx="125290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88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8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5391150" cy="762634"/>
          </a:xfrm>
        </p:spPr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2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28057F0A-69D4-499C-8EF7-52DBC2B70841}"/>
              </a:ext>
            </a:extLst>
          </p:cNvPr>
          <p:cNvSpPr txBox="1">
            <a:spLocks/>
          </p:cNvSpPr>
          <p:nvPr/>
        </p:nvSpPr>
        <p:spPr>
          <a:xfrm>
            <a:off x="626742" y="4223665"/>
            <a:ext cx="4718854" cy="1231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2EB4633-FFAE-480C-6602-15CA8380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6742" y="3733800"/>
            <a:ext cx="8326758" cy="247357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900" b="1" i="0" u="none" strike="noStrike" baseline="0" dirty="0">
                <a:solidFill>
                  <a:srgbClr val="00A651"/>
                </a:solidFill>
                <a:latin typeface="Helvetica Neue" panose="02000503000000020004"/>
              </a:rPr>
              <a:t>Challenge</a:t>
            </a:r>
          </a:p>
          <a:p>
            <a:pPr algn="l"/>
            <a:r>
              <a:rPr lang="en-US" sz="3900" b="0" i="0" u="none" strike="noStrike" baseline="0" dirty="0">
                <a:latin typeface="Helvetica Neue" panose="02000503000000020004"/>
              </a:rPr>
              <a:t>Change the model and the program to show off a different hobby or interest.</a:t>
            </a:r>
          </a:p>
          <a:p>
            <a:pPr marL="0" indent="0" algn="l">
              <a:buNone/>
            </a:pPr>
            <a:endParaRPr lang="en-US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87095B8-0974-BFBE-0EA5-E58986DF89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06071" y="27940"/>
            <a:ext cx="4250629" cy="38404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C33A03-892B-73F4-F0F2-BBA36471A85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9253" y="746444"/>
            <a:ext cx="3264226" cy="312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7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9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5391150" cy="762634"/>
          </a:xfrm>
        </p:spPr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2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28057F0A-69D4-499C-8EF7-52DBC2B70841}"/>
              </a:ext>
            </a:extLst>
          </p:cNvPr>
          <p:cNvSpPr txBox="1">
            <a:spLocks/>
          </p:cNvSpPr>
          <p:nvPr/>
        </p:nvSpPr>
        <p:spPr>
          <a:xfrm>
            <a:off x="626742" y="4223665"/>
            <a:ext cx="4718854" cy="1231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C2EB4633-FFAE-480C-6602-15CA8380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6742" y="1315723"/>
            <a:ext cx="4846958" cy="3032405"/>
          </a:xfrm>
        </p:spPr>
        <p:txBody>
          <a:bodyPr>
            <a:normAutofit/>
          </a:bodyPr>
          <a:lstStyle/>
          <a:p>
            <a:pPr algn="l"/>
            <a:r>
              <a:rPr lang="en-US" sz="3900" b="0" i="0" u="none" strike="noStrike" baseline="0" dirty="0">
                <a:latin typeface="Helvetica Neue" panose="02000503000000020004"/>
              </a:rPr>
              <a:t>Share your build and explain the different kinds of technology you used.</a:t>
            </a:r>
          </a:p>
          <a:p>
            <a:pPr algn="l"/>
            <a:endParaRPr lang="en-US" sz="2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CC83625-612B-0BBF-4F03-D8EE3EF8F1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33838" y="106757"/>
            <a:ext cx="4410162" cy="4022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3F543-78B9-F5F8-8511-58114D4553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23" b="2905"/>
          <a:stretch/>
        </p:blipFill>
        <p:spPr>
          <a:xfrm>
            <a:off x="5433711" y="4015121"/>
            <a:ext cx="1979827" cy="2011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EA5AD-9A1D-953E-CCAF-F491C4F3A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838" y="3776334"/>
            <a:ext cx="2286000" cy="225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90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279135ABFB346BEF00BA71AF2085A" ma:contentTypeVersion="13" ma:contentTypeDescription="Create a new document." ma:contentTypeScope="" ma:versionID="aa73cbbcbd1ce5c78b19ddb0f11c7488">
  <xsd:schema xmlns:xsd="http://www.w3.org/2001/XMLSchema" xmlns:xs="http://www.w3.org/2001/XMLSchema" xmlns:p="http://schemas.microsoft.com/office/2006/metadata/properties" xmlns:ns2="09a20863-7c96-4a57-95ca-029d1820b203" xmlns:ns3="32a440ee-ccdf-4ffb-ba5c-71e25989d2a9" targetNamespace="http://schemas.microsoft.com/office/2006/metadata/properties" ma:root="true" ma:fieldsID="4810c33ad5e72981ec8d9c0a5406b27f" ns2:_="" ns3:_="">
    <xsd:import namespace="09a20863-7c96-4a57-95ca-029d1820b203"/>
    <xsd:import namespace="32a440ee-ccdf-4ffb-ba5c-71e25989d2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20863-7c96-4a57-95ca-029d1820b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13cef49-2953-4246-9b7f-e3d70b1cf0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440ee-ccdf-4ffb-ba5c-71e25989d2a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ad4032-91df-4aa8-82eb-58c2a2f4ac87}" ma:internalName="TaxCatchAll" ma:showField="CatchAllData" ma:web="32a440ee-ccdf-4ffb-ba5c-71e25989d2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9a20863-7c96-4a57-95ca-029d1820b203">
      <Terms xmlns="http://schemas.microsoft.com/office/infopath/2007/PartnerControls"/>
    </lcf76f155ced4ddcb4097134ff3c332f>
    <TaxCatchAll xmlns="32a440ee-ccdf-4ffb-ba5c-71e25989d2a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6CE4EB-D2A5-4808-B28E-FDD56C37E6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a20863-7c96-4a57-95ca-029d1820b203"/>
    <ds:schemaRef ds:uri="32a440ee-ccdf-4ffb-ba5c-71e25989d2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C3B65E-86F5-4F12-882B-E72674BBA31A}">
  <ds:schemaRefs>
    <ds:schemaRef ds:uri="eef8d247-b517-4b03-8403-4e70816b143f"/>
    <ds:schemaRef ds:uri="f0e45243-17b0-4cce-9b2d-f191534f8a0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8a1be8e-ceb0-4d64-90f3-74f22257285b"/>
    <ds:schemaRef ds:uri="0bfdc619-4bd5-4a26-8e37-4be4446dc23a"/>
    <ds:schemaRef ds:uri="09a20863-7c96-4a57-95ca-029d1820b203"/>
    <ds:schemaRef ds:uri="32a440ee-ccdf-4ffb-ba5c-71e25989d2a9"/>
  </ds:schemaRefs>
</ds:datastoreItem>
</file>

<file path=customXml/itemProps3.xml><?xml version="1.0" encoding="utf-8"?>
<ds:datastoreItem xmlns:ds="http://schemas.openxmlformats.org/officeDocument/2006/customXml" ds:itemID="{7151A670-0DF8-40A2-9C30-9AF459D7E2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1392</TotalTime>
  <Words>1614</Words>
  <Application>Microsoft Office PowerPoint</Application>
  <PresentationFormat>On-screen Show (4:3)</PresentationFormat>
  <Paragraphs>168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Arial-BoldMT</vt:lpstr>
      <vt:lpstr>ArialMT</vt:lpstr>
      <vt:lpstr>Calibri</vt:lpstr>
      <vt:lpstr>Helvetica Neue</vt:lpstr>
      <vt:lpstr>Roboto</vt:lpstr>
      <vt:lpstr>Roboto Medium</vt:lpstr>
      <vt:lpstr>Office Theme</vt:lpstr>
      <vt:lpstr>PowerPoint Presentation</vt:lpstr>
      <vt:lpstr>Guiding Questions</vt:lpstr>
      <vt:lpstr>Introduction – Discovery Build</vt:lpstr>
      <vt:lpstr>Activity 1 – Design Your Show</vt:lpstr>
      <vt:lpstr>Activity 1</vt:lpstr>
      <vt:lpstr>Activity 1</vt:lpstr>
      <vt:lpstr>Activity 2 – Build Your Show</vt:lpstr>
      <vt:lpstr>Activity 2</vt:lpstr>
      <vt:lpstr>Activity 2</vt:lpstr>
      <vt:lpstr>Share</vt:lpstr>
      <vt:lpstr>Optional Video:</vt:lpstr>
      <vt:lpstr>Clean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Tammy Pankey</cp:lastModifiedBy>
  <cp:revision>79</cp:revision>
  <dcterms:created xsi:type="dcterms:W3CDTF">2020-04-21T20:33:01Z</dcterms:created>
  <dcterms:modified xsi:type="dcterms:W3CDTF">2023-05-22T20:03:27Z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0x010100942279135ABFB346BEF00BA71AF2085A</vt:lpwstr>
  </property>
  <property fmtid="{D5CDD505-2E9C-101B-9397-08002B2CF9AE}" pid="3" name="MediaServiceImageTags">
    <vt:lpwstr/>
  </property>
</Properties>
</file>