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9"/>
  </p:notesMasterIdLst>
  <p:sldIdLst>
    <p:sldId id="319" r:id="rId5"/>
    <p:sldId id="260" r:id="rId6"/>
    <p:sldId id="261" r:id="rId7"/>
    <p:sldId id="262" r:id="rId8"/>
    <p:sldId id="301" r:id="rId9"/>
    <p:sldId id="320" r:id="rId10"/>
    <p:sldId id="302" r:id="rId11"/>
    <p:sldId id="303" r:id="rId12"/>
    <p:sldId id="310" r:id="rId13"/>
    <p:sldId id="311" r:id="rId14"/>
    <p:sldId id="309" r:id="rId15"/>
    <p:sldId id="306" r:id="rId16"/>
    <p:sldId id="282" r:id="rId17"/>
    <p:sldId id="31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Morgan" initials="KM" lastIdx="18" clrIdx="0">
    <p:extLst>
      <p:ext uri="{19B8F6BF-5375-455C-9EA6-DF929625EA0E}">
        <p15:presenceInfo xmlns:p15="http://schemas.microsoft.com/office/powerpoint/2012/main" userId="S::kmorgan@firstinspires.org::19752d8f-270a-426b-91ad-1bf5c79275bc" providerId="AD"/>
      </p:ext>
    </p:extLst>
  </p:cmAuthor>
  <p:cmAuthor id="2" name="Tammy Pankey" initials="TP" lastIdx="17" clrIdx="1">
    <p:extLst>
      <p:ext uri="{19B8F6BF-5375-455C-9EA6-DF929625EA0E}">
        <p15:presenceInfo xmlns:p15="http://schemas.microsoft.com/office/powerpoint/2012/main" userId="S::tpankey@firstinspires.org::89b84b47-0384-4d66-b56e-dc00ebdb68c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4EF"/>
    <a:srgbClr val="147342"/>
    <a:srgbClr val="006933"/>
    <a:srgbClr val="00A651"/>
    <a:srgbClr val="4472C4"/>
    <a:srgbClr val="FF781D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6122" autoAdjust="0"/>
  </p:normalViewPr>
  <p:slideViewPr>
    <p:cSldViewPr snapToGrid="0">
      <p:cViewPr varScale="1">
        <p:scale>
          <a:sx n="106" d="100"/>
          <a:sy n="106" d="100"/>
        </p:scale>
        <p:origin x="1896" y="84"/>
      </p:cViewPr>
      <p:guideLst>
        <p:guide orient="horz" pos="2160"/>
        <p:guide pos="3024"/>
      </p:guideLst>
    </p:cSldViewPr>
  </p:slideViewPr>
  <p:notesTextViewPr>
    <p:cViewPr>
      <p:scale>
        <a:sx n="90" d="100"/>
        <a:sy n="9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my Pankey" userId="89b84b47-0384-4d66-b56e-dc00ebdb68cf" providerId="ADAL" clId="{90927DD2-DE0C-436D-A31E-FDA2EF464755}"/>
    <pc:docChg chg="undo custSel modSld">
      <pc:chgData name="Tammy Pankey" userId="89b84b47-0384-4d66-b56e-dc00ebdb68cf" providerId="ADAL" clId="{90927DD2-DE0C-436D-A31E-FDA2EF464755}" dt="2023-05-22T18:43:21.446" v="15" actId="20577"/>
      <pc:docMkLst>
        <pc:docMk/>
      </pc:docMkLst>
      <pc:sldChg chg="modSp mod">
        <pc:chgData name="Tammy Pankey" userId="89b84b47-0384-4d66-b56e-dc00ebdb68cf" providerId="ADAL" clId="{90927DD2-DE0C-436D-A31E-FDA2EF464755}" dt="2023-05-22T18:43:21.446" v="15" actId="20577"/>
        <pc:sldMkLst>
          <pc:docMk/>
          <pc:sldMk cId="1717468709" sldId="260"/>
        </pc:sldMkLst>
        <pc:spChg chg="mod">
          <ac:chgData name="Tammy Pankey" userId="89b84b47-0384-4d66-b56e-dc00ebdb68cf" providerId="ADAL" clId="{90927DD2-DE0C-436D-A31E-FDA2EF464755}" dt="2023-05-22T18:43:21.446" v="15" actId="20577"/>
          <ac:spMkLst>
            <pc:docMk/>
            <pc:sldMk cId="1717468709" sldId="260"/>
            <ac:spMk id="3" creationId="{6C9447ED-6B26-0AB4-8393-965F9DB3660B}"/>
          </ac:spMkLst>
        </pc:spChg>
        <pc:spChg chg="mod">
          <ac:chgData name="Tammy Pankey" userId="89b84b47-0384-4d66-b56e-dc00ebdb68cf" providerId="ADAL" clId="{90927DD2-DE0C-436D-A31E-FDA2EF464755}" dt="2023-05-22T18:43:10.305" v="11" actId="20577"/>
          <ac:spMkLst>
            <pc:docMk/>
            <pc:sldMk cId="1717468709" sldId="260"/>
            <ac:spMk id="14" creationId="{4F5A9C7E-C2D0-4F93-BC6B-DBADE1AF2924}"/>
          </ac:spMkLst>
        </pc:spChg>
        <pc:spChg chg="mod">
          <ac:chgData name="Tammy Pankey" userId="89b84b47-0384-4d66-b56e-dc00ebdb68cf" providerId="ADAL" clId="{90927DD2-DE0C-436D-A31E-FDA2EF464755}" dt="2023-05-22T18:43:13.175" v="13" actId="20577"/>
          <ac:spMkLst>
            <pc:docMk/>
            <pc:sldMk cId="1717468709" sldId="260"/>
            <ac:spMk id="17" creationId="{68CFE0DF-BEF3-4914-A598-7A66A74C572C}"/>
          </ac:spMkLst>
        </pc:spChg>
      </pc:sldChg>
      <pc:sldChg chg="addSp delSp modSp mod">
        <pc:chgData name="Tammy Pankey" userId="89b84b47-0384-4d66-b56e-dc00ebdb68cf" providerId="ADAL" clId="{90927DD2-DE0C-436D-A31E-FDA2EF464755}" dt="2023-05-22T18:35:35.033" v="9" actId="1076"/>
        <pc:sldMkLst>
          <pc:docMk/>
          <pc:sldMk cId="2815081200" sldId="319"/>
        </pc:sldMkLst>
        <pc:picChg chg="add mod">
          <ac:chgData name="Tammy Pankey" userId="89b84b47-0384-4d66-b56e-dc00ebdb68cf" providerId="ADAL" clId="{90927DD2-DE0C-436D-A31E-FDA2EF464755}" dt="2023-05-22T18:35:35.033" v="9" actId="1076"/>
          <ac:picMkLst>
            <pc:docMk/>
            <pc:sldMk cId="2815081200" sldId="319"/>
            <ac:picMk id="4" creationId="{216C0B05-5298-9CE2-AE32-81F9CC532A2B}"/>
          </ac:picMkLst>
        </pc:picChg>
        <pc:picChg chg="del">
          <ac:chgData name="Tammy Pankey" userId="89b84b47-0384-4d66-b56e-dc00ebdb68cf" providerId="ADAL" clId="{90927DD2-DE0C-436D-A31E-FDA2EF464755}" dt="2023-05-22T18:35:26.189" v="5" actId="478"/>
          <ac:picMkLst>
            <pc:docMk/>
            <pc:sldMk cId="2815081200" sldId="319"/>
            <ac:picMk id="13" creationId="{6335B222-1AA9-4892-A3FD-904EEBAC60B8}"/>
          </ac:picMkLst>
        </pc:picChg>
      </pc:sldChg>
    </pc:docChg>
  </pc:docChgLst>
  <pc:docChgLst>
    <pc:chgData name="Tammy Pankey" userId="89b84b47-0384-4d66-b56e-dc00ebdb68cf" providerId="ADAL" clId="{8DB41B50-FB62-4A2A-BDBA-7D9C81A46834}"/>
    <pc:docChg chg="modSld">
      <pc:chgData name="Tammy Pankey" userId="89b84b47-0384-4d66-b56e-dc00ebdb68cf" providerId="ADAL" clId="{8DB41B50-FB62-4A2A-BDBA-7D9C81A46834}" dt="2023-07-24T19:37:28.118" v="57" actId="2711"/>
      <pc:docMkLst>
        <pc:docMk/>
      </pc:docMkLst>
      <pc:sldChg chg="addSp modSp mod">
        <pc:chgData name="Tammy Pankey" userId="89b84b47-0384-4d66-b56e-dc00ebdb68cf" providerId="ADAL" clId="{8DB41B50-FB62-4A2A-BDBA-7D9C81A46834}" dt="2023-07-24T19:37:28.118" v="57" actId="2711"/>
        <pc:sldMkLst>
          <pc:docMk/>
          <pc:sldMk cId="2119252135" sldId="303"/>
        </pc:sldMkLst>
        <pc:spChg chg="add mod">
          <ac:chgData name="Tammy Pankey" userId="89b84b47-0384-4d66-b56e-dc00ebdb68cf" providerId="ADAL" clId="{8DB41B50-FB62-4A2A-BDBA-7D9C81A46834}" dt="2023-07-24T19:37:28.118" v="57" actId="2711"/>
          <ac:spMkLst>
            <pc:docMk/>
            <pc:sldMk cId="2119252135" sldId="303"/>
            <ac:spMk id="7" creationId="{AEBBB3EE-2C60-C43A-F895-A4198B4B59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3F5F3-06B3-EE47-BF43-708E2593BF6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B8CF6-C2C2-924C-96EF-0C0C9E05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7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 2 Tasks – Build What You Love </a:t>
            </a:r>
            <a:r>
              <a:rPr lang="en-US" sz="18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(15-20 minutes)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Explore how people share what they love to 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Talk about places in your community where people share what they love to do.</a:t>
            </a:r>
          </a:p>
          <a:p>
            <a:r>
              <a:rPr lang="en-US" sz="18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Challenge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 the creative ways Izzy could get her friends interested in skateboarding.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prototyping pieces to build a place where Izzy could share her love of skateboarding.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 your ideas.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963E"/>
                </a:solidFill>
                <a:latin typeface="Arial-BoldMT"/>
              </a:rPr>
              <a:t>Session Tips</a:t>
            </a:r>
          </a:p>
          <a:p>
            <a:pPr marL="228600" indent="-228600" algn="l">
              <a:buFont typeface="+mj-lt"/>
              <a:buAutoNum type="arabicPeriod" startAt="4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Children can set goals and share their progress in their Engineering Notebook. Pages 6-7 can be used throughout the season.</a:t>
            </a:r>
          </a:p>
          <a:p>
            <a:pPr marL="228600" indent="-228600" algn="l">
              <a:buFont typeface="+mj-lt"/>
              <a:buAutoNum type="arabicPeriod" startAt="5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Give the team the LEGO® prototyping pieces (bags labeled 4) to create their designs.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ArialMT"/>
              </a:rPr>
              <a:t>Do NOT open any other bags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.</a:t>
            </a:r>
          </a:p>
          <a:p>
            <a:pPr marL="228600" indent="-228600" algn="l">
              <a:buFont typeface="+mj-lt"/>
              <a:buAutoNum type="arabicPeriod" startAt="6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At the end of each session, children should share what they have accomplished.</a:t>
            </a:r>
            <a:endParaRPr lang="en-US" sz="18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 2 Tasks – Build What You Love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(15-20 minutes)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Explore how people share what they love to 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Talk about places in your community where people share what they love to do.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Challenge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 the creative ways Izzy could get her friends interested in skateboarding.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prototyping pieces to build a place where Izzy could share her love of skateboarding.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 your ideas.</a:t>
            </a:r>
          </a:p>
          <a:p>
            <a:pPr algn="l"/>
            <a:r>
              <a:rPr lang="en-US" sz="1200" b="1" i="0" u="none" strike="noStrike" baseline="0" dirty="0">
                <a:solidFill>
                  <a:srgbClr val="00963E"/>
                </a:solidFill>
                <a:latin typeface="Arial-BoldMT"/>
              </a:rPr>
              <a:t>Session Tips</a:t>
            </a:r>
          </a:p>
          <a:p>
            <a:pPr marL="228600" indent="-228600" algn="l">
              <a:buFont typeface="+mj-lt"/>
              <a:buAutoNum type="arabicPeriod" startAt="4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Children can set goals and share their progress in their Engineering Notebook. Pages 6-7 can be used throughout the season.</a:t>
            </a:r>
          </a:p>
          <a:p>
            <a:pPr marL="228600" indent="-228600" algn="l">
              <a:buFont typeface="+mj-lt"/>
              <a:buAutoNum type="arabicPeriod" startAt="5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Give the team the LEGO® prototyping pieces (bags labeled 4) to create their designs. </a:t>
            </a:r>
            <a:r>
              <a:rPr lang="en-US" sz="1200" b="0" i="1" u="none" strike="noStrike" baseline="0" dirty="0">
                <a:solidFill>
                  <a:srgbClr val="000000"/>
                </a:solidFill>
                <a:latin typeface="ArialMT"/>
              </a:rPr>
              <a:t>Do NOT open any other bags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.</a:t>
            </a:r>
          </a:p>
          <a:p>
            <a:pPr marL="228600" indent="-228600" algn="l">
              <a:buFont typeface="+mj-lt"/>
              <a:buAutoNum type="arabicPeriod" startAt="6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At the end of each session, children should share what they have accomplished.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91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(10 -15 minutes)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the team: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Share what they did in the session.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dirty="0"/>
              <a:t>Explain your hobbies and interests.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dirty="0"/>
              <a:t>Show how you use art or creativity in your interests.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58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solidFill>
                  <a:srgbClr val="00963E"/>
                </a:solidFill>
                <a:latin typeface="Arial-BoldMT"/>
              </a:rPr>
              <a:t>Cleanup Pointers</a:t>
            </a:r>
          </a:p>
          <a:p>
            <a:pPr algn="l"/>
            <a:r>
              <a:rPr lang="en-US" sz="1800" dirty="0"/>
              <a:t>• Anything built with the prototyping pieces should be taken apart. </a:t>
            </a:r>
          </a:p>
          <a:p>
            <a:pPr algn="l"/>
            <a:r>
              <a:rPr lang="en-US" sz="1800" dirty="0"/>
              <a:t>• Place the prototyping pieces back in the Explore box or in a container labeled “Prototyping Pieces.”</a:t>
            </a:r>
          </a:p>
          <a:p>
            <a:pPr algn="l"/>
            <a:endParaRPr lang="en-US" sz="1800" dirty="0"/>
          </a:p>
          <a:p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may wish to play a video or song during clean up time Link on </a:t>
            </a:r>
          </a:p>
          <a:p>
            <a:r>
              <a:rPr lang="en-US" sz="1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GoNoodle</a:t>
            </a:r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:. https://family.gonoodle.com/activities/clean-up</a:t>
            </a:r>
          </a:p>
          <a:p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on YouTube Kids:  https://www.youtubekids.com/watch?v=ZJFk87ZsHn0 </a:t>
            </a:r>
          </a:p>
          <a:p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on </a:t>
            </a:r>
            <a:r>
              <a:rPr lang="en-US" sz="1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https://youtu.be/ZJFk87ZsHn0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75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session has Guiding Questions that can be shared to frame the session.</a:t>
            </a:r>
          </a:p>
          <a:p>
            <a:pPr algn="l"/>
            <a:r>
              <a:rPr lang="en-US" sz="1200" b="1" i="0" u="none" strike="noStrike" baseline="0" dirty="0">
                <a:solidFill>
                  <a:srgbClr val="00963E"/>
                </a:solidFill>
                <a:latin typeface="Arial-BoldMT"/>
              </a:rPr>
              <a:t>Session Tips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Check out the Multimedia Resources for more resources you can use with your team.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You will find various sessions reference different energy jobs. These jobs are listed on the Career Connections pages in the </a:t>
            </a:r>
            <a:r>
              <a:rPr lang="en-US" sz="1200" b="0" i="1" u="none" strike="noStrike" baseline="0" dirty="0">
                <a:solidFill>
                  <a:srgbClr val="000000"/>
                </a:solidFill>
                <a:latin typeface="ArialMT"/>
              </a:rPr>
              <a:t>Engineering Notebook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Writing and drawing space is provided throughout the notebook for each child to capture their thoughts and ideas.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Children can set goals and share their progress in their Engineering Notebook. Pages 6-7 can be used throughout the season.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Give the team the LEGO® prototyping pieces (bags labeled 4) to create their designs. </a:t>
            </a:r>
            <a:r>
              <a:rPr lang="en-US" sz="1200" b="0" i="1" u="none" strike="noStrike" baseline="0" dirty="0">
                <a:solidFill>
                  <a:srgbClr val="000000"/>
                </a:solidFill>
                <a:latin typeface="ArialMT"/>
              </a:rPr>
              <a:t>Do NOT open any other bags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At the end of each session, children should share what they have accomplished.</a:t>
            </a:r>
          </a:p>
          <a:p>
            <a:pPr marL="0" indent="0" algn="l">
              <a:buFont typeface="+mj-lt"/>
              <a:buNone/>
            </a:pPr>
            <a:r>
              <a:rPr lang="en-US" b="1" dirty="0"/>
              <a:t>Extension</a:t>
            </a:r>
          </a:p>
          <a:p>
            <a:pPr marL="0" indent="0" algn="l">
              <a:buFont typeface="+mj-lt"/>
              <a:buNone/>
            </a:pPr>
            <a:r>
              <a:rPr lang="en-US" dirty="0"/>
              <a:t>• Research new innovations and emerging technologies in the art and entertainment fields.</a:t>
            </a:r>
          </a:p>
          <a:p>
            <a:pPr marL="0" indent="0" algn="l">
              <a:buFont typeface="+mj-lt"/>
              <a:buNone/>
            </a:pPr>
            <a:r>
              <a:rPr lang="en-US" dirty="0"/>
              <a:t>• Do a show and tell activity with the 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2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Introduction -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Let’s Discover </a:t>
            </a:r>
            <a:r>
              <a:rPr lang="en-US" sz="10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(5-10 minutes)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Read the definition for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discovery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team.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(see TMG page 5)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Talk about what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discovery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is. Have the team provide examples of this Core Value.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Extension: Have everyone draw a picture of an example of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discovery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Core Values page in their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Engineering Notebook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93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 already watched the season launch video in the introductory slides, you may choose to skip it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8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 1 Tasks – Explore Season Theme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(15-20 minutes)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Read the Explore story and explore the MASTERPIECE</a:t>
            </a:r>
            <a:r>
              <a:rPr lang="en-US" sz="1200" baseline="30000" dirty="0">
                <a:solidFill>
                  <a:schemeClr val="tx1"/>
                </a:solidFill>
              </a:rPr>
              <a:t>SM</a:t>
            </a:r>
            <a:r>
              <a:rPr lang="en-US" sz="1200" dirty="0">
                <a:solidFill>
                  <a:schemeClr val="tx1"/>
                </a:solidFill>
              </a:rPr>
              <a:t> theme.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Talk about your own hobbies or interests.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Think about how you use art or creativity in your hobbies or interests.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Draw a picture of what you love to do.</a:t>
            </a:r>
          </a:p>
          <a:p>
            <a:pPr algn="l"/>
            <a:r>
              <a:rPr lang="en-US" sz="1200" b="1" i="0" u="none" strike="noStrike" baseline="0" dirty="0">
                <a:solidFill>
                  <a:srgbClr val="00963E"/>
                </a:solidFill>
                <a:latin typeface="Arial-BoldMT"/>
              </a:rPr>
              <a:t>Session Tips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Check out the Multimedia Resources for more resources you can use with your team.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You will find various sessions reference different energy jobs. These jobs are listed on the Career Connections pages in the </a:t>
            </a:r>
            <a:r>
              <a:rPr lang="en-US" sz="1200" b="0" i="1" u="none" strike="noStrike" baseline="0" dirty="0">
                <a:solidFill>
                  <a:srgbClr val="000000"/>
                </a:solidFill>
                <a:latin typeface="ArialMT"/>
              </a:rPr>
              <a:t>Engineering Notebook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Writing and drawing space is provided throughout the notebook for each child to capture their thoughts and ideas.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83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 1 Tasks – Explore Season Theme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(15-20 minutes)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Read the Explore story and explore the MASTERPIECE</a:t>
            </a:r>
            <a:r>
              <a:rPr lang="en-US" sz="1200" baseline="30000" dirty="0">
                <a:solidFill>
                  <a:schemeClr val="tx1"/>
                </a:solidFill>
              </a:rPr>
              <a:t>SM</a:t>
            </a:r>
            <a:r>
              <a:rPr lang="en-US" sz="1200" dirty="0">
                <a:solidFill>
                  <a:schemeClr val="tx1"/>
                </a:solidFill>
              </a:rPr>
              <a:t> theme.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Talk about your own hobbies or interests.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Think about how you use art or creativity in your hobbies or interests.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Draw a picture of what you love to do.</a:t>
            </a:r>
          </a:p>
          <a:p>
            <a:pPr algn="l"/>
            <a:r>
              <a:rPr lang="en-US" sz="1200" b="1" i="0" u="none" strike="noStrike" baseline="0" dirty="0">
                <a:solidFill>
                  <a:srgbClr val="00963E"/>
                </a:solidFill>
                <a:latin typeface="Arial-BoldMT"/>
              </a:rPr>
              <a:t>Session Tips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Check out the Multimedia Resources for more resources you can use with your team.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You will find various sessions reference different energy jobs. These jobs are listed on the Career Connections pages in the </a:t>
            </a:r>
            <a:r>
              <a:rPr lang="en-US" sz="1200" b="0" i="1" u="none" strike="noStrike" baseline="0" dirty="0">
                <a:solidFill>
                  <a:srgbClr val="000000"/>
                </a:solidFill>
                <a:latin typeface="ArialMT"/>
              </a:rPr>
              <a:t>Engineering Notebook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Writing and drawing space is provided throughout the notebook for each child to capture their thoughts and ideas.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23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 1 Tasks – Explore Season Theme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(15-20 minutes)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Read the Explore story and explore the MASTERPIECE</a:t>
            </a:r>
            <a:r>
              <a:rPr lang="en-US" sz="1200" baseline="30000" dirty="0">
                <a:solidFill>
                  <a:schemeClr val="tx1"/>
                </a:solidFill>
              </a:rPr>
              <a:t>SM</a:t>
            </a:r>
            <a:r>
              <a:rPr lang="en-US" sz="1200" dirty="0">
                <a:solidFill>
                  <a:schemeClr val="tx1"/>
                </a:solidFill>
              </a:rPr>
              <a:t> theme.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Talk about your own hobbies or interests.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Think about how you use art or creativity in your hobbies or interests.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Draw a picture of what you love to do.</a:t>
            </a:r>
          </a:p>
          <a:p>
            <a:pPr algn="l"/>
            <a:r>
              <a:rPr lang="en-US" sz="1200" b="1" i="0" u="none" strike="noStrike" baseline="0" dirty="0">
                <a:solidFill>
                  <a:srgbClr val="00963E"/>
                </a:solidFill>
                <a:latin typeface="Arial-BoldMT"/>
              </a:rPr>
              <a:t>Session Tips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Check out the Multimedia Resources for more resources you can use with your team.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You will find various sessions reference different energy jobs. These jobs are listed on the Career Connections pages in the </a:t>
            </a:r>
            <a:r>
              <a:rPr lang="en-US" sz="1200" b="0" i="1" u="none" strike="noStrike" baseline="0" dirty="0">
                <a:solidFill>
                  <a:srgbClr val="000000"/>
                </a:solidFill>
                <a:latin typeface="ArialMT"/>
              </a:rPr>
              <a:t>Engineering Notebook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Writing and drawing space is provided throughout the notebook for each child to capture their thoughts and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6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 2 Tasks – Build What You Love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(15-20 minutes)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Explore how people share what they love to 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Talk about places in your community where people share what they love to do.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Challenge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 the creative ways Izzy could get her friends interested in skateboarding.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prototyping pieces to build a place where Izzy could share her love of skateboarding.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 your ideas.</a:t>
            </a:r>
          </a:p>
          <a:p>
            <a:pPr algn="l"/>
            <a:r>
              <a:rPr lang="en-US" sz="1200" b="1" i="0" u="none" strike="noStrike" baseline="0" dirty="0">
                <a:solidFill>
                  <a:srgbClr val="00963E"/>
                </a:solidFill>
                <a:latin typeface="Arial-BoldMT"/>
              </a:rPr>
              <a:t>Session Tips</a:t>
            </a:r>
          </a:p>
          <a:p>
            <a:pPr marL="228600" indent="-228600" algn="l">
              <a:buFont typeface="+mj-lt"/>
              <a:buAutoNum type="arabicPeriod" startAt="4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Children can set goals and share their progress in their Engineering Notebook. Pages 6-7 can be used throughout the season.</a:t>
            </a:r>
          </a:p>
          <a:p>
            <a:pPr marL="228600" indent="-228600" algn="l">
              <a:buFont typeface="+mj-lt"/>
              <a:buAutoNum type="arabicPeriod" startAt="5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Give the team the LEGO® prototyping pieces (bags labeled 4) to create their designs. </a:t>
            </a:r>
            <a:r>
              <a:rPr lang="en-US" sz="1200" b="0" i="1" u="none" strike="noStrike" baseline="0" dirty="0">
                <a:solidFill>
                  <a:srgbClr val="000000"/>
                </a:solidFill>
                <a:latin typeface="ArialMT"/>
              </a:rPr>
              <a:t>Do NOT open any other bags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.</a:t>
            </a:r>
          </a:p>
          <a:p>
            <a:pPr marL="228600" indent="-228600" algn="l">
              <a:buFont typeface="+mj-lt"/>
              <a:buAutoNum type="arabicPeriod" startAt="6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At the end of each session, children should share what they have accomplished.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83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 2 Tasks – Build What You Love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(15-20 minutes)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Explore how people share what they love to 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Talk about places in your community where people share what they love to do.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Challenge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Discuss the creative ways Izzy could get her friends interested in skateboarding.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the prototyping pieces to build a place where Izzy could share her love of skateboarding.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 your ideas.</a:t>
            </a:r>
          </a:p>
          <a:p>
            <a:pPr algn="l"/>
            <a:r>
              <a:rPr lang="en-US" sz="1200" b="1" i="0" u="none" strike="noStrike" baseline="0" dirty="0">
                <a:solidFill>
                  <a:srgbClr val="00963E"/>
                </a:solidFill>
                <a:latin typeface="Arial-BoldMT"/>
              </a:rPr>
              <a:t>Session Tips</a:t>
            </a:r>
          </a:p>
          <a:p>
            <a:pPr marL="228600" indent="-228600" algn="l">
              <a:buFont typeface="+mj-lt"/>
              <a:buAutoNum type="arabicPeriod" startAt="4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Children can set goals and share their progress in their Engineering Notebook. Pages 6-7 can be used throughout the season.</a:t>
            </a:r>
          </a:p>
          <a:p>
            <a:pPr marL="228600" indent="-228600" algn="l">
              <a:buFont typeface="+mj-lt"/>
              <a:buAutoNum type="arabicPeriod" startAt="5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Give the team the LEGO® prototyping pieces (bags labeled 4) to create their designs. </a:t>
            </a:r>
            <a:r>
              <a:rPr lang="en-US" sz="1200" b="0" i="1" u="none" strike="noStrike" baseline="0" dirty="0">
                <a:solidFill>
                  <a:srgbClr val="000000"/>
                </a:solidFill>
                <a:latin typeface="ArialMT"/>
              </a:rPr>
              <a:t>Do NOT open any other bags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.</a:t>
            </a:r>
          </a:p>
          <a:p>
            <a:pPr marL="228600" indent="-228600" algn="l">
              <a:buFont typeface="+mj-lt"/>
              <a:buAutoNum type="arabicPeriod" startAt="6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At the end of each session, children should share what they have accomplished.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L Explo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720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56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LL Explo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0FF1096-3169-EE4B-8934-C3FB782637A7}"/>
              </a:ext>
            </a:extLst>
          </p:cNvPr>
          <p:cNvSpPr/>
          <p:nvPr userDrawn="1"/>
        </p:nvSpPr>
        <p:spPr>
          <a:xfrm>
            <a:off x="7958361" y="6139370"/>
            <a:ext cx="878284" cy="45719"/>
          </a:xfrm>
          <a:prstGeom prst="rect">
            <a:avLst/>
          </a:prstGeom>
          <a:solidFill>
            <a:srgbClr val="00A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0C33C2-6CD3-9547-B7C0-310F735C71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368" y="6288708"/>
            <a:ext cx="567209" cy="450144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74D5A213-B54C-7348-B25E-7F6F8FFC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9517" y="6559918"/>
            <a:ext cx="357055" cy="209912"/>
          </a:xfrm>
        </p:spPr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C53052E6-E16C-A04B-8192-1DB31D569F0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23CD55-385C-5342-B8A4-11A44E4ABC0F}"/>
              </a:ext>
            </a:extLst>
          </p:cNvPr>
          <p:cNvCxnSpPr>
            <a:cxnSpLocks/>
          </p:cNvCxnSpPr>
          <p:nvPr userDrawn="1"/>
        </p:nvCxnSpPr>
        <p:spPr>
          <a:xfrm>
            <a:off x="180799" y="6159514"/>
            <a:ext cx="762208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6E3F1F0-7281-BB45-940C-7699D66DE8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799" y="6339274"/>
            <a:ext cx="1171634" cy="369145"/>
          </a:xfrm>
          <a:prstGeom prst="rect">
            <a:avLst/>
          </a:prstGeom>
        </p:spPr>
      </p:pic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86BD933-7ECD-DB44-A5D3-0CA3A0BC94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650" y="1909763"/>
            <a:ext cx="7886700" cy="410686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154C9013-0D60-994B-9DA0-2156E8F77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171F26ED-0509-D14C-96DF-C0C59D829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98880"/>
            <a:ext cx="7886700" cy="5080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Sub Title</a:t>
            </a:r>
          </a:p>
        </p:txBody>
      </p:sp>
    </p:spTree>
    <p:extLst>
      <p:ext uri="{BB962C8B-B14F-4D97-AF65-F5344CB8AC3E}">
        <p14:creationId xmlns:p14="http://schemas.microsoft.com/office/powerpoint/2010/main" val="3321432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56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8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25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okR1AMFNV3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>
            <a:extLst>
              <a:ext uri="{FF2B5EF4-FFF2-40B4-BE49-F238E27FC236}">
                <a16:creationId xmlns:a16="http://schemas.microsoft.com/office/drawing/2014/main" id="{49461470-2C49-0B4A-AFF2-693C58AC2F9F}"/>
              </a:ext>
            </a:extLst>
          </p:cNvPr>
          <p:cNvSpPr/>
          <p:nvPr/>
        </p:nvSpPr>
        <p:spPr>
          <a:xfrm>
            <a:off x="4148152" y="0"/>
            <a:ext cx="4995848" cy="6858000"/>
          </a:xfrm>
          <a:custGeom>
            <a:avLst/>
            <a:gdLst>
              <a:gd name="connsiteX0" fmla="*/ 810930 w 4995848"/>
              <a:gd name="connsiteY0" fmla="*/ 0 h 6857999"/>
              <a:gd name="connsiteX1" fmla="*/ 4995848 w 4995848"/>
              <a:gd name="connsiteY1" fmla="*/ 0 h 6857999"/>
              <a:gd name="connsiteX2" fmla="*/ 4995848 w 4995848"/>
              <a:gd name="connsiteY2" fmla="*/ 6857999 h 6857999"/>
              <a:gd name="connsiteX3" fmla="*/ 810929 w 4995848"/>
              <a:gd name="connsiteY3" fmla="*/ 6857999 h 6857999"/>
              <a:gd name="connsiteX4" fmla="*/ 772675 w 4995848"/>
              <a:gd name="connsiteY4" fmla="*/ 6790558 h 6857999"/>
              <a:gd name="connsiteX5" fmla="*/ 0 w 4995848"/>
              <a:gd name="connsiteY5" fmla="*/ 3429001 h 6857999"/>
              <a:gd name="connsiteX6" fmla="*/ 772675 w 4995848"/>
              <a:gd name="connsiteY6" fmla="*/ 6744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95848" h="6857999">
                <a:moveTo>
                  <a:pt x="810930" y="0"/>
                </a:moveTo>
                <a:lnTo>
                  <a:pt x="4995848" y="0"/>
                </a:lnTo>
                <a:lnTo>
                  <a:pt x="4995848" y="6857999"/>
                </a:lnTo>
                <a:lnTo>
                  <a:pt x="810929" y="6857999"/>
                </a:lnTo>
                <a:lnTo>
                  <a:pt x="772675" y="6790558"/>
                </a:lnTo>
                <a:cubicBezTo>
                  <a:pt x="292599" y="5902709"/>
                  <a:pt x="0" y="4723291"/>
                  <a:pt x="0" y="3429001"/>
                </a:cubicBezTo>
                <a:cubicBezTo>
                  <a:pt x="0" y="2134711"/>
                  <a:pt x="292599" y="955293"/>
                  <a:pt x="772675" y="67445"/>
                </a:cubicBezTo>
                <a:close/>
              </a:path>
            </a:pathLst>
          </a:custGeom>
          <a:solidFill>
            <a:srgbClr val="00A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760C1-7E25-45A7-B891-53C58D074EA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842934" y="1388702"/>
            <a:ext cx="3887610" cy="333390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200" dirty="0">
                <a:solidFill>
                  <a:schemeClr val="bg1"/>
                </a:solidFill>
                <a:effectLst>
                  <a:outerShdw dist="56557" dir="8100000" algn="tr" rotWithShape="0">
                    <a:srgbClr val="147342"/>
                  </a:outerShdw>
                </a:effectLst>
                <a:latin typeface="Roboto Medium" pitchFamily="2" charset="0"/>
                <a:ea typeface="Roboto Medium" pitchFamily="2" charset="0"/>
              </a:rPr>
              <a:t>Hobbies and Interests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6ADE897-E12C-4A20-B842-CD64CC495BD3}"/>
              </a:ext>
            </a:extLst>
          </p:cNvPr>
          <p:cNvSpPr txBox="1">
            <a:spLocks/>
          </p:cNvSpPr>
          <p:nvPr/>
        </p:nvSpPr>
        <p:spPr>
          <a:xfrm>
            <a:off x="343072" y="341368"/>
            <a:ext cx="2857328" cy="4654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spc="250" dirty="0">
                <a:solidFill>
                  <a:srgbClr val="00A651"/>
                </a:solidFill>
                <a:latin typeface="Roboto" pitchFamily="2" charset="0"/>
                <a:ea typeface="Roboto" pitchFamily="2" charset="0"/>
              </a:rPr>
              <a:t>Session 1</a:t>
            </a: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51114C1B-4CF7-4817-84D5-E5FBD229F3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12" y="5625594"/>
            <a:ext cx="1708714" cy="10831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78E8AE2-1DBC-6DFF-2F94-D415CE94B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114" y="5315645"/>
            <a:ext cx="2672453" cy="13430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EAB999-BB33-3A0E-B1ED-749CC9045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8692" y="5696961"/>
            <a:ext cx="1638221" cy="9319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6C0B05-5298-9CE2-AE32-81F9CC532A2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4459" y="1846385"/>
            <a:ext cx="2356617" cy="31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8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9517" y="6559918"/>
            <a:ext cx="454483" cy="209912"/>
          </a:xfrm>
        </p:spPr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10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9132"/>
            <a:ext cx="7886700" cy="762634"/>
          </a:xfrm>
        </p:spPr>
        <p:txBody>
          <a:bodyPr/>
          <a:lstStyle/>
          <a:p>
            <a:r>
              <a:rPr lang="en-US" dirty="0">
                <a:solidFill>
                  <a:srgbClr val="00A651"/>
                </a:solidFill>
              </a:rPr>
              <a:t>Activity 2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29B761D-41D6-4F4F-86E9-6A37FED272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23693" y="2227385"/>
            <a:ext cx="3950677" cy="4009291"/>
          </a:xfrm>
        </p:spPr>
        <p:txBody>
          <a:bodyPr>
            <a:noAutofit/>
          </a:bodyPr>
          <a:lstStyle/>
          <a:p>
            <a:pPr algn="l"/>
            <a:r>
              <a:rPr lang="en-US" sz="3600" b="0" i="0" u="none" strike="noStrike" baseline="0" dirty="0">
                <a:latin typeface="Helvetica Neue" panose="02000503000000020004"/>
              </a:rPr>
              <a:t>Use the prototyping pieces to build a place where Izzy could share her love of skateboarding.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563B46-40CF-0590-6F2A-C9841ADA36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3" y="1116312"/>
            <a:ext cx="5029200" cy="439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25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9517" y="6559918"/>
            <a:ext cx="410642" cy="209912"/>
          </a:xfrm>
        </p:spPr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11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7440"/>
            <a:ext cx="7886700" cy="762634"/>
          </a:xfrm>
        </p:spPr>
        <p:txBody>
          <a:bodyPr/>
          <a:lstStyle/>
          <a:p>
            <a:r>
              <a:rPr lang="en-US" dirty="0">
                <a:solidFill>
                  <a:srgbClr val="00A651"/>
                </a:solidFill>
              </a:rPr>
              <a:t>Activity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6349C-0098-665A-7FF6-0F4B050A8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142" y="2329499"/>
            <a:ext cx="6336695" cy="3666634"/>
          </a:xfrm>
          <a:prstGeom prst="rect">
            <a:avLst/>
          </a:prstGeom>
        </p:spPr>
      </p:pic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BF1D69D-7D7E-EAE5-F38A-3F3E3207CA7C}"/>
              </a:ext>
            </a:extLst>
          </p:cNvPr>
          <p:cNvSpPr txBox="1">
            <a:spLocks/>
          </p:cNvSpPr>
          <p:nvPr/>
        </p:nvSpPr>
        <p:spPr>
          <a:xfrm>
            <a:off x="628650" y="1464585"/>
            <a:ext cx="4851049" cy="1633859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Helvetica Neue" panose="02000503000000020004"/>
              </a:rPr>
              <a:t>Share your ideas.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E55838-15EC-02B8-B19C-58F91D0B2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6" y="3098444"/>
            <a:ext cx="1508760" cy="201168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600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9517" y="6559918"/>
            <a:ext cx="454483" cy="209912"/>
          </a:xfrm>
        </p:spPr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12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4D35A-834E-4F7C-BC9B-EE00FA0ED9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651" y="1393370"/>
            <a:ext cx="4786960" cy="454128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Share what you did in the session.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3600" dirty="0"/>
              <a:t>Explain your hobbies and interests.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3600" dirty="0"/>
              <a:t>Show how you use art or creativity in your interests.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A651"/>
                </a:solidFill>
              </a:rPr>
              <a:t>Share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BC57C1C5-B6DD-4BFB-831C-A575CB8B1691}"/>
              </a:ext>
            </a:extLst>
          </p:cNvPr>
          <p:cNvSpPr/>
          <p:nvPr/>
        </p:nvSpPr>
        <p:spPr>
          <a:xfrm rot="158273">
            <a:off x="5644686" y="1187596"/>
            <a:ext cx="2641589" cy="1798983"/>
          </a:xfrm>
          <a:prstGeom prst="wedgeEllipseCallout">
            <a:avLst>
              <a:gd name="adj1" fmla="val -17007"/>
              <a:gd name="adj2" fmla="val 74678"/>
            </a:avLst>
          </a:prstGeom>
          <a:solidFill>
            <a:srgbClr val="A6DFE2"/>
          </a:solidFill>
          <a:ln w="19050" cmpd="sng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you discovered? Share with your team!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83558B-0D52-4950-80F4-8FDC7A4A5E9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686306" y="3439886"/>
            <a:ext cx="2944248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37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9517" y="6559918"/>
            <a:ext cx="404379" cy="209912"/>
          </a:xfrm>
        </p:spPr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13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A551"/>
                </a:solidFill>
              </a:rPr>
              <a:t>Clean Up</a:t>
            </a:r>
          </a:p>
        </p:txBody>
      </p:sp>
      <p:pic>
        <p:nvPicPr>
          <p:cNvPr id="7" name="Picture 6" descr="A picture containing tool, brush&#10;&#10;Description automatically generated">
            <a:extLst>
              <a:ext uri="{FF2B5EF4-FFF2-40B4-BE49-F238E27FC236}">
                <a16:creationId xmlns:a16="http://schemas.microsoft.com/office/drawing/2014/main" id="{AFD005AA-9D11-40B6-BACB-8D04D405534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2428" y="1172626"/>
            <a:ext cx="6739147" cy="451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83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B3A04-2BF4-4834-A5AC-BF412CEF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9517" y="6559918"/>
            <a:ext cx="454483" cy="209912"/>
          </a:xfrm>
        </p:spPr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14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99A4BC1-F5E0-4D25-AF3C-551958EE34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645" y="1619703"/>
            <a:ext cx="3606243" cy="22860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2CF4DDD-65CC-5BC7-1F2C-ACEB334E8338}"/>
              </a:ext>
            </a:extLst>
          </p:cNvPr>
          <p:cNvSpPr txBox="1">
            <a:spLocks/>
          </p:cNvSpPr>
          <p:nvPr/>
        </p:nvSpPr>
        <p:spPr>
          <a:xfrm>
            <a:off x="370116" y="4957150"/>
            <a:ext cx="8395602" cy="1319472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LEGO, the LEGO logo and the SPIKE logo are trademarks of the/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sont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des marques de commerce du/son 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marcas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registradas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de LEGO Group. ©2023 The LEGO Group. All rights reserved/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Tous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droits 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réservés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/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Todos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los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derechos 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reservados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. FIRST®, the FIRST® logo, and FIRST® IN SHOWSM are trademarks of For Inspiration and Recognition of Science and Technology (FIRST). LEGO® is a registered trademark of the LEGO Group.  FIRST® LEGO® League and MASTERPIECESM are jointly held trademarks of FIRST and the LEGO Group.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©2023 FIRST and the LEGO Group. All rights reserved.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92D16-3291-3234-3FCD-5EFA51CBC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114" y="1894023"/>
            <a:ext cx="3074669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E1808D-4A41-4429-BDD9-039046921A33}"/>
              </a:ext>
            </a:extLst>
          </p:cNvPr>
          <p:cNvSpPr/>
          <p:nvPr/>
        </p:nvSpPr>
        <p:spPr>
          <a:xfrm>
            <a:off x="263046" y="365127"/>
            <a:ext cx="8604997" cy="762634"/>
          </a:xfrm>
          <a:prstGeom prst="roundRect">
            <a:avLst/>
          </a:prstGeom>
          <a:solidFill>
            <a:srgbClr val="00A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2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Guiding Questions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45DFF6-EE04-4A18-8898-D4C1CE4A06C7}"/>
              </a:ext>
            </a:extLst>
          </p:cNvPr>
          <p:cNvSpPr/>
          <p:nvPr/>
        </p:nvSpPr>
        <p:spPr>
          <a:xfrm>
            <a:off x="263047" y="2933053"/>
            <a:ext cx="2926080" cy="144104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you use creativity in your</a:t>
            </a:r>
          </a:p>
          <a:p>
            <a:pPr algn="ctr"/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hobbies?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F5A9C7E-C2D0-4F93-BC6B-DBADE1AF2924}"/>
              </a:ext>
            </a:extLst>
          </p:cNvPr>
          <p:cNvSpPr/>
          <p:nvPr/>
        </p:nvSpPr>
        <p:spPr>
          <a:xfrm>
            <a:off x="263047" y="1276839"/>
            <a:ext cx="2926080" cy="144104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did you learn from the Explore story?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8CFE0DF-BEF3-4914-A598-7A66A74C572C}"/>
              </a:ext>
            </a:extLst>
          </p:cNvPr>
          <p:cNvSpPr/>
          <p:nvPr/>
        </p:nvSpPr>
        <p:spPr>
          <a:xfrm>
            <a:off x="3478192" y="1276839"/>
            <a:ext cx="2926080" cy="144104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you teach people about your interests?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16FD3D-F12A-4905-AEFF-ED4FEE822709}"/>
              </a:ext>
            </a:extLst>
          </p:cNvPr>
          <p:cNvSpPr/>
          <p:nvPr/>
        </p:nvSpPr>
        <p:spPr>
          <a:xfrm>
            <a:off x="3478192" y="2933053"/>
            <a:ext cx="2926080" cy="144104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you share </a:t>
            </a:r>
          </a:p>
          <a:p>
            <a:pPr algn="ctr"/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you love to do?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12EFF9B9-1627-A7DD-539C-2D6686790141}"/>
              </a:ext>
            </a:extLst>
          </p:cNvPr>
          <p:cNvSpPr/>
          <p:nvPr/>
        </p:nvSpPr>
        <p:spPr>
          <a:xfrm>
            <a:off x="263047" y="4589267"/>
            <a:ext cx="2926080" cy="144104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do you go when </a:t>
            </a:r>
          </a:p>
          <a:p>
            <a:pPr algn="ctr"/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want to learn </a:t>
            </a:r>
          </a:p>
          <a:p>
            <a:pPr algn="ctr"/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something new?</a:t>
            </a:r>
          </a:p>
        </p:txBody>
      </p:sp>
      <p:sp>
        <p:nvSpPr>
          <p:cNvPr id="12" name="Rectangle: Rounded Corners 17">
            <a:extLst>
              <a:ext uri="{FF2B5EF4-FFF2-40B4-BE49-F238E27FC236}">
                <a16:creationId xmlns:a16="http://schemas.microsoft.com/office/drawing/2014/main" id="{428C0A6D-65CA-3C0A-FD9C-32E5B3059793}"/>
              </a:ext>
            </a:extLst>
          </p:cNvPr>
          <p:cNvSpPr/>
          <p:nvPr/>
        </p:nvSpPr>
        <p:spPr>
          <a:xfrm>
            <a:off x="3478192" y="4589267"/>
            <a:ext cx="2926080" cy="144104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the Explore </a:t>
            </a:r>
          </a:p>
          <a:p>
            <a:pPr algn="ctr"/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story give you any ideas for Issy?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C9447ED-6B26-0AB4-8393-965F9DB3660B}"/>
              </a:ext>
            </a:extLst>
          </p:cNvPr>
          <p:cNvSpPr/>
          <p:nvPr/>
        </p:nvSpPr>
        <p:spPr>
          <a:xfrm flipH="1">
            <a:off x="6582043" y="1276839"/>
            <a:ext cx="2298909" cy="4654061"/>
          </a:xfrm>
          <a:prstGeom prst="roundRect">
            <a:avLst/>
          </a:prstGeom>
          <a:solidFill>
            <a:srgbClr val="C9DF89"/>
          </a:solidFill>
          <a:ln w="285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91440" rtlCol="0" anchor="t" anchorCtr="0">
            <a:noAutofit/>
          </a:bodyPr>
          <a:lstStyle/>
          <a:p>
            <a:pPr algn="ctr">
              <a:spcAft>
                <a:spcPts val="200"/>
              </a:spcAft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</a:p>
          <a:p>
            <a:pPr>
              <a:spcAft>
                <a:spcPts val="200"/>
              </a:spcAft>
            </a:pP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team will use discovery to explore the MASTERPIECE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 and explain how people share what they love to do.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spcAft>
                <a:spcPts val="200"/>
              </a:spcAft>
            </a:pPr>
            <a:endParaRPr lang="en-US" sz="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The team will build a place to share a hobby or interest.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46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oup of people in garment&#10;&#10;Description automatically generated with low confidence">
            <a:extLst>
              <a:ext uri="{FF2B5EF4-FFF2-40B4-BE49-F238E27FC236}">
                <a16:creationId xmlns:a16="http://schemas.microsoft.com/office/drawing/2014/main" id="{8619CEA7-ABBD-475F-8F37-93EBBC520A0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774" y="3868391"/>
            <a:ext cx="4191953" cy="227379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3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1276DA-64A6-464C-8E68-29EC9EE927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195" y="3400507"/>
            <a:ext cx="3121547" cy="84421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explored new skills and ideas.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A551"/>
                </a:solidFill>
              </a:rPr>
              <a:t>Introduction – Let’s Discover</a:t>
            </a:r>
          </a:p>
        </p:txBody>
      </p:sp>
      <p:pic>
        <p:nvPicPr>
          <p:cNvPr id="12" name="Picture 11" descr="A picture containing text, clipart, vector graphics, businesscard&#10;&#10;Description automatically generated">
            <a:extLst>
              <a:ext uri="{FF2B5EF4-FFF2-40B4-BE49-F238E27FC236}">
                <a16:creationId xmlns:a16="http://schemas.microsoft.com/office/drawing/2014/main" id="{F8725B6E-8EBB-409F-9400-DBA8A67FAE4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466" y="1274276"/>
            <a:ext cx="2057400" cy="2057400"/>
          </a:xfrm>
          <a:prstGeom prst="rect">
            <a:avLst/>
          </a:prstGeom>
        </p:spPr>
      </p:pic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D135C1E-0942-48C3-9F0A-AD3D55C08964}"/>
              </a:ext>
            </a:extLst>
          </p:cNvPr>
          <p:cNvSpPr txBox="1">
            <a:spLocks/>
          </p:cNvSpPr>
          <p:nvPr/>
        </p:nvSpPr>
        <p:spPr>
          <a:xfrm>
            <a:off x="3912243" y="1274276"/>
            <a:ext cx="4965539" cy="459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Examples of Discovery</a:t>
            </a:r>
          </a:p>
          <a:p>
            <a:r>
              <a:rPr lang="en-US" dirty="0">
                <a:highlight>
                  <a:srgbClr val="FFFF00"/>
                </a:highlight>
              </a:rPr>
              <a:t>Ask the students to provide examples of Discovery and record them here</a:t>
            </a:r>
          </a:p>
          <a:p>
            <a:r>
              <a:rPr lang="en-US" dirty="0">
                <a:highlight>
                  <a:srgbClr val="FFFF00"/>
                </a:highlight>
              </a:rPr>
              <a:t>Example of Discovery</a:t>
            </a:r>
          </a:p>
          <a:p>
            <a:r>
              <a:rPr lang="en-US" dirty="0">
                <a:highlight>
                  <a:srgbClr val="FFFF00"/>
                </a:highlight>
              </a:rPr>
              <a:t>Example of Discovery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9FA2E4-1D45-4719-8F65-68E9FA4919C1}"/>
              </a:ext>
            </a:extLst>
          </p:cNvPr>
          <p:cNvSpPr txBox="1"/>
          <p:nvPr/>
        </p:nvSpPr>
        <p:spPr>
          <a:xfrm>
            <a:off x="7527301" y="382419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A6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5074A9-AED0-6CA9-DE1B-FF3DED222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8036" y="4209367"/>
            <a:ext cx="1390008" cy="18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1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9517" y="6559918"/>
            <a:ext cx="454483" cy="209912"/>
          </a:xfrm>
        </p:spPr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4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FF357E-F299-4DAA-A8A4-1F530120A8A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0311" y="1173938"/>
            <a:ext cx="4662311" cy="4662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893417-D102-4DAC-B7E5-6190EBBB7B9F}"/>
              </a:ext>
            </a:extLst>
          </p:cNvPr>
          <p:cNvSpPr txBox="1"/>
          <p:nvPr/>
        </p:nvSpPr>
        <p:spPr>
          <a:xfrm>
            <a:off x="4572000" y="2152053"/>
            <a:ext cx="3833446" cy="2553891"/>
          </a:xfrm>
          <a:prstGeom prst="roundRect">
            <a:avLst/>
          </a:prstGeom>
          <a:noFill/>
          <a:ln w="38100">
            <a:solidFill>
              <a:srgbClr val="00A55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Neue" panose="02000503000000020004"/>
              </a:rPr>
              <a:t>Visit the </a:t>
            </a:r>
          </a:p>
          <a:p>
            <a:pPr algn="ctr"/>
            <a:r>
              <a:rPr lang="en-US" sz="2400" i="1" dirty="0">
                <a:latin typeface="Helvetica Neue" panose="02000503000000020004"/>
                <a:hlinkClick r:id="rId4"/>
              </a:rPr>
              <a:t>FIRST</a:t>
            </a:r>
            <a:r>
              <a:rPr lang="en-US" sz="2400" baseline="30000" dirty="0">
                <a:latin typeface="Helvetica Neue" panose="02000503000000020004"/>
                <a:hlinkClick r:id="rId4"/>
              </a:rPr>
              <a:t>®</a:t>
            </a:r>
            <a:r>
              <a:rPr lang="en-US" sz="2400" dirty="0">
                <a:latin typeface="Helvetica Neue" panose="02000503000000020004"/>
                <a:hlinkClick r:id="rId4"/>
              </a:rPr>
              <a:t> LEGO</a:t>
            </a:r>
            <a:r>
              <a:rPr lang="en-US" sz="2400" baseline="30000" dirty="0">
                <a:latin typeface="Helvetica Neue" panose="02000503000000020004"/>
                <a:hlinkClick r:id="rId4"/>
              </a:rPr>
              <a:t> ®</a:t>
            </a:r>
            <a:r>
              <a:rPr lang="en-US" sz="2400" dirty="0">
                <a:latin typeface="Helvetica Neue" panose="02000503000000020004"/>
                <a:hlinkClick r:id="rId4"/>
              </a:rPr>
              <a:t> League </a:t>
            </a:r>
          </a:p>
          <a:p>
            <a:pPr algn="ctr"/>
            <a:r>
              <a:rPr lang="en-US" sz="2400" dirty="0">
                <a:latin typeface="Helvetica Neue" panose="02000503000000020004"/>
                <a:hlinkClick r:id="rId4"/>
              </a:rPr>
              <a:t>YouTube Channel</a:t>
            </a:r>
            <a:r>
              <a:rPr lang="en-US" sz="2400" dirty="0">
                <a:latin typeface="Helvetica Neue" panose="02000503000000020004"/>
                <a:hlinkClick r:id="" action="ppaction://noaction"/>
              </a:rPr>
              <a:t> </a:t>
            </a:r>
            <a:endParaRPr lang="en-US" sz="2400" dirty="0">
              <a:latin typeface="Helvetica Neue" panose="02000503000000020004"/>
            </a:endParaRPr>
          </a:p>
          <a:p>
            <a:pPr algn="ctr"/>
            <a:r>
              <a:rPr lang="en-US" sz="2400" dirty="0">
                <a:latin typeface="Helvetica Neue" panose="02000503000000020004"/>
              </a:rPr>
              <a:t>to watch the </a:t>
            </a:r>
          </a:p>
          <a:p>
            <a:pPr algn="ctr"/>
            <a:r>
              <a:rPr lang="en-US" sz="2400" dirty="0">
                <a:latin typeface="Helvetica Neue" panose="02000503000000020004"/>
              </a:rPr>
              <a:t>MASTERPIECE</a:t>
            </a:r>
            <a:r>
              <a:rPr lang="en-US" sz="2400" baseline="30000" dirty="0">
                <a:latin typeface="Helvetica Neue" panose="02000503000000020004"/>
              </a:rPr>
              <a:t>SM</a:t>
            </a:r>
            <a:r>
              <a:rPr lang="en-US" sz="2400" dirty="0">
                <a:latin typeface="Helvetica Neue" panose="02000503000000020004"/>
              </a:rPr>
              <a:t> Season Launch Video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6B1D03B4-C717-412F-811E-F984EE8C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2634"/>
          </a:xfrm>
        </p:spPr>
        <p:txBody>
          <a:bodyPr/>
          <a:lstStyle/>
          <a:p>
            <a:r>
              <a:rPr lang="en-US" dirty="0">
                <a:solidFill>
                  <a:srgbClr val="00A651"/>
                </a:solidFill>
                <a:latin typeface="Helvetica Neue"/>
              </a:rPr>
              <a:t>MASTERPIECE</a:t>
            </a:r>
            <a:r>
              <a:rPr lang="en-US" baseline="30000" dirty="0">
                <a:solidFill>
                  <a:srgbClr val="00A651"/>
                </a:solidFill>
                <a:latin typeface="Helvetica Neue"/>
              </a:rPr>
              <a:t>SM</a:t>
            </a:r>
          </a:p>
        </p:txBody>
      </p:sp>
    </p:spTree>
    <p:extLst>
      <p:ext uri="{BB962C8B-B14F-4D97-AF65-F5344CB8AC3E}">
        <p14:creationId xmlns:p14="http://schemas.microsoft.com/office/powerpoint/2010/main" val="382257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5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6E6B01-D52D-4226-818C-AF13E93F69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4119" y="1383174"/>
            <a:ext cx="6202399" cy="156090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Read the Explore story and explore the MASTERPIECE</a:t>
            </a:r>
            <a:r>
              <a:rPr lang="en-US" sz="3600" baseline="30000" dirty="0">
                <a:solidFill>
                  <a:schemeClr val="tx1"/>
                </a:solidFill>
              </a:rPr>
              <a:t>SM</a:t>
            </a:r>
            <a:r>
              <a:rPr lang="en-US" sz="3600" dirty="0">
                <a:solidFill>
                  <a:schemeClr val="tx1"/>
                </a:solidFill>
              </a:rPr>
              <a:t> theme.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3355"/>
            <a:ext cx="8737600" cy="87085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A651"/>
                </a:solidFill>
              </a:rPr>
              <a:t>Activity 1 – Explore Season Theme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C115CF1-DF20-46F9-A492-22223F71D844}"/>
              </a:ext>
            </a:extLst>
          </p:cNvPr>
          <p:cNvSpPr/>
          <p:nvPr/>
        </p:nvSpPr>
        <p:spPr>
          <a:xfrm>
            <a:off x="6985000" y="1214209"/>
            <a:ext cx="1916031" cy="45720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A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>
                <a:solidFill>
                  <a:srgbClr val="4472C4"/>
                </a:solidFill>
              </a:rPr>
              <a:t>You need…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87252-BAF9-DEB6-65D6-4B302C3A7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975" y="1909541"/>
            <a:ext cx="1371600" cy="18288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F0D897-BC94-D20F-94F5-22E17E8BB0E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7304" y="3993826"/>
            <a:ext cx="1280160" cy="1381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056FDA-E410-9A37-BF85-BB824CE54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3020078"/>
            <a:ext cx="3212863" cy="2926080"/>
          </a:xfrm>
          <a:prstGeom prst="rect">
            <a:avLst/>
          </a:prstGeo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C97ABE71-5185-C8B9-E04A-9B00CA334AA9}"/>
              </a:ext>
            </a:extLst>
          </p:cNvPr>
          <p:cNvSpPr txBox="1">
            <a:spLocks/>
          </p:cNvSpPr>
          <p:nvPr/>
        </p:nvSpPr>
        <p:spPr>
          <a:xfrm>
            <a:off x="770792" y="3126121"/>
            <a:ext cx="2958527" cy="2577319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</a:rPr>
              <a:t>Talk about your own hobbies or interests.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0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6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6E6B01-D52D-4226-818C-AF13E93F69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1375" y="1120286"/>
            <a:ext cx="8197850" cy="157592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Think about how you use art or creativity in your hobbies or interests.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3355"/>
            <a:ext cx="7886700" cy="7626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A651"/>
                </a:solidFill>
              </a:rPr>
              <a:t>Activity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3BB8E-897D-B2B3-A9A5-ECC2F0BE355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0381" y="2098041"/>
            <a:ext cx="3849319" cy="3474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EEB8D1-D480-83B4-44DF-107E016C79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299" r="3914" b="5600"/>
          <a:stretch/>
        </p:blipFill>
        <p:spPr>
          <a:xfrm>
            <a:off x="141636" y="2098041"/>
            <a:ext cx="3695739" cy="3840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9E8FC-70F7-3141-76F7-5893E16BC3F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59175" y="3688264"/>
            <a:ext cx="19240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5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7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15D969C-8800-44AD-889A-FA6C409BD0E9}"/>
              </a:ext>
            </a:extLst>
          </p:cNvPr>
          <p:cNvSpPr txBox="1">
            <a:spLocks/>
          </p:cNvSpPr>
          <p:nvPr/>
        </p:nvSpPr>
        <p:spPr>
          <a:xfrm>
            <a:off x="574431" y="296532"/>
            <a:ext cx="8210340" cy="76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>
                <a:solidFill>
                  <a:srgbClr val="00A651"/>
                </a:solidFill>
                <a:latin typeface="Helvetica Neue"/>
              </a:rPr>
              <a:t>Activity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04206D-334D-ED99-DFDB-A5B8980F6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424" y="1834524"/>
            <a:ext cx="6663088" cy="38404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87F2B2-AA26-3450-D84B-E2464C825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88" y="3837115"/>
            <a:ext cx="1345542" cy="21945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892051-663A-17C3-965C-D15895CEDD4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9330" y="4207285"/>
            <a:ext cx="1905000" cy="1273451"/>
          </a:xfrm>
          <a:prstGeom prst="rect">
            <a:avLst/>
          </a:prstGeom>
        </p:spPr>
      </p:pic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8C161FC0-EFF6-FC03-F429-245E2E4002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431" y="1129174"/>
            <a:ext cx="8206081" cy="762634"/>
          </a:xfrm>
        </p:spPr>
        <p:txBody>
          <a:bodyPr>
            <a:normAutofit fontScale="92500"/>
          </a:bodyPr>
          <a:lstStyle/>
          <a:p>
            <a:r>
              <a:rPr lang="en-US" sz="3900" dirty="0">
                <a:solidFill>
                  <a:schemeClr val="tx1"/>
                </a:solidFill>
              </a:rPr>
              <a:t>Draw a picture of what you love to do.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57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8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A651"/>
                </a:solidFill>
              </a:rPr>
              <a:t>Activity 2 - Build What You Love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29296480-7A93-F14F-82EE-9A0203C7F4E7}"/>
              </a:ext>
            </a:extLst>
          </p:cNvPr>
          <p:cNvSpPr txBox="1">
            <a:spLocks/>
          </p:cNvSpPr>
          <p:nvPr/>
        </p:nvSpPr>
        <p:spPr>
          <a:xfrm>
            <a:off x="2864175" y="1214209"/>
            <a:ext cx="3953539" cy="4854576"/>
          </a:xfr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00" dirty="0">
                <a:latin typeface="Helvetica Neue" panose="02000503000000020004"/>
              </a:rPr>
              <a:t>Explore how people share what they love to do.</a:t>
            </a:r>
          </a:p>
          <a:p>
            <a:endParaRPr lang="en-US" sz="900" dirty="0">
              <a:latin typeface="Helvetica Neue" panose="02000503000000020004"/>
            </a:endParaRPr>
          </a:p>
          <a:p>
            <a:r>
              <a:rPr lang="en-US" sz="3900" dirty="0">
                <a:latin typeface="Helvetica Neue" panose="02000503000000020004"/>
              </a:rPr>
              <a:t>Talk about places in your community where people share what they love to do.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CB2765-AFE6-15C1-8936-C239E0BFDF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80"/>
          <a:stretch/>
        </p:blipFill>
        <p:spPr>
          <a:xfrm>
            <a:off x="281538" y="1274087"/>
            <a:ext cx="2582637" cy="4854576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C36120-CC10-5F5D-55D4-C414CCAD5E70}"/>
              </a:ext>
            </a:extLst>
          </p:cNvPr>
          <p:cNvSpPr/>
          <p:nvPr/>
        </p:nvSpPr>
        <p:spPr>
          <a:xfrm>
            <a:off x="6951785" y="1274087"/>
            <a:ext cx="1949246" cy="451212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A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>
                <a:solidFill>
                  <a:srgbClr val="4472C4"/>
                </a:solidFill>
              </a:rPr>
              <a:t>You need…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8281D-7E31-26FB-F7B9-0DBA9FFBD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967" y="1973040"/>
            <a:ext cx="1440180" cy="192024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F85806-B742-01AB-DBAC-BA3F60D74FE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6096" y="4095426"/>
            <a:ext cx="1300466" cy="140299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EBBB3EE-2C60-C43A-F895-A4198B4B5974}"/>
              </a:ext>
            </a:extLst>
          </p:cNvPr>
          <p:cNvSpPr/>
          <p:nvPr/>
        </p:nvSpPr>
        <p:spPr>
          <a:xfrm>
            <a:off x="497853" y="1421394"/>
            <a:ext cx="2232251" cy="1403287"/>
          </a:xfrm>
          <a:prstGeom prst="ellipse">
            <a:avLst/>
          </a:prstGeom>
          <a:solidFill>
            <a:srgbClr val="C0E4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  <a:latin typeface="Helvetica Neue" panose="02000503000000020004"/>
                <a:ea typeface="Roboto" panose="02000000000000000000" pitchFamily="2" charset="0"/>
                <a:cs typeface="Roboto" panose="02000000000000000000" pitchFamily="2" charset="0"/>
              </a:rPr>
              <a:t>Where can I share my hobbies?</a:t>
            </a:r>
          </a:p>
        </p:txBody>
      </p:sp>
    </p:spTree>
    <p:extLst>
      <p:ext uri="{BB962C8B-B14F-4D97-AF65-F5344CB8AC3E}">
        <p14:creationId xmlns:p14="http://schemas.microsoft.com/office/powerpoint/2010/main" val="211925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9517" y="6559918"/>
            <a:ext cx="454483" cy="209912"/>
          </a:xfrm>
        </p:spPr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9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844" y="410144"/>
            <a:ext cx="3653944" cy="762634"/>
          </a:xfrm>
        </p:spPr>
        <p:txBody>
          <a:bodyPr/>
          <a:lstStyle/>
          <a:p>
            <a:r>
              <a:rPr lang="en-US" dirty="0">
                <a:solidFill>
                  <a:srgbClr val="00A651"/>
                </a:solidFill>
              </a:rPr>
              <a:t>Activity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F25C4C-4456-E6FB-F745-DC12F14836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5844" y="656644"/>
            <a:ext cx="4865456" cy="554498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350EE9-79DA-44EB-AEDE-5C6A4A0AC016}"/>
              </a:ext>
            </a:extLst>
          </p:cNvPr>
          <p:cNvSpPr txBox="1">
            <a:spLocks/>
          </p:cNvSpPr>
          <p:nvPr/>
        </p:nvSpPr>
        <p:spPr>
          <a:xfrm>
            <a:off x="5321300" y="1364979"/>
            <a:ext cx="3608156" cy="4566898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rgbClr val="00A651"/>
                </a:solidFill>
                <a:latin typeface="Helvetica Neue" panose="02000503000000020004"/>
              </a:rPr>
              <a:t>Challenge</a:t>
            </a:r>
            <a:endParaRPr lang="en-US" sz="800" b="1" dirty="0">
              <a:solidFill>
                <a:srgbClr val="00A651"/>
              </a:solidFill>
              <a:latin typeface="Helvetica Neue" panose="02000503000000020004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800" b="1" dirty="0">
              <a:solidFill>
                <a:srgbClr val="00A651"/>
              </a:solidFill>
              <a:latin typeface="Helvetica Neue" panose="02000503000000020004"/>
            </a:endParaRPr>
          </a:p>
          <a:p>
            <a:r>
              <a:rPr lang="en-US" sz="3600" dirty="0">
                <a:latin typeface="Helvetica Neue" panose="02000503000000020004"/>
              </a:rPr>
              <a:t>Discuss the creative ways Izzy could get her friends interested in skateboarding.</a:t>
            </a:r>
          </a:p>
        </p:txBody>
      </p:sp>
    </p:spTree>
    <p:extLst>
      <p:ext uri="{BB962C8B-B14F-4D97-AF65-F5344CB8AC3E}">
        <p14:creationId xmlns:p14="http://schemas.microsoft.com/office/powerpoint/2010/main" val="56560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279135ABFB346BEF00BA71AF2085A" ma:contentTypeVersion="14" ma:contentTypeDescription="Create a new document." ma:contentTypeScope="" ma:versionID="2777903d210be48889a69d5b920f3bd7">
  <xsd:schema xmlns:xsd="http://www.w3.org/2001/XMLSchema" xmlns:xs="http://www.w3.org/2001/XMLSchema" xmlns:p="http://schemas.microsoft.com/office/2006/metadata/properties" xmlns:ns2="09a20863-7c96-4a57-95ca-029d1820b203" xmlns:ns3="32a440ee-ccdf-4ffb-ba5c-71e25989d2a9" targetNamespace="http://schemas.microsoft.com/office/2006/metadata/properties" ma:root="true" ma:fieldsID="40f6a557f7d984722f210305f2bd7023" ns2:_="" ns3:_="">
    <xsd:import namespace="09a20863-7c96-4a57-95ca-029d1820b203"/>
    <xsd:import namespace="32a440ee-ccdf-4ffb-ba5c-71e25989d2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a20863-7c96-4a57-95ca-029d1820b2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13cef49-2953-4246-9b7f-e3d70b1cf0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440ee-ccdf-4ffb-ba5c-71e25989d2a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ead4032-91df-4aa8-82eb-58c2a2f4ac87}" ma:internalName="TaxCatchAll" ma:showField="CatchAllData" ma:web="32a440ee-ccdf-4ffb-ba5c-71e25989d2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9a20863-7c96-4a57-95ca-029d1820b203">
      <Terms xmlns="http://schemas.microsoft.com/office/infopath/2007/PartnerControls"/>
    </lcf76f155ced4ddcb4097134ff3c332f>
    <TaxCatchAll xmlns="32a440ee-ccdf-4ffb-ba5c-71e25989d2a9" xsi:nil="true"/>
  </documentManagement>
</p:properties>
</file>

<file path=customXml/itemProps1.xml><?xml version="1.0" encoding="utf-8"?>
<ds:datastoreItem xmlns:ds="http://schemas.openxmlformats.org/officeDocument/2006/customXml" ds:itemID="{200F2620-720C-4C21-8184-FD23A3C268ED}"/>
</file>

<file path=customXml/itemProps2.xml><?xml version="1.0" encoding="utf-8"?>
<ds:datastoreItem xmlns:ds="http://schemas.openxmlformats.org/officeDocument/2006/customXml" ds:itemID="{7151A670-0DF8-40A2-9C30-9AF459D7E2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C3B65E-86F5-4F12-882B-E72674BBA31A}">
  <ds:schemaRefs>
    <ds:schemaRef ds:uri="eef8d247-b517-4b03-8403-4e70816b143f"/>
    <ds:schemaRef ds:uri="f0e45243-17b0-4cce-9b2d-f191534f8a0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98a1be8e-ceb0-4d64-90f3-74f22257285b"/>
    <ds:schemaRef ds:uri="0bfdc619-4bd5-4a26-8e37-4be4446dc23a"/>
    <ds:schemaRef ds:uri="09a20863-7c96-4a57-95ca-029d1820b203"/>
    <ds:schemaRef ds:uri="32a440ee-ccdf-4ffb-ba5c-71e25989d2a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2312</TotalTime>
  <Words>1729</Words>
  <Application>Microsoft Office PowerPoint</Application>
  <PresentationFormat>On-screen Show (4:3)</PresentationFormat>
  <Paragraphs>189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Arial-BoldMT</vt:lpstr>
      <vt:lpstr>ArialMT</vt:lpstr>
      <vt:lpstr>Calibri</vt:lpstr>
      <vt:lpstr>Helvetica Neue</vt:lpstr>
      <vt:lpstr>Roboto</vt:lpstr>
      <vt:lpstr>Roboto Medium</vt:lpstr>
      <vt:lpstr>Office Theme</vt:lpstr>
      <vt:lpstr>PowerPoint Presentation</vt:lpstr>
      <vt:lpstr>Guiding Questions</vt:lpstr>
      <vt:lpstr>Introduction – Let’s Discover</vt:lpstr>
      <vt:lpstr>MASTERPIECESM</vt:lpstr>
      <vt:lpstr>Activity 1 – Explore Season Theme</vt:lpstr>
      <vt:lpstr>Activity 1</vt:lpstr>
      <vt:lpstr>PowerPoint Presentation</vt:lpstr>
      <vt:lpstr>Activity 2 - Build What You Love</vt:lpstr>
      <vt:lpstr>Activity 2</vt:lpstr>
      <vt:lpstr>Activity 2</vt:lpstr>
      <vt:lpstr>Activity 2</vt:lpstr>
      <vt:lpstr>Share</vt:lpstr>
      <vt:lpstr>Clean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Tammy Pankey</cp:lastModifiedBy>
  <cp:revision>41</cp:revision>
  <dcterms:created xsi:type="dcterms:W3CDTF">2020-04-21T20:33:01Z</dcterms:created>
  <dcterms:modified xsi:type="dcterms:W3CDTF">2023-07-24T19:37:34Z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0x010100942279135ABFB346BEF00BA71AF2085A</vt:lpwstr>
  </property>
  <property fmtid="{D5CDD505-2E9C-101B-9397-08002B2CF9AE}" pid="3" name="MediaServiceImageTags">
    <vt:lpwstr/>
  </property>
</Properties>
</file>