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sldIdLst>
    <p:sldId id="319" r:id="rId5"/>
    <p:sldId id="260" r:id="rId6"/>
    <p:sldId id="261" r:id="rId7"/>
    <p:sldId id="285" r:id="rId8"/>
    <p:sldId id="323" r:id="rId9"/>
    <p:sldId id="322" r:id="rId10"/>
    <p:sldId id="317" r:id="rId11"/>
    <p:sldId id="318" r:id="rId12"/>
    <p:sldId id="325" r:id="rId13"/>
    <p:sldId id="311" r:id="rId14"/>
    <p:sldId id="306" r:id="rId15"/>
    <p:sldId id="269" r:id="rId16"/>
    <p:sldId id="316" r:id="rId17"/>
    <p:sldId id="321" r:id="rId18"/>
    <p:sldId id="32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Morgan" initials="KM" lastIdx="18" clrIdx="0">
    <p:extLst>
      <p:ext uri="{19B8F6BF-5375-455C-9EA6-DF929625EA0E}">
        <p15:presenceInfo xmlns:p15="http://schemas.microsoft.com/office/powerpoint/2012/main" userId="S::kmorgan@firstinspires.org::19752d8f-270a-426b-91ad-1bf5c79275bc" providerId="AD"/>
      </p:ext>
    </p:extLst>
  </p:cmAuthor>
  <p:cmAuthor id="2" name="Tammy Pankey" initials="TP" lastIdx="17" clrIdx="1">
    <p:extLst>
      <p:ext uri="{19B8F6BF-5375-455C-9EA6-DF929625EA0E}">
        <p15:presenceInfo xmlns:p15="http://schemas.microsoft.com/office/powerpoint/2012/main" userId="S::tpankey@firstinspires.org::89b84b47-0384-4d66-b56e-dc00ebdb68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342"/>
    <a:srgbClr val="006933"/>
    <a:srgbClr val="00A651"/>
    <a:srgbClr val="4472C4"/>
    <a:srgbClr val="FF781D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E4C71-EB0C-4F10-90E2-B683583F085B}" v="1" dt="2023-05-22T19:31:07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6" autoAdjust="0"/>
    <p:restoredTop sz="72941" autoAdjust="0"/>
  </p:normalViewPr>
  <p:slideViewPr>
    <p:cSldViewPr snapToGrid="0">
      <p:cViewPr varScale="1">
        <p:scale>
          <a:sx n="79" d="100"/>
          <a:sy n="79" d="100"/>
        </p:scale>
        <p:origin x="2640" y="54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Pankey" userId="89b84b47-0384-4d66-b56e-dc00ebdb68cf" providerId="ADAL" clId="{F17E4C71-EB0C-4F10-90E2-B683583F085B}"/>
    <pc:docChg chg="custSel modSld">
      <pc:chgData name="Tammy Pankey" userId="89b84b47-0384-4d66-b56e-dc00ebdb68cf" providerId="ADAL" clId="{F17E4C71-EB0C-4F10-90E2-B683583F085B}" dt="2023-05-22T19:42:56.328" v="15"/>
      <pc:docMkLst>
        <pc:docMk/>
      </pc:docMkLst>
      <pc:sldChg chg="modSp mod">
        <pc:chgData name="Tammy Pankey" userId="89b84b47-0384-4d66-b56e-dc00ebdb68cf" providerId="ADAL" clId="{F17E4C71-EB0C-4F10-90E2-B683583F085B}" dt="2023-05-22T19:32:36.763" v="8" actId="20577"/>
        <pc:sldMkLst>
          <pc:docMk/>
          <pc:sldMk cId="1717468709" sldId="260"/>
        </pc:sldMkLst>
        <pc:spChg chg="mod">
          <ac:chgData name="Tammy Pankey" userId="89b84b47-0384-4d66-b56e-dc00ebdb68cf" providerId="ADAL" clId="{F17E4C71-EB0C-4F10-90E2-B683583F085B}" dt="2023-05-22T19:32:36.763" v="8" actId="20577"/>
          <ac:spMkLst>
            <pc:docMk/>
            <pc:sldMk cId="1717468709" sldId="260"/>
            <ac:spMk id="8" creationId="{5FAF9C81-E385-4FC9-A39D-DEA705CF563C}"/>
          </ac:spMkLst>
        </pc:spChg>
      </pc:sldChg>
      <pc:sldChg chg="modNotesTx">
        <pc:chgData name="Tammy Pankey" userId="89b84b47-0384-4d66-b56e-dc00ebdb68cf" providerId="ADAL" clId="{F17E4C71-EB0C-4F10-90E2-B683583F085B}" dt="2023-05-22T19:42:56.328" v="15"/>
        <pc:sldMkLst>
          <pc:docMk/>
          <pc:sldMk cId="2951668690" sldId="269"/>
        </pc:sldMkLst>
      </pc:sldChg>
      <pc:sldChg chg="delSp mod">
        <pc:chgData name="Tammy Pankey" userId="89b84b47-0384-4d66-b56e-dc00ebdb68cf" providerId="ADAL" clId="{F17E4C71-EB0C-4F10-90E2-B683583F085B}" dt="2023-05-22T19:30:52.740" v="0" actId="478"/>
        <pc:sldMkLst>
          <pc:docMk/>
          <pc:sldMk cId="813220620" sldId="319"/>
        </pc:sldMkLst>
        <pc:picChg chg="del">
          <ac:chgData name="Tammy Pankey" userId="89b84b47-0384-4d66-b56e-dc00ebdb68cf" providerId="ADAL" clId="{F17E4C71-EB0C-4F10-90E2-B683583F085B}" dt="2023-05-22T19:30:52.740" v="0" actId="478"/>
          <ac:picMkLst>
            <pc:docMk/>
            <pc:sldMk cId="813220620" sldId="319"/>
            <ac:picMk id="13" creationId="{6335B222-1AA9-4892-A3FD-904EEBAC60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F5F3-06B3-EE47-BF43-708E2593BF6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B8CF6-C2C2-924C-96EF-0C0C9E05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a Museum Exhibit </a:t>
            </a:r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SPIKE model from the previous task so that it represents a museum exhibit.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so that it displays a new light pattern. Try it out!</a:t>
            </a:r>
          </a:p>
          <a:p>
            <a:r>
              <a:rPr lang="en-US" sz="1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so that the model will play a sound when someone approaches your exhibit.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what you built and explain how you coded the model.</a:t>
            </a:r>
          </a:p>
          <a:p>
            <a:pPr algn="l"/>
            <a:r>
              <a:rPr lang="en-US" sz="18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ArialMT"/>
              </a:rPr>
              <a:t>The team could build anything they might find in a museum (i.e., sculpture, artifact, exhibit).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ArialMT"/>
              </a:rPr>
              <a:t>The team will apply the coding concept of light, sound, and sensor blocks.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ArialMT"/>
              </a:rPr>
              <a:t>The Ideas space can be used to write down the coding steps planned or which coding blocks the team will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 minutes)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the team: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Share what they did in the session.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dirty="0"/>
              <a:t>Show the sensor coding skills they learned.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dirty="0"/>
              <a:t>Demonstrate how they modified the model and code so that light and sound is triggered by a sensor.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8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 relevant, age-appropriate video for your students.  </a:t>
            </a:r>
          </a:p>
          <a:p>
            <a:r>
              <a:rPr lang="en-US" dirty="0"/>
              <a:t>Here is one example: https://youtu.be/mQMlZHpo6w0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</a:rPr>
              <a:t>Art Museum | Virtual Field Trip | </a:t>
            </a:r>
            <a:r>
              <a:rPr lang="en-US" b="1" i="0" dirty="0" err="1">
                <a:solidFill>
                  <a:srgbClr val="0F0F0F"/>
                </a:solidFill>
                <a:effectLst/>
                <a:latin typeface="YouTube Sans"/>
              </a:rPr>
              <a:t>KidVision</a:t>
            </a:r>
            <a:r>
              <a:rPr lang="en-US" b="1" i="0">
                <a:solidFill>
                  <a:srgbClr val="0F0F0F"/>
                </a:solidFill>
                <a:effectLst/>
                <a:latin typeface="YouTube Sans"/>
              </a:rPr>
              <a:t> Pre-K </a:t>
            </a:r>
            <a:br>
              <a:rPr lang="en-US"/>
            </a:br>
            <a:r>
              <a:rPr lang="en-US" b="0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South Florida PBS</a:t>
            </a:r>
            <a:endParaRPr lang="en-US" b="1" i="0">
              <a:solidFill>
                <a:srgbClr val="0F0F0F"/>
              </a:solidFill>
              <a:effectLst/>
              <a:latin typeface="YouTube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3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Segoe UI" panose="020B0502040204020203" pitchFamily="34" charset="0"/>
              </a:rPr>
              <a:t>Ask the children to reflect on what a museum curator does.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Explain the job. What are some of this job’s daily tasks?</a:t>
            </a:r>
            <a:endParaRPr lang="en-US" sz="1200" dirty="0"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What is this job’s yearly salary?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What education or training is required?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What companies could people in this job work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2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Clean Up Pointers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Everything built in this session should be taken apart and returned to the LEGO Education SPIKE Essential set 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For easier material management, keep the pieces from the Explore set separate from the SPIKE Essential set.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wish to play a video or song during clean up time Link on 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GoNoodle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https://family.gonoodle.com/activities/clean-up 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on YouTube Kids:  https://www.youtubekids.com/watch?v=ZJFk87ZsHn0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https://youtu.be/ZJFk87ZsHn0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75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session has Guiding Questions that can be shared to frame the session.</a:t>
            </a:r>
          </a:p>
          <a:p>
            <a:endParaRPr lang="en-US" sz="1200" b="0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The team will learn about and use light and sound blocks.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The team should focus on light blocks in this activity. They will experiment with sound blocks in the next activity.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There are different sensors provided in the LEGO Education SPIKE™ Essential set that the team could try to incorporate.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The team could build anything they might find in a museum (i.e., sculpture, artifact, exhibit).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The team will apply the coding concept of light, sound, and sensor blocks.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The Ideas space can be used to write down the coding steps planned or which coding blocks the team will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-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Inclusive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(5-10 minutes)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Read the definition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inclusion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to the team.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-ItalicMT"/>
              </a:rPr>
              <a:t>(see TMG page 5)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Talk about what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inclusion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is. Have the team provide examples of this Core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Extension: Have everyone draw a picture of an example of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-BoldMT"/>
              </a:rPr>
              <a:t>inclusion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on the Core Values page in their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Arial-ItalicMT"/>
              </a:rPr>
              <a:t>Engineering Notebook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ArialMT"/>
              </a:rPr>
              <a:t>Activity 1 Tasks – Do Code 2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(15-20 minutes)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Open the SPIKE™ Essential app.  Complete your lesson.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Code the model to flash a light when a team member approaches the sensor.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Modify the program based on your ideas and test it out!</a:t>
            </a:r>
          </a:p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ArialMT"/>
              </a:rPr>
              <a:t>Challenge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Code the model to display a different light pattern that is unique to your team.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will learn about and use light and sound blocks.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should focus on light blocks in this activity. They will experiment with sound blocks in the next activity.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There are different sensors provided in the LEGO Education SPIKE™ Essential set that the team could try to incorporate.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ArialMT"/>
              </a:rPr>
              <a:t>Activity 1 Tasks – Do Code 2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(15-20 minutes)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Open the SPIKE™ Essential app.  Complete your lesson.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Code the model to flash a light when a team member approaches the sensor.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Modify the program based on your ideas and test it out!</a:t>
            </a:r>
          </a:p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ArialMT"/>
              </a:rPr>
              <a:t>Challenge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Code the model to display a different light pattern that is unique to your team.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will learn about and use light and sound blocks.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should focus on light blocks in this activity. They will experiment with sound blocks in the next activity.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There are different sensors provided in the LEGO Education SPIKE™ Essential set that the team could try to incorporate.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0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ArialMT"/>
              </a:rPr>
              <a:t>Activity 1 Tasks – Do Code 2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(15-20 minutes)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Open the SPIKE™ Essential app.  Complete your lesson.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Code the model to flash a light when a team member approaches the sensor.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Modify the program based on your ideas and test it out!</a:t>
            </a:r>
          </a:p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ArialMT"/>
              </a:rPr>
              <a:t>Challenge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Code the model to display a different light pattern that is unique to your team.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will learn about and use light and sound blocks.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should focus on light blocks in this activity. They will experiment with sound blocks in the next activity.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There are different sensors provided in the LEGO Education SPIKE™ Essential set that the team could try to incorporate.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36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ArialMT"/>
              </a:rPr>
              <a:t>Activity 1 Tasks – Do Code 2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(15-20 minutes)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Open the SPIKE™ Essential app.  Complete your lesson.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Code the model to flash a light when a team member approaches the sensor.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Modify the program based on your ideas and test it out!</a:t>
            </a:r>
            <a:endParaRPr lang="en-US" sz="1200" b="1" i="0" u="none" strike="noStrike" baseline="0" dirty="0">
              <a:solidFill>
                <a:srgbClr val="000000"/>
              </a:solidFill>
              <a:latin typeface="ArialMT"/>
            </a:endParaRPr>
          </a:p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ArialMT"/>
              </a:rPr>
              <a:t>Challenge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MT"/>
              </a:rPr>
              <a:t>Code the model to display a different light pattern that is unique to your team.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will learn about and use light and sound blocks.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should focus on light blocks in this activity. They will experiment with sound blocks in the next activity.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There are different sensors provided in the LEGO Education SPIKE™ Essential set that the team could try to incorporate.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a Museum Exhibit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SPIKE model from the previous task so that it represents a museum exhibit.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so that it displays a new light pattern. Try it out!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so that the model will play a sound when someone approaches your exhibit.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what you built and explain how you coded the model.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could build anything they might find in a museum (i.e., sculpture, artifact, exhibit).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will apply the coding concept of light, sound, and sensor blocks.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Ideas space can be used to write down the coding steps planned or which coding blocks the team will change.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a Museum Exhibit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SPIKE model from the previous task so that it represents a museum exhibit.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so that it displays a new light pattern. Try it out!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so that the model will play a sound when someone approaches your exhibit.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what you built and explain how you coded the model.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could build anything they might find in a museum (i.e., sculpture, artifact, exhibit).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team will apply the coding concept of light, sound, and sensor blocks.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0" i="1" u="none" strike="noStrike" baseline="0" dirty="0">
                <a:solidFill>
                  <a:srgbClr val="000000"/>
                </a:solidFill>
                <a:latin typeface="ArialMT"/>
              </a:rPr>
              <a:t>The Ideas space can be used to write down the coding steps planned or which coding blocks the team will change.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8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L Explo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LL Explo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FF1096-3169-EE4B-8934-C3FB782637A7}"/>
              </a:ext>
            </a:extLst>
          </p:cNvPr>
          <p:cNvSpPr/>
          <p:nvPr userDrawn="1"/>
        </p:nvSpPr>
        <p:spPr>
          <a:xfrm>
            <a:off x="7958361" y="6139370"/>
            <a:ext cx="878284" cy="45719"/>
          </a:xfrm>
          <a:prstGeom prst="rect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0C33C2-6CD3-9547-B7C0-310F735C71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368" y="6288708"/>
            <a:ext cx="567209" cy="450144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4D5A213-B54C-7348-B25E-7F6F8FF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357055" cy="209912"/>
          </a:xfrm>
        </p:spPr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53052E6-E16C-A04B-8192-1DB31D569F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23CD55-385C-5342-B8A4-11A44E4ABC0F}"/>
              </a:ext>
            </a:extLst>
          </p:cNvPr>
          <p:cNvCxnSpPr>
            <a:cxnSpLocks/>
          </p:cNvCxnSpPr>
          <p:nvPr userDrawn="1"/>
        </p:nvCxnSpPr>
        <p:spPr>
          <a:xfrm>
            <a:off x="180799" y="6159514"/>
            <a:ext cx="762208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6E3F1F0-7281-BB45-940C-7699D66DE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99" y="6339274"/>
            <a:ext cx="1171634" cy="369145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86BD933-7ECD-DB44-A5D3-0CA3A0BC94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909763"/>
            <a:ext cx="7886700" cy="410686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154C9013-0D60-994B-9DA0-2156E8F7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71F26ED-0509-D14C-96DF-C0C59D829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98880"/>
            <a:ext cx="7886700" cy="508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321432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8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2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49461470-2C49-0B4A-AFF2-693C58AC2F9F}"/>
              </a:ext>
            </a:extLst>
          </p:cNvPr>
          <p:cNvSpPr/>
          <p:nvPr/>
        </p:nvSpPr>
        <p:spPr>
          <a:xfrm>
            <a:off x="4148152" y="0"/>
            <a:ext cx="4995848" cy="6858000"/>
          </a:xfrm>
          <a:custGeom>
            <a:avLst/>
            <a:gdLst>
              <a:gd name="connsiteX0" fmla="*/ 810930 w 4995848"/>
              <a:gd name="connsiteY0" fmla="*/ 0 h 6857999"/>
              <a:gd name="connsiteX1" fmla="*/ 4995848 w 4995848"/>
              <a:gd name="connsiteY1" fmla="*/ 0 h 6857999"/>
              <a:gd name="connsiteX2" fmla="*/ 4995848 w 4995848"/>
              <a:gd name="connsiteY2" fmla="*/ 6857999 h 6857999"/>
              <a:gd name="connsiteX3" fmla="*/ 810929 w 4995848"/>
              <a:gd name="connsiteY3" fmla="*/ 6857999 h 6857999"/>
              <a:gd name="connsiteX4" fmla="*/ 772675 w 4995848"/>
              <a:gd name="connsiteY4" fmla="*/ 6790558 h 6857999"/>
              <a:gd name="connsiteX5" fmla="*/ 0 w 4995848"/>
              <a:gd name="connsiteY5" fmla="*/ 3429001 h 6857999"/>
              <a:gd name="connsiteX6" fmla="*/ 772675 w 4995848"/>
              <a:gd name="connsiteY6" fmla="*/ 674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5848" h="6857999">
                <a:moveTo>
                  <a:pt x="810930" y="0"/>
                </a:moveTo>
                <a:lnTo>
                  <a:pt x="4995848" y="0"/>
                </a:lnTo>
                <a:lnTo>
                  <a:pt x="4995848" y="6857999"/>
                </a:lnTo>
                <a:lnTo>
                  <a:pt x="810929" y="6857999"/>
                </a:lnTo>
                <a:lnTo>
                  <a:pt x="772675" y="6790558"/>
                </a:lnTo>
                <a:cubicBezTo>
                  <a:pt x="292599" y="5902709"/>
                  <a:pt x="0" y="4723291"/>
                  <a:pt x="0" y="3429001"/>
                </a:cubicBezTo>
                <a:cubicBezTo>
                  <a:pt x="0" y="2134711"/>
                  <a:pt x="292599" y="955293"/>
                  <a:pt x="772675" y="67445"/>
                </a:cubicBezTo>
                <a:close/>
              </a:path>
            </a:pathLst>
          </a:cu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60C1-7E25-45A7-B891-53C58D074E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572000" y="2062480"/>
            <a:ext cx="4158543" cy="26601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effectLst>
                  <a:outerShdw dist="56557" dir="8100000" algn="tr" rotWithShape="0">
                    <a:srgbClr val="147342"/>
                  </a:outerShdw>
                </a:effectLst>
                <a:latin typeface="Roboto Medium" pitchFamily="2" charset="0"/>
                <a:ea typeface="Roboto Medium" pitchFamily="2" charset="0"/>
              </a:rPr>
              <a:t>Museum Exhibit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ADE897-E12C-4A20-B842-CD64CC495BD3}"/>
              </a:ext>
            </a:extLst>
          </p:cNvPr>
          <p:cNvSpPr txBox="1">
            <a:spLocks/>
          </p:cNvSpPr>
          <p:nvPr/>
        </p:nvSpPr>
        <p:spPr>
          <a:xfrm>
            <a:off x="343072" y="341368"/>
            <a:ext cx="2857328" cy="465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250" dirty="0">
                <a:solidFill>
                  <a:srgbClr val="00A651"/>
                </a:solidFill>
                <a:latin typeface="Roboto" pitchFamily="2" charset="0"/>
                <a:ea typeface="Roboto" pitchFamily="2" charset="0"/>
              </a:rPr>
              <a:t>Session 5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1114C1B-4CF7-4817-84D5-E5FBD229F3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2" y="5625594"/>
            <a:ext cx="1708714" cy="10831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8E8AE2-1DBC-6DFF-2F94-D415CE94B5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7114" y="5315645"/>
            <a:ext cx="2672453" cy="1343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AB999-BB33-3A0E-B1ED-749CC90458A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8692" y="5696961"/>
            <a:ext cx="1638221" cy="9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2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F088B9-BFDA-E2E2-A089-8A7CAB27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0" y="995444"/>
            <a:ext cx="4719037" cy="42306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132"/>
            <a:ext cx="2821686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29B761D-41D6-4F4F-86E9-6A37FED272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8447" y="1031766"/>
            <a:ext cx="3966369" cy="408432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A651"/>
                </a:solidFill>
                <a:latin typeface="ArialMT"/>
              </a:rPr>
              <a:t>Challenge</a:t>
            </a:r>
          </a:p>
          <a:p>
            <a:pPr algn="l"/>
            <a:r>
              <a:rPr lang="en-US" sz="2800" b="0" i="0" u="none" strike="noStrike" baseline="0" dirty="0">
                <a:latin typeface="ArialMT"/>
              </a:rPr>
              <a:t>Change the program so that the model will play a sound when someone approaches your exhibit.</a:t>
            </a:r>
          </a:p>
          <a:p>
            <a:pPr algn="l"/>
            <a:r>
              <a:rPr lang="en-US" sz="2800" b="0" i="0" u="none" strike="noStrike" baseline="0" dirty="0">
                <a:latin typeface="ArialMT"/>
              </a:rPr>
              <a:t>Share what you built and explain how you coded the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1A5DF-B269-78B9-E735-678A6AF7950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689968">
            <a:off x="4783966" y="4665432"/>
            <a:ext cx="914400" cy="163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11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D35A-834E-4F7C-BC9B-EE00FA0ED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1" y="1226855"/>
            <a:ext cx="4255866" cy="47078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Share what you did in the session.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Show the motor coding skills you learned.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Demonstrate how you modified the model and code so that light and sound is triggered by a sensor.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A651"/>
                </a:solidFill>
              </a:rPr>
              <a:t>Share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C57C1C5-B6DD-4BFB-831C-A575CB8B1691}"/>
              </a:ext>
            </a:extLst>
          </p:cNvPr>
          <p:cNvSpPr/>
          <p:nvPr/>
        </p:nvSpPr>
        <p:spPr>
          <a:xfrm rot="158273">
            <a:off x="5644811" y="1182211"/>
            <a:ext cx="2407546" cy="1798983"/>
          </a:xfrm>
          <a:prstGeom prst="wedgeEllipseCallout">
            <a:avLst>
              <a:gd name="adj1" fmla="val -17007"/>
              <a:gd name="adj2" fmla="val 74678"/>
            </a:avLst>
          </a:prstGeom>
          <a:solidFill>
            <a:srgbClr val="A6DFE2"/>
          </a:solidFill>
          <a:ln w="190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you discovered? Share with your team!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3558B-0D52-4950-80F4-8FDC7A4A5E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01244" y="3429000"/>
            <a:ext cx="3188273" cy="25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A4E0D3-A797-4AAE-B837-2ADD656A2819}"/>
              </a:ext>
            </a:extLst>
          </p:cNvPr>
          <p:cNvSpPr/>
          <p:nvPr/>
        </p:nvSpPr>
        <p:spPr>
          <a:xfrm>
            <a:off x="1018902" y="1058090"/>
            <a:ext cx="7106194" cy="47418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12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9E1ECC3-F162-4E13-A48B-FE68FA7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Optional Video:</a:t>
            </a:r>
            <a:endParaRPr lang="en-US" sz="2400" b="0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033973A4-1366-45D8-B9B6-8F6EFC2A8A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8967" y="1200183"/>
            <a:ext cx="3866063" cy="386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09B7F-E215-4800-9989-2E6767F892B2}"/>
              </a:ext>
            </a:extLst>
          </p:cNvPr>
          <p:cNvSpPr txBox="1"/>
          <p:nvPr/>
        </p:nvSpPr>
        <p:spPr>
          <a:xfrm>
            <a:off x="1175655" y="511224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You may wish to embed a relevant, age-appropriate video for your students here.  See the Notes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295166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11525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13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11449C7-0BD0-EA26-2509-CCB76196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551"/>
                </a:solidFill>
              </a:rPr>
              <a:t>Career Connections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D0971A1-4186-5CFE-27A7-BC9C64488E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4859" y="3920931"/>
            <a:ext cx="5164019" cy="216236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Role:</a:t>
            </a:r>
            <a:endParaRPr lang="en-US" sz="10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 museum curator selects which objects will be featured in an exhibit that will help teach people about history or the future.</a:t>
            </a:r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id="{43A5B3C9-B3E2-9BCC-ACAD-B908BAAA7AAD}"/>
              </a:ext>
            </a:extLst>
          </p:cNvPr>
          <p:cNvSpPr/>
          <p:nvPr/>
        </p:nvSpPr>
        <p:spPr>
          <a:xfrm>
            <a:off x="784860" y="1264603"/>
            <a:ext cx="4809744" cy="1005840"/>
          </a:xfrm>
          <a:prstGeom prst="roundRect">
            <a:avLst/>
          </a:prstGeom>
          <a:solidFill>
            <a:srgbClr val="00A551"/>
          </a:solidFill>
          <a:ln>
            <a:solidFill>
              <a:srgbClr val="00A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B9E6CCBD-E685-2FFA-642A-206C6ACBEAF8}"/>
              </a:ext>
            </a:extLst>
          </p:cNvPr>
          <p:cNvSpPr txBox="1">
            <a:spLocks/>
          </p:cNvSpPr>
          <p:nvPr/>
        </p:nvSpPr>
        <p:spPr>
          <a:xfrm>
            <a:off x="784860" y="1264604"/>
            <a:ext cx="4809744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Museum Curator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169A4-97EC-877A-00C0-A22F23FC61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78"/>
          <a:stretch/>
        </p:blipFill>
        <p:spPr>
          <a:xfrm>
            <a:off x="5948879" y="365127"/>
            <a:ext cx="2946400" cy="2676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4B463-E513-4CE8-315C-5E28CEA7D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67"/>
          <a:stretch/>
        </p:blipFill>
        <p:spPr>
          <a:xfrm>
            <a:off x="5948879" y="3257257"/>
            <a:ext cx="2956560" cy="26765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D65B54-1996-E6DE-5AE1-C77C72C58A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9310" y="2308288"/>
            <a:ext cx="3484846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05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13742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14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A551"/>
                </a:solidFill>
              </a:rPr>
              <a:t>Clean Up</a:t>
            </a:r>
          </a:p>
        </p:txBody>
      </p:sp>
      <p:pic>
        <p:nvPicPr>
          <p:cNvPr id="7" name="Picture 6" descr="A picture containing tool, brush&#10;&#10;Description automatically generated">
            <a:extLst>
              <a:ext uri="{FF2B5EF4-FFF2-40B4-BE49-F238E27FC236}">
                <a16:creationId xmlns:a16="http://schemas.microsoft.com/office/drawing/2014/main" id="{AFD005AA-9D11-40B6-BACB-8D04D40553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428" y="1172626"/>
            <a:ext cx="6739147" cy="45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B3A04-2BF4-4834-A5AC-BF412CEF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15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99A4BC1-F5E0-4D25-AF3C-551958EE34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645" y="1619703"/>
            <a:ext cx="3606243" cy="2286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CF4DDD-65CC-5BC7-1F2C-ACEB334E8338}"/>
              </a:ext>
            </a:extLst>
          </p:cNvPr>
          <p:cNvSpPr txBox="1">
            <a:spLocks/>
          </p:cNvSpPr>
          <p:nvPr/>
        </p:nvSpPr>
        <p:spPr>
          <a:xfrm>
            <a:off x="370116" y="5002306"/>
            <a:ext cx="8395602" cy="101431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LEGO, the LEGO logo and the SPIKE logo are trademarks of the/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sont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des marques de commerce du/son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marcas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registradas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 LEGO Group. ©2023 The LEGO Group. All rights reserved/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Tous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droits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réservés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Todos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los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derechos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reservados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.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, the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logo, and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  <a:ea typeface="Calibri" panose="020F0502020204030204" pitchFamily="34" charset="0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in SHOW</a:t>
            </a:r>
            <a:r>
              <a:rPr lang="en-US" sz="1200" baseline="30000" dirty="0">
                <a:latin typeface="Helvetica Neue" panose="02000503000000020004"/>
                <a:ea typeface="Calibri" panose="020F0502020204030204" pitchFamily="34" charset="0"/>
              </a:rPr>
              <a:t>SM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are registered trademarks of For Inspiration and Recognition of Science and Technology (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). LEGO</a:t>
            </a:r>
            <a:r>
              <a:rPr lang="en-US" sz="1200" baseline="30000" dirty="0">
                <a:latin typeface="Helvetica Neue" panose="02000503000000020004"/>
              </a:rPr>
              <a:t>® 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is a registered trademark of the LEGO Group.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LEGO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League and MASTERPIECE</a:t>
            </a:r>
            <a:r>
              <a:rPr lang="en-US" sz="1200" baseline="30000" dirty="0">
                <a:latin typeface="Helvetica Neue" panose="02000503000000020004"/>
              </a:rPr>
              <a:t>SM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are jointly held trademarks of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and the LEGO Group. ©2023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and the LEGO Group.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92D16-3291-3234-3FCD-5EFA51CB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14" y="1894023"/>
            <a:ext cx="3074669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E1808D-4A41-4429-BDD9-039046921A33}"/>
              </a:ext>
            </a:extLst>
          </p:cNvPr>
          <p:cNvSpPr/>
          <p:nvPr/>
        </p:nvSpPr>
        <p:spPr>
          <a:xfrm>
            <a:off x="263047" y="365127"/>
            <a:ext cx="8426470" cy="762634"/>
          </a:xfrm>
          <a:prstGeom prst="roundRect">
            <a:avLst/>
          </a:prstGeom>
          <a:solidFill>
            <a:srgbClr val="00A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2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Guiding Questions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AF9C81-E385-4FC9-A39D-DEA705CF563C}"/>
              </a:ext>
            </a:extLst>
          </p:cNvPr>
          <p:cNvSpPr/>
          <p:nvPr/>
        </p:nvSpPr>
        <p:spPr>
          <a:xfrm flipH="1">
            <a:off x="6693337" y="1609547"/>
            <a:ext cx="2286000" cy="4110763"/>
          </a:xfrm>
          <a:prstGeom prst="roundRect">
            <a:avLst/>
          </a:prstGeom>
          <a:solidFill>
            <a:srgbClr val="C9DF89"/>
          </a:solidFill>
          <a:ln w="285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45720" bIns="91440" rtlCol="0" anchor="t" anchorCtr="0">
            <a:noAutofit/>
          </a:bodyPr>
          <a:lstStyle/>
          <a:p>
            <a:pPr algn="ctr"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algn="ctr">
              <a:spcAft>
                <a:spcPts val="200"/>
              </a:spcAft>
            </a:pPr>
            <a:endParaRPr lang="en-US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The team will build the LEGO</a:t>
            </a:r>
            <a:r>
              <a:rPr lang="en-US" sz="1600" baseline="30000" dirty="0">
                <a:solidFill>
                  <a:schemeClr val="tx1"/>
                </a:solidFill>
                <a:latin typeface="Arial"/>
                <a:cs typeface="Arial"/>
              </a:rPr>
              <a:t>®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model from the lesson and explore the use of lights and sensors.</a:t>
            </a:r>
          </a:p>
          <a:p>
            <a:pPr>
              <a:spcAft>
                <a:spcPts val="200"/>
              </a:spcAft>
            </a:pPr>
            <a:endParaRPr lang="en-US" sz="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The team will identify how lights and sounds are used to make a museum exhibit interactive.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5DFF6-EE04-4A18-8898-D4C1CE4A06C7}"/>
              </a:ext>
            </a:extLst>
          </p:cNvPr>
          <p:cNvSpPr/>
          <p:nvPr/>
        </p:nvSpPr>
        <p:spPr>
          <a:xfrm>
            <a:off x="263047" y="2933053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kind of technology is used in </a:t>
            </a:r>
          </a:p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museum?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5A9C7E-C2D0-4F93-BC6B-DBADE1AF2924}"/>
              </a:ext>
            </a:extLst>
          </p:cNvPr>
          <p:cNvSpPr/>
          <p:nvPr/>
        </p:nvSpPr>
        <p:spPr>
          <a:xfrm>
            <a:off x="263047" y="1276839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change the program so the LEGO model plays a different light?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CFE0DF-BEF3-4914-A598-7A66A74C572C}"/>
              </a:ext>
            </a:extLst>
          </p:cNvPr>
          <p:cNvSpPr/>
          <p:nvPr/>
        </p:nvSpPr>
        <p:spPr>
          <a:xfrm>
            <a:off x="3478192" y="1276839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code the model to make a different sound?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16FD3D-F12A-4905-AEFF-ED4FEE822709}"/>
              </a:ext>
            </a:extLst>
          </p:cNvPr>
          <p:cNvSpPr/>
          <p:nvPr/>
        </p:nvSpPr>
        <p:spPr>
          <a:xfrm>
            <a:off x="3478192" y="2933053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modify your model so it looks like something you would see in a museum?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12EFF9B9-1627-A7DD-539C-2D6686790141}"/>
              </a:ext>
            </a:extLst>
          </p:cNvPr>
          <p:cNvSpPr/>
          <p:nvPr/>
        </p:nvSpPr>
        <p:spPr>
          <a:xfrm>
            <a:off x="263047" y="4589267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activate your light pattern </a:t>
            </a:r>
          </a:p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new sensor?</a:t>
            </a: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428C0A6D-65CA-3C0A-FD9C-32E5B3059793}"/>
              </a:ext>
            </a:extLst>
          </p:cNvPr>
          <p:cNvSpPr/>
          <p:nvPr/>
        </p:nvSpPr>
        <p:spPr>
          <a:xfrm>
            <a:off x="3478192" y="4589267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use light and sound in the model?</a:t>
            </a:r>
          </a:p>
        </p:txBody>
      </p:sp>
    </p:spTree>
    <p:extLst>
      <p:ext uri="{BB962C8B-B14F-4D97-AF65-F5344CB8AC3E}">
        <p14:creationId xmlns:p14="http://schemas.microsoft.com/office/powerpoint/2010/main" val="17174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Introduction – Be Inclusive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135C1E-0942-48C3-9F0A-AD3D55C08964}"/>
              </a:ext>
            </a:extLst>
          </p:cNvPr>
          <p:cNvSpPr txBox="1">
            <a:spLocks/>
          </p:cNvSpPr>
          <p:nvPr/>
        </p:nvSpPr>
        <p:spPr>
          <a:xfrm>
            <a:off x="3912243" y="1274276"/>
            <a:ext cx="4965539" cy="459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Examples of Inclusion</a:t>
            </a:r>
          </a:p>
          <a:p>
            <a:r>
              <a:rPr lang="en-US" dirty="0">
                <a:highlight>
                  <a:srgbClr val="FFFF00"/>
                </a:highlight>
              </a:rPr>
              <a:t>Ask the students to provide examples of Inclusion and record them here</a:t>
            </a:r>
          </a:p>
          <a:p>
            <a:r>
              <a:rPr lang="en-US" dirty="0">
                <a:highlight>
                  <a:srgbClr val="FFFF00"/>
                </a:highlight>
              </a:rPr>
              <a:t>Example of Inclusion</a:t>
            </a:r>
          </a:p>
          <a:p>
            <a:r>
              <a:rPr lang="en-US" dirty="0">
                <a:highlight>
                  <a:srgbClr val="FFFF00"/>
                </a:highlight>
              </a:rPr>
              <a:t>Example of Inclusion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FA2E4-1D45-4719-8F65-68E9FA4919C1}"/>
              </a:ext>
            </a:extLst>
          </p:cNvPr>
          <p:cNvSpPr txBox="1"/>
          <p:nvPr/>
        </p:nvSpPr>
        <p:spPr>
          <a:xfrm>
            <a:off x="7445526" y="39105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A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C417581-88DD-46E8-8DCB-B364F27973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61" y="1188247"/>
            <a:ext cx="2057400" cy="2057400"/>
          </a:xfrm>
          <a:prstGeom prst="rect">
            <a:avLst/>
          </a:prstGeom>
        </p:spPr>
      </p:pic>
      <p:pic>
        <p:nvPicPr>
          <p:cNvPr id="11" name="Picture 10" descr="A group of people in garment&#10;&#10;Description automatically generated with low confidence">
            <a:extLst>
              <a:ext uri="{FF2B5EF4-FFF2-40B4-BE49-F238E27FC236}">
                <a16:creationId xmlns:a16="http://schemas.microsoft.com/office/drawing/2014/main" id="{1DA07114-AE0C-47A3-B0BB-53AAA7791B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74" y="3868391"/>
            <a:ext cx="4191953" cy="227379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276DA-64A6-464C-8E68-29EC9EE927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7688" y="3245647"/>
            <a:ext cx="3121547" cy="210605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respected each other and embraced our differences.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E31FB-8F3C-B203-F028-C31AF152A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867" y="4279903"/>
            <a:ext cx="1304657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4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32" y="1405897"/>
            <a:ext cx="6084386" cy="223900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Open the SPIKE</a:t>
            </a:r>
            <a:r>
              <a:rPr lang="en-US" sz="3200" baseline="30000" dirty="0">
                <a:solidFill>
                  <a:schemeClr val="tx1"/>
                </a:solidFill>
              </a:rPr>
              <a:t>TM</a:t>
            </a:r>
            <a:r>
              <a:rPr lang="en-US" sz="3200" dirty="0">
                <a:solidFill>
                  <a:schemeClr val="tx1"/>
                </a:solidFill>
              </a:rPr>
              <a:t> Essential app. Complete your lesson.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674614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1 – Do Code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59DB74-B659-DD44-5682-FA4DB6757F13}"/>
              </a:ext>
            </a:extLst>
          </p:cNvPr>
          <p:cNvSpPr/>
          <p:nvPr/>
        </p:nvSpPr>
        <p:spPr>
          <a:xfrm>
            <a:off x="6831246" y="365126"/>
            <a:ext cx="2069785" cy="54138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E1BE4-60CA-7781-1E34-5AF01B006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68" y="2251047"/>
            <a:ext cx="1836853" cy="1325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83BD5-FFB5-9249-FC7D-5D6DB5D31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81" y="2479470"/>
            <a:ext cx="3303822" cy="1188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FEA2B0-2012-53D2-EA38-8C197DE7645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4645" y="3510789"/>
            <a:ext cx="4688574" cy="25603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695868-79AD-969D-386E-D15B3DA17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438" y="3735344"/>
            <a:ext cx="1371600" cy="1812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13E932-9C1E-92F9-43AF-6A88A4E85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273" y="794027"/>
            <a:ext cx="1859441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2F431A-79BE-B2B7-000B-AABA762AF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74" y="1132332"/>
            <a:ext cx="4543424" cy="2743200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7AAEDF9-8703-34EE-C7E5-53F35418D51B}"/>
              </a:ext>
            </a:extLst>
          </p:cNvPr>
          <p:cNvSpPr txBox="1">
            <a:spLocks/>
          </p:cNvSpPr>
          <p:nvPr/>
        </p:nvSpPr>
        <p:spPr>
          <a:xfrm>
            <a:off x="4169150" y="2392680"/>
            <a:ext cx="1464888" cy="14828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5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3540500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1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8A331F-6AE6-8012-1A50-C234943796E7}"/>
              </a:ext>
            </a:extLst>
          </p:cNvPr>
          <p:cNvSpPr txBox="1">
            <a:spLocks/>
          </p:cNvSpPr>
          <p:nvPr/>
        </p:nvSpPr>
        <p:spPr>
          <a:xfrm>
            <a:off x="734074" y="4526280"/>
            <a:ext cx="5956844" cy="156972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Code the model to flash a light when a team member approaches the sensor.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3FD0D8-6C7F-AB11-58BB-324288DA98AF}"/>
              </a:ext>
            </a:extLst>
          </p:cNvPr>
          <p:cNvSpPr/>
          <p:nvPr/>
        </p:nvSpPr>
        <p:spPr>
          <a:xfrm>
            <a:off x="6831246" y="365126"/>
            <a:ext cx="2069785" cy="54138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5188BD-C99A-C844-44CC-62206627E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968" y="2226663"/>
            <a:ext cx="1836853" cy="1325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766AC8-1777-8CB7-B440-198656DC2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438" y="3735344"/>
            <a:ext cx="1371600" cy="18126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DCBA6C-BD43-6D2F-D8FF-BF44E24B0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935" y="1019742"/>
            <a:ext cx="1920406" cy="1048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AFDD8-A7C6-AC07-9F85-447649B1F8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3621" y="1687931"/>
            <a:ext cx="3974026" cy="2917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F5216-DE85-3FAD-EA21-404154F53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46061">
            <a:off x="470085" y="3423865"/>
            <a:ext cx="51138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6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6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3053334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1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08A331F-6AE6-8012-1A50-C234943796E7}"/>
              </a:ext>
            </a:extLst>
          </p:cNvPr>
          <p:cNvSpPr txBox="1">
            <a:spLocks/>
          </p:cNvSpPr>
          <p:nvPr/>
        </p:nvSpPr>
        <p:spPr>
          <a:xfrm>
            <a:off x="631683" y="3596640"/>
            <a:ext cx="5956844" cy="131602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Modify the program based on your ideas and test it out!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63FD0D8-6C7F-AB11-58BB-324288DA98AF}"/>
              </a:ext>
            </a:extLst>
          </p:cNvPr>
          <p:cNvSpPr/>
          <p:nvPr/>
        </p:nvSpPr>
        <p:spPr>
          <a:xfrm>
            <a:off x="6831246" y="365126"/>
            <a:ext cx="2069785" cy="541388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5188BD-C99A-C844-44CC-62206627E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68" y="2226663"/>
            <a:ext cx="1836853" cy="1325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766AC8-1777-8CB7-B440-198656DC2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438" y="3735344"/>
            <a:ext cx="1371600" cy="18126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3FD53EF-F0B3-F4BC-862E-6F90D2A721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2410" y="4444863"/>
            <a:ext cx="817804" cy="14630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5DCBA6C-BD43-6D2F-D8FF-BF44E24B00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935" y="1019742"/>
            <a:ext cx="1920406" cy="10486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9617421-3C5D-8E1A-28EF-7781B1CCF4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297" y="1498737"/>
            <a:ext cx="5029200" cy="17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5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7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1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8057F0A-69D4-499C-8EF7-52DBC2B70841}"/>
              </a:ext>
            </a:extLst>
          </p:cNvPr>
          <p:cNvSpPr txBox="1">
            <a:spLocks/>
          </p:cNvSpPr>
          <p:nvPr/>
        </p:nvSpPr>
        <p:spPr>
          <a:xfrm>
            <a:off x="626742" y="4223665"/>
            <a:ext cx="4718854" cy="123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D583762-F8FC-9410-277A-7D9B7203FD1A}"/>
              </a:ext>
            </a:extLst>
          </p:cNvPr>
          <p:cNvSpPr txBox="1">
            <a:spLocks/>
          </p:cNvSpPr>
          <p:nvPr/>
        </p:nvSpPr>
        <p:spPr>
          <a:xfrm>
            <a:off x="626742" y="4082601"/>
            <a:ext cx="5713098" cy="176956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00A651"/>
                </a:solidFill>
                <a:latin typeface="ArialMT"/>
              </a:rPr>
              <a:t>Challenge</a:t>
            </a:r>
          </a:p>
          <a:p>
            <a:r>
              <a:rPr lang="en-US" sz="2800" dirty="0">
                <a:latin typeface="ArialMT"/>
              </a:rPr>
              <a:t>Code the model to display a different light pattern that is unique to your team.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D0DADC-2F55-027A-19A2-682614E22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438"/>
          <a:stretch/>
        </p:blipFill>
        <p:spPr>
          <a:xfrm>
            <a:off x="3202686" y="1127761"/>
            <a:ext cx="5410200" cy="28642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9132DD-ADE4-FB54-A781-B9BE8943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2" y="1152145"/>
            <a:ext cx="3057525" cy="695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A05F64-4D4B-AF50-DB83-0275C13B7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092" y="4209177"/>
            <a:ext cx="3348448" cy="1828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572AB3-BBE1-DFD3-182E-762229D81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302148">
            <a:off x="2883184" y="3300459"/>
            <a:ext cx="664801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0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8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28" y="4065316"/>
            <a:ext cx="6479286" cy="21282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Modify the SPIKE model from the previous task so that it represents a museum exhibit.</a:t>
            </a:r>
          </a:p>
          <a:p>
            <a:r>
              <a:rPr lang="en-US" sz="3200" dirty="0">
                <a:solidFill>
                  <a:schemeClr val="tx1"/>
                </a:solidFill>
              </a:rPr>
              <a:t>Open the SPIKE™ Essential app.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27" y="365127"/>
            <a:ext cx="8240290" cy="7626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2 – Build a Museum Exhibit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100D8D4-2D56-2059-C356-2B53DBE072A6}"/>
              </a:ext>
            </a:extLst>
          </p:cNvPr>
          <p:cNvSpPr/>
          <p:nvPr/>
        </p:nvSpPr>
        <p:spPr>
          <a:xfrm>
            <a:off x="7230135" y="1315162"/>
            <a:ext cx="1670896" cy="446384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68300-1017-2F6A-970C-15FACEE30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35" y="3147235"/>
            <a:ext cx="1393475" cy="1005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E8CFC-FEB7-3947-1566-109EE30E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816" y="4322186"/>
            <a:ext cx="968654" cy="128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6D6F8-CB2A-80BF-09FC-DCC998276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054" y="1850362"/>
            <a:ext cx="1463040" cy="10409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DFC7E8-7A73-6980-C418-F4C7F89E7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690" y="1034703"/>
            <a:ext cx="5577840" cy="3055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E55CB-83A4-6E47-C365-9D02C41E2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755821">
            <a:off x="625066" y="2366556"/>
            <a:ext cx="873927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400D4DD-69B5-F81D-1A5F-8CCA13745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4" r="533" b="-1"/>
          <a:stretch/>
        </p:blipFill>
        <p:spPr>
          <a:xfrm>
            <a:off x="5461178" y="12193"/>
            <a:ext cx="3643150" cy="323273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9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1" y="4998720"/>
            <a:ext cx="8060866" cy="101193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Change the program so that it displays a new light pattern. Try it out!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2CB769-1FBA-C8CB-8299-293D988B5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43" y="1481329"/>
            <a:ext cx="4565605" cy="2743200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AD1102D-683D-3214-DD92-CCB277B7A635}"/>
              </a:ext>
            </a:extLst>
          </p:cNvPr>
          <p:cNvSpPr txBox="1">
            <a:spLocks/>
          </p:cNvSpPr>
          <p:nvPr/>
        </p:nvSpPr>
        <p:spPr>
          <a:xfrm>
            <a:off x="3852158" y="2889504"/>
            <a:ext cx="1464888" cy="13350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0F7DA9-6689-A247-ECFA-1FEE7578C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3383" y="2231771"/>
            <a:ext cx="4068305" cy="2926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DDB833-5925-326E-E975-213AB715D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52652">
            <a:off x="6386127" y="3469870"/>
            <a:ext cx="824179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279135ABFB346BEF00BA71AF2085A" ma:contentTypeVersion="13" ma:contentTypeDescription="Create a new document." ma:contentTypeScope="" ma:versionID="aa73cbbcbd1ce5c78b19ddb0f11c7488">
  <xsd:schema xmlns:xsd="http://www.w3.org/2001/XMLSchema" xmlns:xs="http://www.w3.org/2001/XMLSchema" xmlns:p="http://schemas.microsoft.com/office/2006/metadata/properties" xmlns:ns2="09a20863-7c96-4a57-95ca-029d1820b203" xmlns:ns3="32a440ee-ccdf-4ffb-ba5c-71e25989d2a9" targetNamespace="http://schemas.microsoft.com/office/2006/metadata/properties" ma:root="true" ma:fieldsID="4810c33ad5e72981ec8d9c0a5406b27f" ns2:_="" ns3:_="">
    <xsd:import namespace="09a20863-7c96-4a57-95ca-029d1820b203"/>
    <xsd:import namespace="32a440ee-ccdf-4ffb-ba5c-71e25989d2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20863-7c96-4a57-95ca-029d1820b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13cef49-2953-4246-9b7f-e3d70b1cf0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440ee-ccdf-4ffb-ba5c-71e25989d2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ad4032-91df-4aa8-82eb-58c2a2f4ac87}" ma:internalName="TaxCatchAll" ma:showField="CatchAllData" ma:web="32a440ee-ccdf-4ffb-ba5c-71e25989d2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9a20863-7c96-4a57-95ca-029d1820b203">
      <Terms xmlns="http://schemas.microsoft.com/office/infopath/2007/PartnerControls"/>
    </lcf76f155ced4ddcb4097134ff3c332f>
    <TaxCatchAll xmlns="32a440ee-ccdf-4ffb-ba5c-71e25989d2a9" xsi:nil="true"/>
  </documentManagement>
</p:properties>
</file>

<file path=customXml/itemProps1.xml><?xml version="1.0" encoding="utf-8"?>
<ds:datastoreItem xmlns:ds="http://schemas.openxmlformats.org/officeDocument/2006/customXml" ds:itemID="{7151A670-0DF8-40A2-9C30-9AF459D7E2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380CF2-FE7C-4BB7-B79B-FEF4E2284B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a20863-7c96-4a57-95ca-029d1820b203"/>
    <ds:schemaRef ds:uri="32a440ee-ccdf-4ffb-ba5c-71e25989d2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C3B65E-86F5-4F12-882B-E72674BBA31A}">
  <ds:schemaRefs>
    <ds:schemaRef ds:uri="eef8d247-b517-4b03-8403-4e70816b143f"/>
    <ds:schemaRef ds:uri="f0e45243-17b0-4cce-9b2d-f191534f8a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8a1be8e-ceb0-4d64-90f3-74f22257285b"/>
    <ds:schemaRef ds:uri="0bfdc619-4bd5-4a26-8e37-4be4446dc23a"/>
    <ds:schemaRef ds:uri="09a20863-7c96-4a57-95ca-029d1820b203"/>
    <ds:schemaRef ds:uri="32a440ee-ccdf-4ffb-ba5c-71e25989d2a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1965</TotalTime>
  <Words>1900</Words>
  <Application>Microsoft Office PowerPoint</Application>
  <PresentationFormat>On-screen Show (4:3)</PresentationFormat>
  <Paragraphs>198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Arial-BoldMT</vt:lpstr>
      <vt:lpstr>Arial-ItalicMT</vt:lpstr>
      <vt:lpstr>ArialMT</vt:lpstr>
      <vt:lpstr>Calibri</vt:lpstr>
      <vt:lpstr>Helvetica Neue</vt:lpstr>
      <vt:lpstr>Roboto</vt:lpstr>
      <vt:lpstr>Roboto Medium</vt:lpstr>
      <vt:lpstr>Segoe UI</vt:lpstr>
      <vt:lpstr>YouTube Sans</vt:lpstr>
      <vt:lpstr>Office Theme</vt:lpstr>
      <vt:lpstr>PowerPoint Presentation</vt:lpstr>
      <vt:lpstr>Guiding Questions</vt:lpstr>
      <vt:lpstr>Introduction – Be Inclusive</vt:lpstr>
      <vt:lpstr>Activity 1 – Do Code</vt:lpstr>
      <vt:lpstr>Activity 1</vt:lpstr>
      <vt:lpstr>Activity 1</vt:lpstr>
      <vt:lpstr>Activity 1</vt:lpstr>
      <vt:lpstr>Activity 2 – Build a Museum Exhibit</vt:lpstr>
      <vt:lpstr>Activity 2</vt:lpstr>
      <vt:lpstr>Activity 2</vt:lpstr>
      <vt:lpstr>Share</vt:lpstr>
      <vt:lpstr>Optional Video:</vt:lpstr>
      <vt:lpstr>Career Connections</vt:lpstr>
      <vt:lpstr>Clean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Tammy Pankey</cp:lastModifiedBy>
  <cp:revision>68</cp:revision>
  <dcterms:created xsi:type="dcterms:W3CDTF">2020-04-21T20:33:01Z</dcterms:created>
  <dcterms:modified xsi:type="dcterms:W3CDTF">2023-05-22T19:42:58Z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0x010100942279135ABFB346BEF00BA71AF2085A</vt:lpwstr>
  </property>
  <property fmtid="{D5CDD505-2E9C-101B-9397-08002B2CF9AE}" pid="3" name="MediaServiceImageTags">
    <vt:lpwstr/>
  </property>
</Properties>
</file>