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1" r:id="rId5"/>
    <p:sldId id="258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05.21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13.18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11 11,'-4'-4,"-2"-3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13.81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22,'0'-9,"0"-3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15.41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15.934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29.291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25 141,'-5'-5,"-1"-6,0-15,2-22,0-2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9T15:27:35.989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6210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" name="Google Shape;1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74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6615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 extrusionOk="0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olimand470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hyperlink" Target="mailto:ahmedhish2367605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4.xml"/><Relationship Id="rId18" Type="http://schemas.openxmlformats.org/officeDocument/2006/relationships/image" Target="../media/image16.png"/><Relationship Id="rId3" Type="http://schemas.openxmlformats.org/officeDocument/2006/relationships/image" Target="../media/image4.png"/><Relationship Id="rId21" Type="http://schemas.openxmlformats.org/officeDocument/2006/relationships/image" Target="../media/image18.png"/><Relationship Id="rId7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11" Type="http://schemas.openxmlformats.org/officeDocument/2006/relationships/customXml" Target="../ink/ink3.xml"/><Relationship Id="rId24" Type="http://schemas.openxmlformats.org/officeDocument/2006/relationships/image" Target="../media/image20.png"/><Relationship Id="rId15" Type="http://schemas.openxmlformats.org/officeDocument/2006/relationships/customXml" Target="../ink/ink5.xml"/><Relationship Id="rId23" Type="http://schemas.openxmlformats.org/officeDocument/2006/relationships/image" Target="../media/image5.png"/><Relationship Id="rId10" Type="http://schemas.openxmlformats.org/officeDocument/2006/relationships/image" Target="../media/image12.png"/><Relationship Id="rId19" Type="http://schemas.openxmlformats.org/officeDocument/2006/relationships/customXml" Target="../ink/ink7.xml"/><Relationship Id="rId4" Type="http://schemas.openxmlformats.org/officeDocument/2006/relationships/image" Target="../media/image10.png"/><Relationship Id="rId9" Type="http://schemas.openxmlformats.org/officeDocument/2006/relationships/customXml" Target="../ink/ink2.xml"/><Relationship Id="rId14" Type="http://schemas.openxmlformats.org/officeDocument/2006/relationships/image" Target="../media/image14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17/5/2025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10" name="Google Shape;110;p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1778467" y="1446499"/>
            <a:ext cx="8315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Manufacturing Line Productivity Enhancement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687241" y="2443539"/>
            <a:ext cx="9807775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Soliman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Dawod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Soliman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Mohamad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Eldin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Abdelkhalek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Abdelrahman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Rafat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Abdelkawy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Ahmed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Hisham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Ahmed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Ibrahim Mohamad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Sabry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Ahmed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Khorshid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Abdelhameed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28552" y="5808818"/>
            <a:ext cx="16065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Date: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17/5/2025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255864" y="2905809"/>
            <a:ext cx="9726336" cy="3450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b="1" u="sng" dirty="0"/>
              <a:t>-</a:t>
            </a:r>
            <a:r>
              <a:rPr lang="en-US" u="sng" dirty="0"/>
              <a:t>Contact</a:t>
            </a:r>
            <a:r>
              <a:rPr lang="en-US" dirty="0"/>
              <a:t>: </a:t>
            </a:r>
            <a:r>
              <a:rPr lang="en-US" dirty="0" smtClean="0">
                <a:hlinkClick r:id="rId3"/>
              </a:rPr>
              <a:t>solimand470@gmail.com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hlinkClick r:id="rId4"/>
              </a:rPr>
              <a:t>ahmedhish2367605@gmail.com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-</a:t>
            </a:r>
            <a:r>
              <a:rPr lang="en-US" dirty="0"/>
              <a:t>Questions and feedback are welcome.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17/5/2025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586AB-4554-B012-161D-7447ABAD4C3D}"/>
              </a:ext>
            </a:extLst>
          </p:cNvPr>
          <p:cNvSpPr>
            <a:spLocks noGrp="1"/>
          </p:cNvSpPr>
          <p:nvPr/>
        </p:nvSpPr>
        <p:spPr>
          <a:xfrm>
            <a:off x="1895912" y="906011"/>
            <a:ext cx="9237677" cy="380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0DBCDC-91D9-3080-A61D-85779E538C31}"/>
              </a:ext>
            </a:extLst>
          </p:cNvPr>
          <p:cNvSpPr txBox="1"/>
          <p:nvPr/>
        </p:nvSpPr>
        <p:spPr>
          <a:xfrm>
            <a:off x="3443331" y="613623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Thank you </a:t>
            </a:r>
            <a:r>
              <a:rPr lang="en-US" sz="3200" dirty="0"/>
              <a:t>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7835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17/5/2025</a:t>
            </a:r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20" name="Google Shape;120;p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838200" y="1059150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Brief Description of the Problem Being Solved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Manufacturing facilities often face unplanned downtimes due to various factors such as operator Error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endParaRPr lang="ar-EG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machine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malfunction, and process inefficiencies. These downtimes lead to significant losses in productivity, increased operational costs, and reduced throughput.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38200" y="2521758"/>
            <a:ext cx="10515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Overview of the Proposed Solution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project involves creating an interactive and insightful Power BI dashboard that tracks and analyzes downtime events in a production line. The solution consolidates various metrics, including downtime duration, causes, operator-related errors, and product-wise batch performance. By using dynamic visualizations, it enables users to identify patterns, root causes, and performance bottlenecks.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38200" y="4261365"/>
            <a:ext cx="10515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Unique Value Proposition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Actionable Insights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The dashboard helps decision-makers pinpoint which factors and operators contribute most to downtime.</a:t>
            </a: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Product-Level Analytics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Enables targeted improvements by analyzing which products are most affected by downtime.</a:t>
            </a: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Interactive Visuals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Unlike static reports, this dashboard allows real-time filtering and exploration of data for deeper insights.</a:t>
            </a: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72" name="Google Shape;172;p7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58112"/>
            <a:ext cx="5465618" cy="29743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175" name="Google Shape;175;p7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3892"/>
            <a:ext cx="5465618" cy="296797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619655" y="1358112"/>
            <a:ext cx="3422139" cy="652692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👤  Onboarding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19654" y="2272512"/>
            <a:ext cx="3422139" cy="652692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📊  Dashboard View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00196" y="3186912"/>
            <a:ext cx="3422139" cy="652692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🖱️  Data Interaction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78436" y="4101312"/>
            <a:ext cx="3422139" cy="652692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rPr>
                <a:latin typeface="Calibri" panose="020F0502020204030204" pitchFamily="34" charset="0"/>
                <a:cs typeface="Calibri" panose="020F0502020204030204" pitchFamily="34" charset="0"/>
              </a:rPr>
              <a:t>📤  Reporting &amp; Export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4619158"/>
            <a:ext cx="67402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0467F"/>
                </a:solidFill>
              </a:defRPr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 Experience Highlights:</a:t>
            </a:r>
          </a:p>
          <a:p>
            <a:pPr>
              <a:defRPr sz="16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✓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Easy Navigation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Simple and intuitive layout. </a:t>
            </a:r>
          </a:p>
          <a:p>
            <a:pPr>
              <a:defRPr sz="16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✓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Interactive charts:</a:t>
            </a:r>
          </a:p>
          <a:p>
            <a:pPr>
              <a:defRPr sz="1600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✓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Personalized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Tailored content based on user behavior.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 sz="1600"/>
            </a:pPr>
            <a:endParaRPr lang="en-US" b="1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21764" y="5146499"/>
            <a:ext cx="32367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Visual responses to user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Google Shape;115;p2"/>
          <p:cNvSpPr txBox="1">
            <a:spLocks/>
          </p:cNvSpPr>
          <p:nvPr/>
        </p:nvSpPr>
        <p:spPr>
          <a:xfrm>
            <a:off x="96492" y="610683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17/5/2025</a:t>
            </a:r>
          </a:p>
        </p:txBody>
      </p:sp>
      <p:sp>
        <p:nvSpPr>
          <p:cNvPr id="163" name="Google Shape;163;p6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533400" y="140023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/>
              <a:t>👥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Primary User Personas: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Production and continuous improvement engineers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Factory managers and line supervisors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analysts in manufacturing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854964"/>
            <a:ext cx="6996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✨ Key Features: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User-friendly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Interactive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Export and reporting tools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4555912"/>
            <a:ext cx="69965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🎯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How These Features Solve User Problems: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Saves engineers 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Helps managers make data-driven decisions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Improves accuracy in performance tracking and early problem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/>
              <a:t>17/5/2025</a:t>
            </a:r>
          </a:p>
        </p:txBody>
      </p:sp>
      <p:sp>
        <p:nvSpPr>
          <p:cNvPr id="126" name="Google Shape;126;p3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30" name="Google Shape;130;p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25697" y="1441802"/>
            <a:ext cx="86953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📂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Database Architecture: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Based on Excel files (flat file structure)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5697" y="237558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🔑 Key Entities: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Typical columns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Production 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Quantity Produced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Actual Production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Downtime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Line Efficiency</a:t>
            </a:r>
          </a:p>
        </p:txBody>
      </p:sp>
      <p:sp>
        <p:nvSpPr>
          <p:cNvPr id="4" name="Rectangle 3"/>
          <p:cNvSpPr/>
          <p:nvPr/>
        </p:nvSpPr>
        <p:spPr>
          <a:xfrm>
            <a:off x="725697" y="47866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🔁 Data Flow: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Upload Excel file from the production team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Clean columns, handle missing values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Analysis &amp; Display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Calculate KPIs ,generate visual reports</a:t>
            </a:r>
          </a:p>
        </p:txBody>
      </p:sp>
      <p:sp>
        <p:nvSpPr>
          <p:cNvPr id="10" name="Google Shape;214;p11"/>
          <p:cNvSpPr txBox="1">
            <a:spLocks/>
          </p:cNvSpPr>
          <p:nvPr/>
        </p:nvSpPr>
        <p:spPr>
          <a:xfrm>
            <a:off x="4972002" y="1441802"/>
            <a:ext cx="2743201" cy="4163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🔗 Relationships:</a:t>
            </a:r>
            <a:endParaRPr lang="en-US" alt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 ↔ Line Productivity: Linked via Product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Productivity ↔ Line Downtime: Linked via Batch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Downtime ↔ Downtime Factors: Linked via Factor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2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28600" indent="-50800">
              <a:lnSpc>
                <a:spcPct val="90000"/>
              </a:lnSpc>
              <a:buClr>
                <a:schemeClr val="dk1"/>
              </a:buClr>
              <a:buSzPts val="2800"/>
            </a:pP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8C0DEB-F8A2-02AE-716A-2FDAE9A8C50E}"/>
              </a:ext>
            </a:extLst>
          </p:cNvPr>
          <p:cNvSpPr txBox="1"/>
          <p:nvPr/>
        </p:nvSpPr>
        <p:spPr>
          <a:xfrm>
            <a:off x="6934198" y="4958595"/>
            <a:ext cx="609600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Model View</a:t>
            </a:r>
          </a:p>
        </p:txBody>
      </p:sp>
      <p:pic>
        <p:nvPicPr>
          <p:cNvPr id="12" name="Google Shape;19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1970" y="1411427"/>
            <a:ext cx="3800459" cy="3276446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ECECEC"/>
          </a:solidFill>
          <a:ln w="889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algn="tl" rotWithShape="0">
              <a:srgbClr val="000000">
                <a:alpha val="44705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1DE501-2E03-9A5A-79D4-D23FB433D6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11" t="-30" r="-485"/>
          <a:stretch/>
        </p:blipFill>
        <p:spPr>
          <a:xfrm>
            <a:off x="8120658" y="1441802"/>
            <a:ext cx="3723081" cy="320973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17/5/2025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EE438D-E517-85DE-4767-DEB0FFA11F31}"/>
              </a:ext>
            </a:extLst>
          </p:cNvPr>
          <p:cNvSpPr txBox="1"/>
          <p:nvPr/>
        </p:nvSpPr>
        <p:spPr>
          <a:xfrm>
            <a:off x="1968831" y="347085"/>
            <a:ext cx="80960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&amp; preparation </a:t>
            </a:r>
          </a:p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(Power Query)</a:t>
            </a:r>
          </a:p>
        </p:txBody>
      </p:sp>
      <p:pic>
        <p:nvPicPr>
          <p:cNvPr id="9" name="Google Shape;174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7763" y="1576113"/>
            <a:ext cx="10766037" cy="4376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1D79C-533E-6F2B-93F2-87804407A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27" y="1646238"/>
            <a:ext cx="10543309" cy="43064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>
            <a:spLocks noGrp="1"/>
          </p:cNvSpPr>
          <p:nvPr>
            <p:ph type="body" idx="1"/>
          </p:nvPr>
        </p:nvSpPr>
        <p:spPr>
          <a:xfrm>
            <a:off x="5473832" y="1646621"/>
            <a:ext cx="6427656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Actionable Insights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dirty="0"/>
          </a:p>
        </p:txBody>
      </p:sp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17/5/2025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D2E468-0B15-3B4E-BA3C-17268ABF5AB1}"/>
              </a:ext>
            </a:extLst>
          </p:cNvPr>
          <p:cNvSpPr txBox="1"/>
          <p:nvPr/>
        </p:nvSpPr>
        <p:spPr>
          <a:xfrm>
            <a:off x="4289393" y="501520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Interactive Visuals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DD1CB1-6CA4-5233-877A-618F5C95D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30" y="5301534"/>
            <a:ext cx="4035020" cy="468279"/>
          </a:xfrm>
          <a:prstGeom prst="rect">
            <a:avLst/>
          </a:prstGeom>
        </p:spPr>
      </p:pic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280D303-F07D-59BB-EF29-28337FBB2507}"/>
                  </a:ext>
                </a:extLst>
              </p14:cNvPr>
              <p14:cNvContentPartPr/>
              <p14:nvPr/>
            </p14:nvContentPartPr>
            <p14:xfrm>
              <a:off x="3539450" y="3215141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280D303-F07D-59BB-EF29-28337FBB25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0450" y="3161141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432BD73-161C-B0AA-848C-DED1F7F78BB4}"/>
                  </a:ext>
                </a:extLst>
              </p14:cNvPr>
              <p14:cNvContentPartPr/>
              <p14:nvPr/>
            </p14:nvContentPartPr>
            <p14:xfrm>
              <a:off x="3220850" y="2041181"/>
              <a:ext cx="4320" cy="4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432BD73-161C-B0AA-848C-DED1F7F78B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2210" y="1987181"/>
                <a:ext cx="219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0289D9F-6EAE-972C-2004-157A941581DA}"/>
                  </a:ext>
                </a:extLst>
              </p14:cNvPr>
              <p14:cNvContentPartPr/>
              <p14:nvPr/>
            </p14:nvContentPartPr>
            <p14:xfrm>
              <a:off x="-472390" y="1584701"/>
              <a:ext cx="360" cy="7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0289D9F-6EAE-972C-2004-157A941581D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481030" y="1531061"/>
                <a:ext cx="18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167FDCA-7B4B-FA34-61F4-DF37AC72D01A}"/>
                  </a:ext>
                </a:extLst>
              </p14:cNvPr>
              <p14:cNvContentPartPr/>
              <p14:nvPr/>
            </p14:nvContentPartPr>
            <p14:xfrm>
              <a:off x="2094050" y="737261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167FDCA-7B4B-FA34-61F4-DF37AC72D01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85410" y="683621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FAF068-AFF6-956B-783B-C0CA7E93590B}"/>
                  </a:ext>
                </a:extLst>
              </p14:cNvPr>
              <p14:cNvContentPartPr/>
              <p14:nvPr/>
            </p14:nvContentPartPr>
            <p14:xfrm>
              <a:off x="2045090" y="2890421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FAF068-AFF6-956B-783B-C0CA7E93590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36090" y="2836781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7A94ABB-D877-395A-543D-EE763CC0C1E0}"/>
                  </a:ext>
                </a:extLst>
              </p14:cNvPr>
              <p14:cNvContentPartPr/>
              <p14:nvPr/>
            </p14:nvContentPartPr>
            <p14:xfrm>
              <a:off x="-1552750" y="618101"/>
              <a:ext cx="9360" cy="50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7A94ABB-D877-395A-543D-EE763CC0C1E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561750" y="564461"/>
                <a:ext cx="27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="" xmlns:p14="http://schemas.microsoft.com/office/powerpoint/2010/main" xmlns:aink="http://schemas.microsoft.com/office/drawing/2016/ink" Requires="p14 aink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1F980F-7991-2E74-427C-AED3D585A07A}"/>
                  </a:ext>
                </a:extLst>
              </p14:cNvPr>
              <p14:cNvContentPartPr/>
              <p14:nvPr/>
            </p14:nvContentPartPr>
            <p14:xfrm>
              <a:off x="-1582990" y="707741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1F980F-7991-2E74-427C-AED3D585A07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1591630" y="653741"/>
                <a:ext cx="18000" cy="10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Google Shape;184;p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181167" y="2274493"/>
            <a:ext cx="3586430" cy="3027041"/>
          </a:xfrm>
          <a:prstGeom prst="ellipse">
            <a:avLst/>
          </a:prstGeom>
          <a:noFill/>
          <a:ln w="63500" cap="rnd" cmpd="sng">
            <a:solidFill>
              <a:srgbClr val="336EA8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A5B32-47DC-A6F8-A459-E004447DA7E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37896" y="2220344"/>
            <a:ext cx="3672972" cy="310439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/>
          <p:cNvSpPr/>
          <p:nvPr/>
        </p:nvSpPr>
        <p:spPr>
          <a:xfrm>
            <a:off x="1230721" y="1583339"/>
            <a:ext cx="27430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50800">
              <a:buSzPts val="2800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Canvas(tooltip):</a:t>
            </a:r>
            <a:endParaRPr lang="en-US" sz="2800" b="1" dirty="0"/>
          </a:p>
        </p:txBody>
      </p:sp>
      <p:sp>
        <p:nvSpPr>
          <p:cNvPr id="21" name="Google Shape;185;p8"/>
          <p:cNvSpPr/>
          <p:nvPr/>
        </p:nvSpPr>
        <p:spPr>
          <a:xfrm rot="5400000">
            <a:off x="-971341" y="4238085"/>
            <a:ext cx="1942680" cy="1469097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94B9D6"/>
          </a:solidFill>
          <a:ln w="12700" cap="flat" cmpd="sng">
            <a:solidFill>
              <a:srgbClr val="94B9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174;p7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728450" y="2274493"/>
            <a:ext cx="5369042" cy="30921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336EA8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5126EA-F7A3-EB6D-BC37-C6FDF74DB94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728137" y="2274494"/>
            <a:ext cx="5369356" cy="30502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17/5/2025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586AB-4554-B012-161D-7447ABAD4C3D}"/>
              </a:ext>
            </a:extLst>
          </p:cNvPr>
          <p:cNvSpPr>
            <a:spLocks noGrp="1"/>
          </p:cNvSpPr>
          <p:nvPr/>
        </p:nvSpPr>
        <p:spPr>
          <a:xfrm>
            <a:off x="1895912" y="906011"/>
            <a:ext cx="9237677" cy="380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149928" y="3877459"/>
            <a:ext cx="76061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Milestones and Deadlines: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Week 1: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Build data model, clean, and preprocess data. (20-3-2025)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Week 2: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Define analytical questions. (27-3-2025)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Week 3: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Develop predictive models and analyze downtime data. (3-4-2025)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Week 4: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Create an interactive dashboard and prepare the final report. (10-4-2025)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9928" y="137915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Visualization and Reporting: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 Create an interactive dashboard using Power BI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 Provide visual representations of factors affecting downtime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9928" y="2390784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200" dirty="0">
              <a:latin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Tools and Technologies: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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Cleaning: Power Query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 Visualization Tools: Power BI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17/5/2025</a:t>
            </a:r>
          </a:p>
        </p:txBody>
      </p:sp>
      <p:sp>
        <p:nvSpPr>
          <p:cNvPr id="216" name="Google Shape;216;p11"/>
          <p:cNvSpPr txBox="1">
            <a:spLocks noGrp="1"/>
          </p:cNvSpPr>
          <p:nvPr>
            <p:ph type="ftr" idx="11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586AB-4554-B012-161D-7447ABAD4C3D}"/>
              </a:ext>
            </a:extLst>
          </p:cNvPr>
          <p:cNvSpPr>
            <a:spLocks noGrp="1"/>
          </p:cNvSpPr>
          <p:nvPr/>
        </p:nvSpPr>
        <p:spPr>
          <a:xfrm>
            <a:off x="1895912" y="906011"/>
            <a:ext cx="9237677" cy="3804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713509" y="1040157"/>
            <a:ext cx="1007918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Team Members and Roles: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 Ahmed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Hisham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Analyst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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Soliman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Dawood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–Data Visualization Specialist</a:t>
            </a:r>
            <a:endParaRPr lang="en-US" sz="1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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Mohamed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Data Modeling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Built data models and created relationships between tables</a:t>
            </a:r>
            <a:endParaRPr lang="ar-EG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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Ahmed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Khorshid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–Data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Analyst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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Abdelrhman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Raafat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 Data Analyst</a:t>
            </a:r>
          </a:p>
          <a:p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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Ibrahim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Sabry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-Data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Cleaner: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Cleaned and prepared raw data for analysis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13509" y="3432757"/>
            <a:ext cx="879070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Collaboration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WhatsApp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was used as the primary tool for daily communication among team members and for quickly exchanging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Regular meetings were held via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Zoom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Microsoft Teams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to discuss project progress, assign tasks, and make decisions collaboratively.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approach helped enhance coordination among team members and ensured that the project stayed on schedule.</a:t>
            </a:r>
          </a:p>
        </p:txBody>
      </p:sp>
      <p:sp>
        <p:nvSpPr>
          <p:cNvPr id="7" name="Rectangle 6"/>
          <p:cNvSpPr/>
          <p:nvPr/>
        </p:nvSpPr>
        <p:spPr>
          <a:xfrm>
            <a:off x="713509" y="5533410"/>
            <a:ext cx="9912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team adopted the Agile methodology, using elements of Scrum to organize tasks, manage progress, and promote continuous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56483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433</TotalTime>
  <Words>692</Words>
  <Application>Microsoft Office PowerPoint</Application>
  <PresentationFormat>Widescreen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Times New Roman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hp</cp:lastModifiedBy>
  <cp:revision>34</cp:revision>
  <dcterms:created xsi:type="dcterms:W3CDTF">2024-03-14T10:03:54Z</dcterms:created>
  <dcterms:modified xsi:type="dcterms:W3CDTF">2025-05-17T13:31:44Z</dcterms:modified>
</cp:coreProperties>
</file>