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3" r:id="rId9"/>
    <p:sldId id="269" r:id="rId10"/>
    <p:sldId id="264" r:id="rId11"/>
    <p:sldId id="268" r:id="rId12"/>
    <p:sldId id="265"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78"/>
  </p:normalViewPr>
  <p:slideViewPr>
    <p:cSldViewPr snapToGrid="0" snapToObjects="1">
      <p:cViewPr varScale="1">
        <p:scale>
          <a:sx n="117" d="100"/>
          <a:sy n="117" d="100"/>
        </p:scale>
        <p:origin x="5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D7AC32-CB32-8F43-8B4D-3485CE4B9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2DC1121F-C81D-ED47-AF82-C1BCD2EB703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CCDFFA-6389-7645-9E28-C1B2E64134F8}" type="datetimeFigureOut">
              <a:rPr lang="en-VN" smtClean="0"/>
              <a:t>3/6/25</a:t>
            </a:fld>
            <a:endParaRPr lang="en-VN"/>
          </a:p>
        </p:txBody>
      </p:sp>
      <p:sp>
        <p:nvSpPr>
          <p:cNvPr id="4" name="Footer Placeholder 3">
            <a:extLst>
              <a:ext uri="{FF2B5EF4-FFF2-40B4-BE49-F238E27FC236}">
                <a16:creationId xmlns:a16="http://schemas.microsoft.com/office/drawing/2014/main" id="{EE50DFF6-E80B-294A-8E62-B2F9D76318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32C021A3-88D8-CA44-B861-AC9C17FE24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D432F6-B760-5743-82C9-51FC97F53351}" type="slidenum">
              <a:rPr lang="en-VN" smtClean="0"/>
              <a:t>‹#›</a:t>
            </a:fld>
            <a:endParaRPr lang="en-VN"/>
          </a:p>
        </p:txBody>
      </p:sp>
    </p:spTree>
    <p:extLst>
      <p:ext uri="{BB962C8B-B14F-4D97-AF65-F5344CB8AC3E}">
        <p14:creationId xmlns:p14="http://schemas.microsoft.com/office/powerpoint/2010/main" val="17427444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43D6F-01E4-F84E-8680-00E87DE1A254}" type="datetimeFigureOut">
              <a:rPr lang="en-VN" smtClean="0"/>
              <a:t>3/6/25</a:t>
            </a:fld>
            <a:endParaRPr lang="en-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E6AE5-8054-2242-A0FE-FBA6402877BC}" type="slidenum">
              <a:rPr lang="en-VN" smtClean="0"/>
              <a:t>‹#›</a:t>
            </a:fld>
            <a:endParaRPr lang="en-VN"/>
          </a:p>
        </p:txBody>
      </p:sp>
    </p:spTree>
    <p:extLst>
      <p:ext uri="{BB962C8B-B14F-4D97-AF65-F5344CB8AC3E}">
        <p14:creationId xmlns:p14="http://schemas.microsoft.com/office/powerpoint/2010/main" val="305158467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6A632-F02D-DB45-B25D-1578CFD63A36}"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1393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9080F-B1E9-EC4B-B792-F7A076A34806}"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486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B32C4-0FB0-1246-9D2E-406F92580177}"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2342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EBB270D-CC82-5445-8DFE-ADE42FCB6E7E}" type="datetime1">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6242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182BFB6-CE2E-4E41-BEDA-A55039B50F27}" type="datetime1">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75508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F2D7342-E7E0-C548-A7DE-B21A0AA3C37E}" type="datetime1">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1561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2CA6A-8DAD-A04C-8B7A-6EE6491D2E58}"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1873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5C7DE-1815-3B49-92F3-95FB3C8CC444}"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7623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29A556-95A3-4446-9AD3-BE22A8CF6F20}"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840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47DA5-22DF-3541-83B4-53AC0488DE69}" type="datetime1">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9794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427456-6DC9-A14D-9E4C-CF0904AD0A12}" type="datetime1">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51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4293A-0CBA-D847-9A26-797FED3A6BD7}" type="datetime1">
              <a:rPr lang="en-US" smtClean="0"/>
              <a:t>6/3/25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59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07441F-887E-194B-9B0C-AEE013E233E9}" type="datetime1">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1661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8A3471-8EDF-4447-9BBC-01E637AFDC62}" type="datetime1">
              <a:rPr lang="en-US" smtClean="0"/>
              <a:t>6/3/25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931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A429A2-3F7D-3F44-AA27-D0303F6D351F}" type="datetime1">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3432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320D6-F3A0-7E48-B218-ED1D97283807}" type="datetime1">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452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6EC02A99-A94E-8C43-9325-0AA138A47AA0}" type="datetime1">
              <a:rPr lang="en-US" smtClean="0"/>
              <a:t>6/3/25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58742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Z4bBMpa4xWo&amp;t=86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jbaUDMvv2Zw&amp;t=125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RMOMTyfECTk&amp;t=124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bF0oxgtt6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yW3iLmn7IG8" TargetMode="External"/><Relationship Id="rId2" Type="http://schemas.openxmlformats.org/officeDocument/2006/relationships/hyperlink" Target="https://drive.google.com/file/d/1kbKulVyXSicByt-SjjRiEAA4rS1n9W7P/view?usp=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dirty="0">
                <a:latin typeface="Times New Roman" panose="02020603050405020304" pitchFamily="18" charset="0"/>
                <a:cs typeface="Times New Roman" panose="02020603050405020304" pitchFamily="18" charset="0"/>
              </a:rPr>
              <a:t>Introduction to Vuforia AR with Unity</a:t>
            </a:r>
            <a:r>
              <a:rPr lang="en-US" dirty="0">
                <a:latin typeface="Times New Roman" panose="02020603050405020304" pitchFamily="18" charset="0"/>
                <a:cs typeface="Times New Roman" panose="02020603050405020304" pitchFamily="18" charset="0"/>
              </a:rPr>
              <a:t> &amp; Meta AIVI</a:t>
            </a:r>
            <a:endParaRPr dirty="0">
              <a:latin typeface="Times New Roman" panose="02020603050405020304" pitchFamily="18" charset="0"/>
              <a:cs typeface="Times New Roman" panose="02020603050405020304" pitchFamily="18" charset="0"/>
            </a:endParaRPr>
          </a:p>
        </p:txBody>
      </p:sp>
      <p:pic>
        <p:nvPicPr>
          <p:cNvPr id="1026" name="Picture 2" descr="GitHub - PTCInc/vuforia-engine: Bug and feedback issue tracker for the  Vuforia Engine SDK">
            <a:extLst>
              <a:ext uri="{FF2B5EF4-FFF2-40B4-BE49-F238E27FC236}">
                <a16:creationId xmlns:a16="http://schemas.microsoft.com/office/drawing/2014/main" id="{CFEB07CD-6F57-A44F-9A75-9FDAC8505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42" y="2537011"/>
            <a:ext cx="3352801" cy="144170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nity là gì? Hướng dẫn cách tải và cài đặt Unity 3D chi tiết">
            <a:extLst>
              <a:ext uri="{FF2B5EF4-FFF2-40B4-BE49-F238E27FC236}">
                <a16:creationId xmlns:a16="http://schemas.microsoft.com/office/drawing/2014/main" id="{936DA56F-E8BC-C249-8944-020CF5BB2D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115" y="4419600"/>
            <a:ext cx="3200400" cy="2133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4" name="Picture 10" descr="META-aivi | AR + AI Vision System | Augmented Intelligence Solution |  SOLOMON 3D">
            <a:extLst>
              <a:ext uri="{FF2B5EF4-FFF2-40B4-BE49-F238E27FC236}">
                <a16:creationId xmlns:a16="http://schemas.microsoft.com/office/drawing/2014/main" id="{9FDBAF5A-4CB8-4141-A182-047BE1540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5287" y="2012401"/>
            <a:ext cx="4408713" cy="249092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F7DDC77-B922-F843-8A3A-61AFC99519A3}"/>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73" y="622299"/>
            <a:ext cx="6589199" cy="1280890"/>
          </a:xfrm>
        </p:spPr>
        <p:txBody>
          <a:bodyPr/>
          <a:lstStyle/>
          <a:p>
            <a:r>
              <a:rPr lang="en-US" dirty="0">
                <a:latin typeface="Times New Roman" panose="02020603050405020304" pitchFamily="18" charset="0"/>
                <a:cs typeface="Times New Roman" panose="02020603050405020304" pitchFamily="18" charset="0"/>
              </a:rPr>
              <a:t>Practice Topic</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142" y="1306288"/>
            <a:ext cx="6128657" cy="520337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Requirements &amp; Setup</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1. Vuforia</a:t>
            </a:r>
          </a:p>
          <a:p>
            <a:r>
              <a:rPr lang="en-US" sz="1600" dirty="0">
                <a:latin typeface="Times New Roman" panose="02020603050405020304" pitchFamily="18" charset="0"/>
                <a:cs typeface="Times New Roman" panose="02020603050405020304" pitchFamily="18" charset="0"/>
              </a:rPr>
              <a:t>Obtain a Vuforia license key.</a:t>
            </a:r>
          </a:p>
          <a:p>
            <a:r>
              <a:rPr lang="en-US" sz="1600" dirty="0">
                <a:latin typeface="Times New Roman" panose="02020603050405020304" pitchFamily="18" charset="0"/>
                <a:cs typeface="Times New Roman" panose="02020603050405020304" pitchFamily="18" charset="0"/>
              </a:rPr>
              <a:t>Prepare a 3D model of the air compressor.</a:t>
            </a:r>
          </a:p>
          <a:p>
            <a:r>
              <a:rPr lang="en-US" sz="1600" dirty="0">
                <a:latin typeface="Times New Roman" panose="02020603050405020304" pitchFamily="18" charset="0"/>
                <a:cs typeface="Times New Roman" panose="02020603050405020304" pitchFamily="18" charset="0"/>
              </a:rPr>
              <a:t>Use </a:t>
            </a:r>
            <a:r>
              <a:rPr lang="en-US" sz="1600" b="1" dirty="0">
                <a:latin typeface="Times New Roman" panose="02020603050405020304" pitchFamily="18" charset="0"/>
                <a:cs typeface="Times New Roman" panose="02020603050405020304" pitchFamily="18" charset="0"/>
              </a:rPr>
              <a:t>Vuforia Model Target Generator</a:t>
            </a:r>
            <a:r>
              <a:rPr lang="en-US" sz="1600" dirty="0">
                <a:latin typeface="Times New Roman" panose="02020603050405020304" pitchFamily="18" charset="0"/>
                <a:cs typeface="Times New Roman" panose="02020603050405020304" pitchFamily="18" charset="0"/>
              </a:rPr>
              <a:t> or </a:t>
            </a:r>
            <a:r>
              <a:rPr lang="en-US" sz="1600" b="1" dirty="0" err="1">
                <a:latin typeface="Times New Roman" panose="02020603050405020304" pitchFamily="18" charset="0"/>
                <a:cs typeface="Times New Roman" panose="02020603050405020304" pitchFamily="18" charset="0"/>
              </a:rPr>
              <a:t>Polycam</a:t>
            </a:r>
            <a:r>
              <a:rPr lang="en-US" sz="1600" dirty="0">
                <a:latin typeface="Times New Roman" panose="02020603050405020304" pitchFamily="18" charset="0"/>
                <a:cs typeface="Times New Roman" panose="02020603050405020304" pitchFamily="18" charset="0"/>
              </a:rPr>
              <a:t> for scanning.</a:t>
            </a:r>
          </a:p>
          <a:p>
            <a:pPr marL="0" indent="0">
              <a:buNone/>
            </a:pPr>
            <a:r>
              <a:rPr lang="en-US" sz="1600" b="1" dirty="0">
                <a:latin typeface="Times New Roman" panose="02020603050405020304" pitchFamily="18" charset="0"/>
                <a:cs typeface="Times New Roman" panose="02020603050405020304" pitchFamily="18" charset="0"/>
              </a:rPr>
              <a:t>2. Meta AIVI</a:t>
            </a:r>
          </a:p>
          <a:p>
            <a:r>
              <a:rPr lang="en-US" sz="1600" dirty="0">
                <a:latin typeface="Times New Roman" panose="02020603050405020304" pitchFamily="18" charset="0"/>
                <a:cs typeface="Times New Roman" panose="02020603050405020304" pitchFamily="18" charset="0"/>
              </a:rPr>
              <a:t>Set up a project on the Meta AIVI server.</a:t>
            </a:r>
          </a:p>
          <a:p>
            <a:r>
              <a:rPr lang="en-US" sz="1600" dirty="0">
                <a:latin typeface="Times New Roman" panose="02020603050405020304" pitchFamily="18" charset="0"/>
                <a:cs typeface="Times New Roman" panose="02020603050405020304" pitchFamily="18" charset="0"/>
              </a:rPr>
              <a:t>Train or configure the AI model for the air compressor.</a:t>
            </a:r>
          </a:p>
          <a:p>
            <a:pPr marL="0" indent="0">
              <a:buNone/>
            </a:pPr>
            <a:r>
              <a:rPr lang="en-US" sz="1600" dirty="0">
                <a:latin typeface="Times New Roman" panose="02020603050405020304" pitchFamily="18" charset="0"/>
                <a:cs typeface="Times New Roman" panose="02020603050405020304" pitchFamily="18" charset="0"/>
              </a:rPr>
              <a:t>3. </a:t>
            </a:r>
            <a:r>
              <a:rPr lang="en-US" sz="1600" b="1" dirty="0">
                <a:latin typeface="Times New Roman" panose="02020603050405020304" pitchFamily="18" charset="0"/>
                <a:cs typeface="Times New Roman" panose="02020603050405020304" pitchFamily="18" charset="0"/>
              </a:rPr>
              <a:t>Unity (with Vuforia Integration)</a:t>
            </a:r>
          </a:p>
          <a:p>
            <a:r>
              <a:rPr lang="en-US" sz="1600" dirty="0">
                <a:latin typeface="Times New Roman" panose="02020603050405020304" pitchFamily="18" charset="0"/>
                <a:cs typeface="Times New Roman" panose="02020603050405020304" pitchFamily="18" charset="0"/>
              </a:rPr>
              <a:t>Import and configure the 3D model as a Model Target.</a:t>
            </a:r>
          </a:p>
          <a:p>
            <a:r>
              <a:rPr lang="en-US" sz="1600" dirty="0">
                <a:latin typeface="Times New Roman" panose="02020603050405020304" pitchFamily="18" charset="0"/>
                <a:cs typeface="Times New Roman" panose="02020603050405020304" pitchFamily="18" charset="0"/>
              </a:rPr>
              <a:t>Set up the </a:t>
            </a:r>
            <a:r>
              <a:rPr lang="en-US" sz="1600" b="1" dirty="0" err="1">
                <a:latin typeface="Times New Roman" panose="02020603050405020304" pitchFamily="18" charset="0"/>
                <a:cs typeface="Times New Roman" panose="02020603050405020304" pitchFamily="18" charset="0"/>
              </a:rPr>
              <a:t>ARCamera</a:t>
            </a:r>
            <a:r>
              <a:rPr lang="en-US" sz="1600" dirty="0">
                <a:latin typeface="Times New Roman" panose="02020603050405020304" pitchFamily="18" charset="0"/>
                <a:cs typeface="Times New Roman" panose="02020603050405020304" pitchFamily="18" charset="0"/>
              </a:rPr>
              <a:t> and place virtual content over the 3D model.</a:t>
            </a:r>
          </a:p>
          <a:p>
            <a:r>
              <a:rPr lang="en-US" sz="1600" dirty="0">
                <a:latin typeface="Times New Roman" panose="02020603050405020304" pitchFamily="18" charset="0"/>
                <a:cs typeface="Times New Roman" panose="02020603050405020304" pitchFamily="18" charset="0"/>
              </a:rPr>
              <a:t>Access the </a:t>
            </a:r>
            <a:r>
              <a:rPr lang="en-US" sz="1600" b="1" dirty="0">
                <a:latin typeface="Times New Roman" panose="02020603050405020304" pitchFamily="18" charset="0"/>
                <a:cs typeface="Times New Roman" panose="02020603050405020304" pitchFamily="18" charset="0"/>
              </a:rPr>
              <a:t>camera feed</a:t>
            </a:r>
            <a:r>
              <a:rPr lang="en-US" sz="1600" dirty="0">
                <a:latin typeface="Times New Roman" panose="02020603050405020304" pitchFamily="18" charset="0"/>
                <a:cs typeface="Times New Roman" panose="02020603050405020304" pitchFamily="18" charset="0"/>
              </a:rPr>
              <a:t> in Unity.</a:t>
            </a:r>
          </a:p>
          <a:p>
            <a:r>
              <a:rPr lang="en-US" sz="1600" dirty="0">
                <a:latin typeface="Times New Roman" panose="02020603050405020304" pitchFamily="18" charset="0"/>
                <a:cs typeface="Times New Roman" panose="02020603050405020304" pitchFamily="18" charset="0"/>
              </a:rPr>
              <a:t>Send the image/frame to Meta AIVI for </a:t>
            </a:r>
            <a:r>
              <a:rPr lang="en-US" sz="1600" b="1" dirty="0">
                <a:latin typeface="Times New Roman" panose="02020603050405020304" pitchFamily="18" charset="0"/>
                <a:cs typeface="Times New Roman" panose="02020603050405020304" pitchFamily="18" charset="0"/>
              </a:rPr>
              <a:t>inference.</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Receive and </a:t>
            </a:r>
            <a:r>
              <a:rPr lang="en-US" sz="1600" b="1" dirty="0">
                <a:latin typeface="Times New Roman" panose="02020603050405020304" pitchFamily="18" charset="0"/>
                <a:cs typeface="Times New Roman" panose="02020603050405020304" pitchFamily="18" charset="0"/>
              </a:rPr>
              <a:t>display AI results</a:t>
            </a:r>
            <a:r>
              <a:rPr lang="en-US" sz="1600" dirty="0">
                <a:latin typeface="Times New Roman" panose="02020603050405020304" pitchFamily="18" charset="0"/>
                <a:cs typeface="Times New Roman" panose="02020603050405020304" pitchFamily="18" charset="0"/>
              </a:rPr>
              <a:t> (e.g., diagnostics, labels, instructions).</a:t>
            </a:r>
          </a:p>
        </p:txBody>
      </p:sp>
      <p:sp>
        <p:nvSpPr>
          <p:cNvPr id="5" name="TextBox 4">
            <a:extLst>
              <a:ext uri="{FF2B5EF4-FFF2-40B4-BE49-F238E27FC236}">
                <a16:creationId xmlns:a16="http://schemas.microsoft.com/office/drawing/2014/main" id="{D146D7AF-82F1-1241-98C8-00667DBC351C}"/>
              </a:ext>
            </a:extLst>
          </p:cNvPr>
          <p:cNvSpPr txBox="1"/>
          <p:nvPr/>
        </p:nvSpPr>
        <p:spPr>
          <a:xfrm>
            <a:off x="5674799" y="364129"/>
            <a:ext cx="3469201" cy="1200329"/>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Target Object:</a:t>
            </a:r>
            <a:r>
              <a:rPr lang="en-US" sz="1800" dirty="0">
                <a:latin typeface="Times New Roman" panose="02020603050405020304" pitchFamily="18" charset="0"/>
                <a:cs typeface="Times New Roman" panose="02020603050405020304" pitchFamily="18" charset="0"/>
              </a:rPr>
              <a:t> Air Compressor</a:t>
            </a:r>
          </a:p>
          <a:p>
            <a:pPr marL="0" indent="0">
              <a:buNone/>
            </a:pPr>
            <a:r>
              <a:rPr lang="en-US" sz="1800" b="1" dirty="0">
                <a:latin typeface="Times New Roman" panose="02020603050405020304" pitchFamily="18" charset="0"/>
                <a:cs typeface="Times New Roman" panose="02020603050405020304" pitchFamily="18" charset="0"/>
              </a:rPr>
              <a:t>AR Engine:</a:t>
            </a:r>
            <a:r>
              <a:rPr lang="en-US" sz="1800" dirty="0">
                <a:latin typeface="Times New Roman" panose="02020603050405020304" pitchFamily="18" charset="0"/>
                <a:cs typeface="Times New Roman" panose="02020603050405020304" pitchFamily="18" charset="0"/>
              </a:rPr>
              <a:t> Vuforia</a:t>
            </a:r>
          </a:p>
          <a:p>
            <a:pPr marL="0" indent="0">
              <a:buNone/>
            </a:pPr>
            <a:r>
              <a:rPr lang="en-US" sz="1800" b="1" dirty="0">
                <a:latin typeface="Times New Roman" panose="02020603050405020304" pitchFamily="18" charset="0"/>
                <a:cs typeface="Times New Roman" panose="02020603050405020304" pitchFamily="18" charset="0"/>
              </a:rPr>
              <a:t>Platform:</a:t>
            </a:r>
            <a:r>
              <a:rPr lang="en-US" sz="1800" dirty="0">
                <a:latin typeface="Times New Roman" panose="02020603050405020304" pitchFamily="18" charset="0"/>
                <a:cs typeface="Times New Roman" panose="02020603050405020304" pitchFamily="18" charset="0"/>
              </a:rPr>
              <a:t> Unity 3D</a:t>
            </a:r>
          </a:p>
          <a:p>
            <a:pPr marL="0" indent="0">
              <a:buNone/>
            </a:pPr>
            <a:r>
              <a:rPr lang="en-US" sz="1800" b="1" dirty="0">
                <a:latin typeface="Times New Roman" panose="02020603050405020304" pitchFamily="18" charset="0"/>
                <a:cs typeface="Times New Roman" panose="02020603050405020304" pitchFamily="18" charset="0"/>
              </a:rPr>
              <a:t>AI Engine:</a:t>
            </a:r>
            <a:r>
              <a:rPr lang="en-US" sz="1800" dirty="0">
                <a:latin typeface="Times New Roman" panose="02020603050405020304" pitchFamily="18" charset="0"/>
                <a:cs typeface="Times New Roman" panose="02020603050405020304" pitchFamily="18" charset="0"/>
              </a:rPr>
              <a:t> Meta AIVI</a:t>
            </a:r>
          </a:p>
        </p:txBody>
      </p:sp>
      <p:sp>
        <p:nvSpPr>
          <p:cNvPr id="4" name="Slide Number Placeholder 3">
            <a:extLst>
              <a:ext uri="{FF2B5EF4-FFF2-40B4-BE49-F238E27FC236}">
                <a16:creationId xmlns:a16="http://schemas.microsoft.com/office/drawing/2014/main" id="{27649593-1762-DA47-8EA5-95AFB38231EC}"/>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773" y="622299"/>
            <a:ext cx="6589199" cy="1280890"/>
          </a:xfrm>
        </p:spPr>
        <p:txBody>
          <a:bodyPr/>
          <a:lstStyle/>
          <a:p>
            <a:r>
              <a:rPr lang="en-US" dirty="0">
                <a:latin typeface="Times New Roman" panose="02020603050405020304" pitchFamily="18" charset="0"/>
                <a:cs typeface="Times New Roman" panose="02020603050405020304" pitchFamily="18" charset="0"/>
              </a:rPr>
              <a:t>Practice Topic</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70142" y="1306288"/>
            <a:ext cx="6128657" cy="5203370"/>
          </a:xfrm>
        </p:spPr>
        <p:txBody>
          <a:bodyPr anchor="ctr">
            <a:noAutofit/>
          </a:bodyPr>
          <a:lstStyle/>
          <a:p>
            <a:pPr marL="0" indent="0" algn="ctr">
              <a:buNone/>
            </a:pPr>
            <a:r>
              <a:rPr lang="en-US" sz="3000" b="1" dirty="0">
                <a:latin typeface="Times New Roman" panose="02020603050405020304" pitchFamily="18" charset="0"/>
                <a:cs typeface="Times New Roman" panose="02020603050405020304" pitchFamily="18" charset="0"/>
              </a:rPr>
              <a:t>Sample code review</a:t>
            </a:r>
          </a:p>
          <a:p>
            <a:pPr marL="0" indent="0" algn="ctr">
              <a:buNone/>
            </a:pPr>
            <a:r>
              <a:rPr lang="en-US" sz="3000" b="1" dirty="0">
                <a:latin typeface="Times New Roman" panose="02020603050405020304" pitchFamily="18" charset="0"/>
                <a:cs typeface="Times New Roman" panose="02020603050405020304" pitchFamily="18" charset="0"/>
              </a:rPr>
              <a:t>(30 mins)</a:t>
            </a:r>
            <a:endParaRPr lang="en-US" sz="3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146D7AF-82F1-1241-98C8-00667DBC351C}"/>
              </a:ext>
            </a:extLst>
          </p:cNvPr>
          <p:cNvSpPr txBox="1"/>
          <p:nvPr/>
        </p:nvSpPr>
        <p:spPr>
          <a:xfrm>
            <a:off x="5674799" y="364129"/>
            <a:ext cx="3469201" cy="1200329"/>
          </a:xfrm>
          <a:prstGeom prst="rect">
            <a:avLst/>
          </a:prstGeom>
          <a:noFill/>
        </p:spPr>
        <p:txBody>
          <a:bodyPr wrap="square">
            <a:spAutoFit/>
          </a:bodyPr>
          <a:lstStyle/>
          <a:p>
            <a:pPr marL="0" indent="0">
              <a:buNone/>
            </a:pPr>
            <a:r>
              <a:rPr lang="en-US" sz="1800" b="1" dirty="0">
                <a:latin typeface="Times New Roman" panose="02020603050405020304" pitchFamily="18" charset="0"/>
                <a:cs typeface="Times New Roman" panose="02020603050405020304" pitchFamily="18" charset="0"/>
              </a:rPr>
              <a:t>Target Object:</a:t>
            </a:r>
            <a:r>
              <a:rPr lang="en-US" sz="1800" dirty="0">
                <a:latin typeface="Times New Roman" panose="02020603050405020304" pitchFamily="18" charset="0"/>
                <a:cs typeface="Times New Roman" panose="02020603050405020304" pitchFamily="18" charset="0"/>
              </a:rPr>
              <a:t> Air Compressor</a:t>
            </a:r>
          </a:p>
          <a:p>
            <a:pPr marL="0" indent="0">
              <a:buNone/>
            </a:pPr>
            <a:r>
              <a:rPr lang="en-US" sz="1800" b="1" dirty="0">
                <a:latin typeface="Times New Roman" panose="02020603050405020304" pitchFamily="18" charset="0"/>
                <a:cs typeface="Times New Roman" panose="02020603050405020304" pitchFamily="18" charset="0"/>
              </a:rPr>
              <a:t>AR Engine:</a:t>
            </a:r>
            <a:r>
              <a:rPr lang="en-US" sz="1800" dirty="0">
                <a:latin typeface="Times New Roman" panose="02020603050405020304" pitchFamily="18" charset="0"/>
                <a:cs typeface="Times New Roman" panose="02020603050405020304" pitchFamily="18" charset="0"/>
              </a:rPr>
              <a:t> Vuforia</a:t>
            </a:r>
          </a:p>
          <a:p>
            <a:pPr marL="0" indent="0">
              <a:buNone/>
            </a:pPr>
            <a:r>
              <a:rPr lang="en-US" sz="1800" b="1" dirty="0">
                <a:latin typeface="Times New Roman" panose="02020603050405020304" pitchFamily="18" charset="0"/>
                <a:cs typeface="Times New Roman" panose="02020603050405020304" pitchFamily="18" charset="0"/>
              </a:rPr>
              <a:t>Platform:</a:t>
            </a:r>
            <a:r>
              <a:rPr lang="en-US" sz="1800" dirty="0">
                <a:latin typeface="Times New Roman" panose="02020603050405020304" pitchFamily="18" charset="0"/>
                <a:cs typeface="Times New Roman" panose="02020603050405020304" pitchFamily="18" charset="0"/>
              </a:rPr>
              <a:t> Unity 3D</a:t>
            </a:r>
          </a:p>
          <a:p>
            <a:pPr marL="0" indent="0">
              <a:buNone/>
            </a:pPr>
            <a:r>
              <a:rPr lang="en-US" sz="1800" b="1" dirty="0">
                <a:latin typeface="Times New Roman" panose="02020603050405020304" pitchFamily="18" charset="0"/>
                <a:cs typeface="Times New Roman" panose="02020603050405020304" pitchFamily="18" charset="0"/>
              </a:rPr>
              <a:t>AI Engine:</a:t>
            </a:r>
            <a:r>
              <a:rPr lang="en-US" sz="1800" dirty="0">
                <a:latin typeface="Times New Roman" panose="02020603050405020304" pitchFamily="18" charset="0"/>
                <a:cs typeface="Times New Roman" panose="02020603050405020304" pitchFamily="18" charset="0"/>
              </a:rPr>
              <a:t> Meta AIVI</a:t>
            </a:r>
          </a:p>
        </p:txBody>
      </p:sp>
      <p:sp>
        <p:nvSpPr>
          <p:cNvPr id="4" name="Slide Number Placeholder 3">
            <a:extLst>
              <a:ext uri="{FF2B5EF4-FFF2-40B4-BE49-F238E27FC236}">
                <a16:creationId xmlns:a16="http://schemas.microsoft.com/office/drawing/2014/main" id="{E21B78B1-BF02-E943-B5DB-2C2162F812AE}"/>
              </a:ext>
            </a:extLst>
          </p:cNvPr>
          <p:cNvSpPr>
            <a:spLocks noGrp="1"/>
          </p:cNvSpPr>
          <p:nvPr>
            <p:ph type="sldNum" sz="quarter" idx="12"/>
          </p:nvPr>
        </p:nvSpPr>
        <p:spPr/>
        <p:txBody>
          <a:bodyPr/>
          <a:lstStyle/>
          <a:p>
            <a:fld id="{C1FF6DA9-008F-8B48-92A6-B652298478BF}" type="slidenum">
              <a:rPr lang="en-US" smtClean="0"/>
              <a:t>11</a:t>
            </a:fld>
            <a:endParaRPr lang="en-US"/>
          </a:p>
        </p:txBody>
      </p:sp>
    </p:spTree>
    <p:extLst>
      <p:ext uri="{BB962C8B-B14F-4D97-AF65-F5344CB8AC3E}">
        <p14:creationId xmlns:p14="http://schemas.microsoft.com/office/powerpoint/2010/main" val="1098156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Tips &amp; Best Practices</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Use high-quality targets (clear contrast, detail)</a:t>
            </a:r>
          </a:p>
          <a:p>
            <a:r>
              <a:rPr dirty="0">
                <a:latin typeface="Times New Roman" panose="02020603050405020304" pitchFamily="18" charset="0"/>
                <a:cs typeface="Times New Roman" panose="02020603050405020304" pitchFamily="18" charset="0"/>
              </a:rPr>
              <a:t>Optimize model geometry for Model Targets</a:t>
            </a:r>
          </a:p>
          <a:p>
            <a:r>
              <a:rPr dirty="0">
                <a:latin typeface="Times New Roman" panose="02020603050405020304" pitchFamily="18" charset="0"/>
                <a:cs typeface="Times New Roman" panose="02020603050405020304" pitchFamily="18" charset="0"/>
              </a:rPr>
              <a:t>Test on device frequently</a:t>
            </a:r>
          </a:p>
          <a:p>
            <a:r>
              <a:rPr dirty="0">
                <a:latin typeface="Times New Roman" panose="02020603050405020304" pitchFamily="18" charset="0"/>
                <a:cs typeface="Times New Roman" panose="02020603050405020304" pitchFamily="18" charset="0"/>
              </a:rPr>
              <a:t>Avoid reflective surfaces in models</a:t>
            </a:r>
          </a:p>
        </p:txBody>
      </p:sp>
      <p:sp>
        <p:nvSpPr>
          <p:cNvPr id="4" name="Slide Number Placeholder 3">
            <a:extLst>
              <a:ext uri="{FF2B5EF4-FFF2-40B4-BE49-F238E27FC236}">
                <a16:creationId xmlns:a16="http://schemas.microsoft.com/office/drawing/2014/main" id="{3634ED56-746B-3443-8745-EFB75ACDF380}"/>
              </a:ext>
            </a:extLst>
          </p:cNvPr>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Resources</a:t>
            </a:r>
          </a:p>
        </p:txBody>
      </p:sp>
      <p:sp>
        <p:nvSpPr>
          <p:cNvPr id="3" name="Content Placeholder 2"/>
          <p:cNvSpPr>
            <a:spLocks noGrp="1"/>
          </p:cNvSpPr>
          <p:nvPr>
            <p:ph idx="1"/>
          </p:nvPr>
        </p:nvSpPr>
        <p:spPr/>
        <p:txBody>
          <a:bodyPr/>
          <a:lstStyle/>
          <a:p>
            <a:r>
              <a:rPr dirty="0" err="1">
                <a:latin typeface="Times New Roman" panose="02020603050405020304" pitchFamily="18" charset="0"/>
                <a:cs typeface="Times New Roman" panose="02020603050405020304" pitchFamily="18" charset="0"/>
              </a:rPr>
              <a:t>developer.vuforia.com</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Unity Documentation</a:t>
            </a:r>
          </a:p>
          <a:p>
            <a:r>
              <a:rPr dirty="0">
                <a:latin typeface="Times New Roman" panose="02020603050405020304" pitchFamily="18" charset="0"/>
                <a:cs typeface="Times New Roman" panose="02020603050405020304" pitchFamily="18" charset="0"/>
              </a:rPr>
              <a:t>Vuforia Forums</a:t>
            </a:r>
          </a:p>
          <a:p>
            <a:r>
              <a:rPr dirty="0">
                <a:latin typeface="Times New Roman" panose="02020603050405020304" pitchFamily="18" charset="0"/>
                <a:cs typeface="Times New Roman" panose="02020603050405020304" pitchFamily="18" charset="0"/>
              </a:rPr>
              <a:t>Tutorials (YouTube, blogs)</a:t>
            </a:r>
          </a:p>
        </p:txBody>
      </p:sp>
      <p:sp>
        <p:nvSpPr>
          <p:cNvPr id="4" name="Slide Number Placeholder 3">
            <a:extLst>
              <a:ext uri="{FF2B5EF4-FFF2-40B4-BE49-F238E27FC236}">
                <a16:creationId xmlns:a16="http://schemas.microsoft.com/office/drawing/2014/main" id="{3B444432-B5B8-8E47-B89E-4B96867D0004}"/>
              </a:ext>
            </a:extLst>
          </p:cNvPr>
          <p:cNvSpPr>
            <a:spLocks noGrp="1"/>
          </p:cNvSpPr>
          <p:nvPr>
            <p:ph type="sldNum" sz="quarter" idx="12"/>
          </p:nvPr>
        </p:nvSpPr>
        <p:spPr/>
        <p:txBody>
          <a:bodyPr/>
          <a:lstStyle/>
          <a:p>
            <a:fld id="{C1FF6DA9-008F-8B48-92A6-B652298478BF}"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Questions?</a:t>
            </a:r>
          </a:p>
        </p:txBody>
      </p:sp>
      <p:sp>
        <p:nvSpPr>
          <p:cNvPr id="3" name="Content Placeholder 2"/>
          <p:cNvSpPr>
            <a:spLocks noGrp="1"/>
          </p:cNvSpPr>
          <p:nvPr>
            <p:ph idx="1"/>
          </p:nvPr>
        </p:nvSpPr>
        <p:spPr/>
        <p:txBody>
          <a:bodyPr anchor="b"/>
          <a:lstStyle/>
          <a:p>
            <a:pPr marL="0" indent="0" algn="ctr">
              <a:buNone/>
            </a:pPr>
            <a:r>
              <a:rPr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3F5EB45C-97DD-B945-AAD5-7CD6A67B676E}"/>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What is Vuforia?</a:t>
            </a:r>
          </a:p>
        </p:txBody>
      </p:sp>
      <p:sp>
        <p:nvSpPr>
          <p:cNvPr id="3" name="Content Placeholder 2"/>
          <p:cNvSpPr>
            <a:spLocks noGrp="1"/>
          </p:cNvSpPr>
          <p:nvPr>
            <p:ph idx="1"/>
          </p:nvPr>
        </p:nvSpPr>
        <p:spPr>
          <a:xfrm>
            <a:off x="457200" y="1417638"/>
            <a:ext cx="8229600" cy="4525963"/>
          </a:xfrm>
        </p:spPr>
        <p:txBody>
          <a:bodyPr/>
          <a:lstStyle/>
          <a:p>
            <a:r>
              <a:rPr dirty="0">
                <a:latin typeface="Times New Roman" panose="02020603050405020304" pitchFamily="18" charset="0"/>
                <a:cs typeface="Times New Roman" panose="02020603050405020304" pitchFamily="18" charset="0"/>
              </a:rPr>
              <a:t>Vuforia is an Augmented Reality SDK</a:t>
            </a:r>
          </a:p>
          <a:p>
            <a:r>
              <a:rPr dirty="0">
                <a:latin typeface="Times New Roman" panose="02020603050405020304" pitchFamily="18" charset="0"/>
                <a:cs typeface="Times New Roman" panose="02020603050405020304" pitchFamily="18" charset="0"/>
              </a:rPr>
              <a:t>Enables image and object recognition</a:t>
            </a:r>
          </a:p>
          <a:p>
            <a:r>
              <a:rPr dirty="0">
                <a:latin typeface="Times New Roman" panose="02020603050405020304" pitchFamily="18" charset="0"/>
                <a:cs typeface="Times New Roman" panose="02020603050405020304" pitchFamily="18" charset="0"/>
              </a:rPr>
              <a:t>Supports Android, iOS, and UWP platforms</a:t>
            </a:r>
          </a:p>
        </p:txBody>
      </p:sp>
      <p:pic>
        <p:nvPicPr>
          <p:cNvPr id="2050" name="Picture 2" descr="Image Targets - Vuforia Engine Library">
            <a:extLst>
              <a:ext uri="{FF2B5EF4-FFF2-40B4-BE49-F238E27FC236}">
                <a16:creationId xmlns:a16="http://schemas.microsoft.com/office/drawing/2014/main" id="{12E8A9DA-1117-3F43-ADB1-7805FD742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371" y="3429000"/>
            <a:ext cx="5595258" cy="31473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57F5B79-A3D2-4946-9B52-57500798988C}"/>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Vuforia Key Features</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Image Targets</a:t>
            </a:r>
          </a:p>
          <a:p>
            <a:r>
              <a:rPr dirty="0">
                <a:latin typeface="Times New Roman" panose="02020603050405020304" pitchFamily="18" charset="0"/>
                <a:cs typeface="Times New Roman" panose="02020603050405020304" pitchFamily="18" charset="0"/>
              </a:rPr>
              <a:t>Model Targets</a:t>
            </a:r>
          </a:p>
          <a:p>
            <a:r>
              <a:rPr dirty="0">
                <a:latin typeface="Times New Roman" panose="02020603050405020304" pitchFamily="18" charset="0"/>
                <a:cs typeface="Times New Roman" panose="02020603050405020304" pitchFamily="18" charset="0"/>
              </a:rPr>
              <a:t>Object Recognition</a:t>
            </a:r>
          </a:p>
          <a:p>
            <a:r>
              <a:rPr dirty="0">
                <a:latin typeface="Times New Roman" panose="02020603050405020304" pitchFamily="18" charset="0"/>
                <a:cs typeface="Times New Roman" panose="02020603050405020304" pitchFamily="18" charset="0"/>
              </a:rPr>
              <a:t>Ground Plane</a:t>
            </a:r>
          </a:p>
          <a:p>
            <a:r>
              <a:rPr dirty="0" err="1">
                <a:latin typeface="Times New Roman" panose="02020603050405020304" pitchFamily="18" charset="0"/>
                <a:cs typeface="Times New Roman" panose="02020603050405020304" pitchFamily="18" charset="0"/>
              </a:rPr>
              <a:t>VuMarks</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Cloud Recognition</a:t>
            </a:r>
          </a:p>
        </p:txBody>
      </p:sp>
      <p:sp>
        <p:nvSpPr>
          <p:cNvPr id="4" name="Slide Number Placeholder 3">
            <a:extLst>
              <a:ext uri="{FF2B5EF4-FFF2-40B4-BE49-F238E27FC236}">
                <a16:creationId xmlns:a16="http://schemas.microsoft.com/office/drawing/2014/main" id="{99C4665E-0C00-D14B-92C8-CD854795ADE5}"/>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Vuforia Image Targets</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Recognizes and tracks 2D images</a:t>
            </a:r>
          </a:p>
          <a:p>
            <a:r>
              <a:rPr dirty="0">
                <a:latin typeface="Times New Roman" panose="02020603050405020304" pitchFamily="18" charset="0"/>
                <a:cs typeface="Times New Roman" panose="02020603050405020304" pitchFamily="18" charset="0"/>
              </a:rPr>
              <a:t>Used to place 3D objects over real-world images</a:t>
            </a:r>
          </a:p>
          <a:p>
            <a:r>
              <a:rPr dirty="0">
                <a:latin typeface="Times New Roman" panose="02020603050405020304" pitchFamily="18" charset="0"/>
                <a:cs typeface="Times New Roman" panose="02020603050405020304" pitchFamily="18" charset="0"/>
              </a:rPr>
              <a:t>Requires uploading target to Vuforia Target Manager</a:t>
            </a:r>
            <a:endParaRPr lang="en-US"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a:p>
            <a:pPr marL="0" indent="0">
              <a:buNone/>
            </a:pPr>
            <a:r>
              <a:rPr lang="en-US" b="1" i="0" dirty="0">
                <a:solidFill>
                  <a:srgbClr val="0F0F0F"/>
                </a:solidFill>
                <a:effectLst/>
                <a:latin typeface="Times New Roman" panose="02020603050405020304" pitchFamily="18" charset="0"/>
                <a:cs typeface="Times New Roman" panose="02020603050405020304" pitchFamily="18" charset="0"/>
              </a:rPr>
              <a:t>How to Create Image Targets ?</a:t>
            </a:r>
          </a:p>
          <a:p>
            <a:pPr marL="0" indent="0">
              <a:buNone/>
            </a:pPr>
            <a:r>
              <a:rPr lang="en-US" b="1" i="0" dirty="0">
                <a:solidFill>
                  <a:srgbClr val="0F0F0F"/>
                </a:solidFill>
                <a:effectLst/>
                <a:latin typeface="Times New Roman" panose="02020603050405020304" pitchFamily="18" charset="0"/>
                <a:cs typeface="Times New Roman" panose="02020603050405020304" pitchFamily="18" charset="0"/>
                <a:hlinkClick r:id="rId2"/>
              </a:rPr>
              <a:t>Video</a:t>
            </a:r>
            <a:endParaRPr lang="en-US" b="1" i="0" dirty="0">
              <a:solidFill>
                <a:srgbClr val="0F0F0F"/>
              </a:solidFill>
              <a:effectLst/>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FDEEF3-F96F-7146-BE4D-05D8804063E2}"/>
              </a:ext>
            </a:extLst>
          </p:cNvPr>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Vuforia Model Targets</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Tracks 3D objects using CAD models or scans</a:t>
            </a:r>
          </a:p>
          <a:p>
            <a:r>
              <a:rPr dirty="0">
                <a:latin typeface="Times New Roman" panose="02020603050405020304" pitchFamily="18" charset="0"/>
                <a:cs typeface="Times New Roman" panose="02020603050405020304" pitchFamily="18" charset="0"/>
              </a:rPr>
              <a:t>Ideal for industrial use (cars, machinery, etc.)</a:t>
            </a:r>
          </a:p>
          <a:p>
            <a:r>
              <a:rPr dirty="0">
                <a:latin typeface="Times New Roman" panose="02020603050405020304" pitchFamily="18" charset="0"/>
                <a:cs typeface="Times New Roman" panose="02020603050405020304" pitchFamily="18" charset="0"/>
              </a:rPr>
              <a:t>Supports Guide Views for alignment</a:t>
            </a:r>
            <a:endParaRPr lang="en-US"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a:p>
            <a:pPr marL="0" indent="0">
              <a:buNone/>
            </a:pPr>
            <a:r>
              <a:rPr lang="en-US" b="1" i="0" dirty="0">
                <a:solidFill>
                  <a:srgbClr val="0F0F0F"/>
                </a:solidFill>
                <a:effectLst/>
                <a:latin typeface="Times New Roman" panose="02020603050405020304" pitchFamily="18" charset="0"/>
                <a:cs typeface="Times New Roman" panose="02020603050405020304" pitchFamily="18" charset="0"/>
              </a:rPr>
              <a:t>How to Create Model Targets ?</a:t>
            </a:r>
          </a:p>
          <a:p>
            <a:pPr marL="0" indent="0">
              <a:buNone/>
            </a:pP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Times New Roman" panose="02020603050405020304" pitchFamily="18" charset="0"/>
                <a:cs typeface="Times New Roman" panose="02020603050405020304" pitchFamily="18" charset="0"/>
                <a:hlinkClick r:id="rId2"/>
              </a:rPr>
              <a:t>Video</a:t>
            </a:r>
            <a:endParaRPr lang="en-US" b="1" i="0" dirty="0">
              <a:solidFill>
                <a:srgbClr val="0F0F0F"/>
              </a:solidFill>
              <a:effectLst/>
              <a:latin typeface="Times New Roman" panose="02020603050405020304" pitchFamily="18" charset="0"/>
              <a:cs typeface="Times New Roman" panose="02020603050405020304" pitchFamily="18" charset="0"/>
            </a:endParaRPr>
          </a:p>
          <a:p>
            <a:pPr marL="0" indent="0">
              <a:buNone/>
            </a:pPr>
            <a:endParaRPr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9696DE-1339-C54A-8298-5BBC704672EC}"/>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Setting Up Vuforia in Unity</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Install Unity with Vuforia support</a:t>
            </a:r>
          </a:p>
          <a:p>
            <a:r>
              <a:rPr dirty="0">
                <a:latin typeface="Times New Roman" panose="02020603050405020304" pitchFamily="18" charset="0"/>
                <a:cs typeface="Times New Roman" panose="02020603050405020304" pitchFamily="18" charset="0"/>
              </a:rPr>
              <a:t>Enable Vuforia in XR settings</a:t>
            </a:r>
          </a:p>
          <a:p>
            <a:r>
              <a:rPr dirty="0">
                <a:latin typeface="Times New Roman" panose="02020603050405020304" pitchFamily="18" charset="0"/>
                <a:cs typeface="Times New Roman" panose="02020603050405020304" pitchFamily="18" charset="0"/>
              </a:rPr>
              <a:t>Import Vuforia Engine package</a:t>
            </a:r>
          </a:p>
          <a:p>
            <a:r>
              <a:rPr dirty="0">
                <a:latin typeface="Times New Roman" panose="02020603050405020304" pitchFamily="18" charset="0"/>
                <a:cs typeface="Times New Roman" panose="02020603050405020304" pitchFamily="18" charset="0"/>
              </a:rPr>
              <a:t>Create </a:t>
            </a:r>
            <a:r>
              <a:rPr dirty="0" err="1">
                <a:latin typeface="Times New Roman" panose="02020603050405020304" pitchFamily="18" charset="0"/>
                <a:cs typeface="Times New Roman" panose="02020603050405020304" pitchFamily="18" charset="0"/>
              </a:rPr>
              <a:t>ARCamera</a:t>
            </a:r>
            <a:r>
              <a:rPr dirty="0">
                <a:latin typeface="Times New Roman" panose="02020603050405020304" pitchFamily="18" charset="0"/>
                <a:cs typeface="Times New Roman" panose="02020603050405020304" pitchFamily="18" charset="0"/>
              </a:rPr>
              <a:t> and Target assets</a:t>
            </a:r>
            <a:endParaRPr lang="en-US"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a:p>
            <a:pPr marL="0" indent="0">
              <a:buNone/>
            </a:pPr>
            <a:r>
              <a:rPr lang="en-VN" b="1" dirty="0">
                <a:latin typeface="Times New Roman" panose="02020603050405020304" pitchFamily="18" charset="0"/>
                <a:cs typeface="Times New Roman" panose="02020603050405020304" pitchFamily="18" charset="0"/>
                <a:hlinkClick r:id="rId2"/>
              </a:rPr>
              <a:t>Video</a:t>
            </a:r>
            <a:endParaRPr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DD63D4-5CD3-2343-9683-EDB71F2A28EF}"/>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Using Image Targets in Unity</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Upload image to Vuforia Target Manager</a:t>
            </a:r>
          </a:p>
          <a:p>
            <a:r>
              <a:rPr dirty="0">
                <a:latin typeface="Times New Roman" panose="02020603050405020304" pitchFamily="18" charset="0"/>
                <a:cs typeface="Times New Roman" panose="02020603050405020304" pitchFamily="18" charset="0"/>
              </a:rPr>
              <a:t>Download database and import into Unity</a:t>
            </a:r>
          </a:p>
          <a:p>
            <a:r>
              <a:rPr dirty="0">
                <a:latin typeface="Times New Roman" panose="02020603050405020304" pitchFamily="18" charset="0"/>
                <a:cs typeface="Times New Roman" panose="02020603050405020304" pitchFamily="18" charset="0"/>
              </a:rPr>
              <a:t>Add Image</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Target Game</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Object</a:t>
            </a:r>
          </a:p>
          <a:p>
            <a:r>
              <a:rPr dirty="0">
                <a:latin typeface="Times New Roman" panose="02020603050405020304" pitchFamily="18" charset="0"/>
                <a:cs typeface="Times New Roman" panose="02020603050405020304" pitchFamily="18" charset="0"/>
              </a:rPr>
              <a:t>Attach content (3D models, animations)</a:t>
            </a:r>
            <a:endParaRPr lang="en-US"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a:p>
            <a:pPr marL="0" indent="0">
              <a:buNone/>
            </a:pPr>
            <a:r>
              <a:rPr lang="en-VN" b="1" dirty="0">
                <a:latin typeface="Times New Roman" panose="02020603050405020304" pitchFamily="18" charset="0"/>
                <a:cs typeface="Times New Roman" panose="02020603050405020304" pitchFamily="18" charset="0"/>
                <a:hlinkClick r:id="rId2"/>
              </a:rPr>
              <a:t>Tutorial Video</a:t>
            </a:r>
            <a:endParaRPr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EAB1AB-7BF4-A64A-8375-AAB039D00B30}"/>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Using Model Targets in Unity</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Use Vuforia Model Target Generator</a:t>
            </a:r>
          </a:p>
          <a:p>
            <a:r>
              <a:rPr dirty="0">
                <a:latin typeface="Times New Roman" panose="02020603050405020304" pitchFamily="18" charset="0"/>
                <a:cs typeface="Times New Roman" panose="02020603050405020304" pitchFamily="18" charset="0"/>
              </a:rPr>
              <a:t>Import .</a:t>
            </a:r>
            <a:r>
              <a:rPr dirty="0" err="1">
                <a:latin typeface="Times New Roman" panose="02020603050405020304" pitchFamily="18" charset="0"/>
                <a:cs typeface="Times New Roman" panose="02020603050405020304" pitchFamily="18" charset="0"/>
              </a:rPr>
              <a:t>fbx</a:t>
            </a:r>
            <a:r>
              <a:rPr dirty="0">
                <a:latin typeface="Times New Roman" panose="02020603050405020304" pitchFamily="18" charset="0"/>
                <a:cs typeface="Times New Roman" panose="02020603050405020304" pitchFamily="18" charset="0"/>
              </a:rPr>
              <a:t> or .obj model</a:t>
            </a:r>
          </a:p>
          <a:p>
            <a:r>
              <a:rPr dirty="0">
                <a:latin typeface="Times New Roman" panose="02020603050405020304" pitchFamily="18" charset="0"/>
                <a:cs typeface="Times New Roman" panose="02020603050405020304" pitchFamily="18" charset="0"/>
              </a:rPr>
              <a:t>Generate and import target</a:t>
            </a:r>
          </a:p>
          <a:p>
            <a:r>
              <a:rPr dirty="0">
                <a:latin typeface="Times New Roman" panose="02020603050405020304" pitchFamily="18" charset="0"/>
                <a:cs typeface="Times New Roman" panose="02020603050405020304" pitchFamily="18" charset="0"/>
              </a:rPr>
              <a:t>Use Model</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Target prefab in Unity scene</a:t>
            </a:r>
            <a:endParaRPr lang="en-US" dirty="0">
              <a:latin typeface="Times New Roman" panose="02020603050405020304" pitchFamily="18" charset="0"/>
              <a:cs typeface="Times New Roman" panose="02020603050405020304" pitchFamily="18" charset="0"/>
            </a:endParaRPr>
          </a:p>
          <a:p>
            <a:endParaRPr lang="en-VN" dirty="0">
              <a:latin typeface="Times New Roman" panose="02020603050405020304" pitchFamily="18" charset="0"/>
              <a:cs typeface="Times New Roman" panose="02020603050405020304" pitchFamily="18" charset="0"/>
            </a:endParaRPr>
          </a:p>
          <a:p>
            <a:pPr marL="0" indent="0">
              <a:buNone/>
            </a:pPr>
            <a:r>
              <a:rPr lang="en-VN" dirty="0">
                <a:latin typeface="Times New Roman" panose="02020603050405020304" pitchFamily="18" charset="0"/>
                <a:cs typeface="Times New Roman" panose="02020603050405020304" pitchFamily="18" charset="0"/>
                <a:hlinkClick r:id="rId2"/>
              </a:rPr>
              <a:t>PF525 Demo</a:t>
            </a:r>
            <a:endParaRPr lang="en-VN"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hlinkClick r:id="rId3"/>
              </a:rPr>
              <a:t>Tutorial Video</a:t>
            </a:r>
            <a:endParaRPr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AF23FF-9EA5-C644-A687-1C07FF8D3F92}"/>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META-AIVI API intergration</a:t>
            </a:r>
            <a:endParaRPr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AF23FF-9EA5-C644-A687-1C07FF8D3F92}"/>
              </a:ext>
            </a:extLst>
          </p:cNvPr>
          <p:cNvSpPr>
            <a:spLocks noGrp="1"/>
          </p:cNvSpPr>
          <p:nvPr>
            <p:ph type="sldNum" sz="quarter" idx="12"/>
          </p:nvPr>
        </p:nvSpPr>
        <p:spPr/>
        <p:txBody>
          <a:bodyPr/>
          <a:lstStyle/>
          <a:p>
            <a:fld id="{C1FF6DA9-008F-8B48-92A6-B652298478BF}" type="slidenum">
              <a:rPr lang="en-US" smtClean="0"/>
              <a:t>9</a:t>
            </a:fld>
            <a:endParaRPr lang="en-US"/>
          </a:p>
        </p:txBody>
      </p:sp>
      <p:pic>
        <p:nvPicPr>
          <p:cNvPr id="8" name="Picture 7">
            <a:extLst>
              <a:ext uri="{FF2B5EF4-FFF2-40B4-BE49-F238E27FC236}">
                <a16:creationId xmlns:a16="http://schemas.microsoft.com/office/drawing/2014/main" id="{973BDC51-DE9E-0E48-9FCB-29DBB5081EF4}"/>
              </a:ext>
            </a:extLst>
          </p:cNvPr>
          <p:cNvPicPr>
            <a:picLocks noChangeAspect="1"/>
          </p:cNvPicPr>
          <p:nvPr/>
        </p:nvPicPr>
        <p:blipFill>
          <a:blip r:embed="rId2"/>
          <a:stretch>
            <a:fillRect/>
          </a:stretch>
        </p:blipFill>
        <p:spPr>
          <a:xfrm>
            <a:off x="5070463" y="1264556"/>
            <a:ext cx="4367083" cy="4831444"/>
          </a:xfrm>
          <a:prstGeom prst="rect">
            <a:avLst/>
          </a:prstGeom>
          <a:ln>
            <a:noFill/>
          </a:ln>
          <a:effectLst>
            <a:softEdge rad="112500"/>
          </a:effectLst>
        </p:spPr>
      </p:pic>
      <p:sp>
        <p:nvSpPr>
          <p:cNvPr id="10" name="TextBox 9">
            <a:extLst>
              <a:ext uri="{FF2B5EF4-FFF2-40B4-BE49-F238E27FC236}">
                <a16:creationId xmlns:a16="http://schemas.microsoft.com/office/drawing/2014/main" id="{014B60A4-0377-654D-9222-E71FCD06A7CD}"/>
              </a:ext>
            </a:extLst>
          </p:cNvPr>
          <p:cNvSpPr txBox="1"/>
          <p:nvPr/>
        </p:nvSpPr>
        <p:spPr>
          <a:xfrm>
            <a:off x="359228" y="1264555"/>
            <a:ext cx="5192486" cy="5509200"/>
          </a:xfrm>
          <a:prstGeom prst="rect">
            <a:avLst/>
          </a:prstGeom>
          <a:blipFill>
            <a:blip r:embed="rId3"/>
            <a:tile tx="0" ty="0" sx="100000" sy="100000" flip="none" algn="tl"/>
          </a:blipFill>
        </p:spPr>
        <p:txBody>
          <a:bodyPr wrap="square">
            <a:spAutoFit/>
          </a:bodyPr>
          <a:lstStyle/>
          <a:p>
            <a:pPr algn="l"/>
            <a:r>
              <a:rPr lang="en-US" sz="1600" b="0" i="0" dirty="0">
                <a:solidFill>
                  <a:srgbClr val="333333"/>
                </a:solidFill>
                <a:effectLst/>
                <a:latin typeface="Times New Roman" panose="02020603050405020304" pitchFamily="18" charset="0"/>
                <a:cs typeface="Times New Roman" panose="02020603050405020304" pitchFamily="18" charset="0"/>
              </a:rPr>
              <a:t>There are a total of four major steps.</a:t>
            </a:r>
          </a:p>
          <a:p>
            <a:pPr algn="l">
              <a:buFont typeface="+mj-lt"/>
              <a:buAutoNum type="arabicPeriod"/>
            </a:pPr>
            <a:r>
              <a:rPr lang="en-US" sz="1600" b="0" i="0" dirty="0" err="1">
                <a:solidFill>
                  <a:srgbClr val="333333"/>
                </a:solidFill>
                <a:effectLst/>
                <a:latin typeface="Times New Roman" panose="02020603050405020304" pitchFamily="18" charset="0"/>
                <a:cs typeface="Times New Roman" panose="02020603050405020304" pitchFamily="18" charset="0"/>
              </a:rPr>
              <a:t>GetProjectList</a:t>
            </a:r>
            <a:r>
              <a:rPr lang="en-US" sz="1600" b="0" i="0" dirty="0">
                <a:solidFill>
                  <a:srgbClr val="333333"/>
                </a:solidFill>
                <a:effectLst/>
                <a:latin typeface="Times New Roman" panose="02020603050405020304" pitchFamily="18" charset="0"/>
                <a:cs typeface="Times New Roman" panose="02020603050405020304" pitchFamily="18" charset="0"/>
              </a:rPr>
              <a:t> ➤ Retrieve all project IDs and their corresponding names from the server.</a:t>
            </a:r>
          </a:p>
          <a:p>
            <a:pPr algn="l">
              <a:buFont typeface="+mj-lt"/>
              <a:buAutoNum type="arabicPeriod"/>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err="1">
                <a:solidFill>
                  <a:srgbClr val="333333"/>
                </a:solidFill>
                <a:effectLst/>
                <a:latin typeface="Times New Roman" panose="02020603050405020304" pitchFamily="18" charset="0"/>
                <a:cs typeface="Times New Roman" panose="02020603050405020304" pitchFamily="18" charset="0"/>
              </a:rPr>
              <a:t>GetSingleProject</a:t>
            </a:r>
            <a:r>
              <a:rPr lang="en-US" sz="1600" b="0" i="0" dirty="0">
                <a:solidFill>
                  <a:srgbClr val="333333"/>
                </a:solidFill>
                <a:effectLst/>
                <a:latin typeface="Times New Roman" panose="02020603050405020304" pitchFamily="18" charset="0"/>
                <a:cs typeface="Times New Roman" panose="02020603050405020304" pitchFamily="18" charset="0"/>
              </a:rPr>
              <a:t> ➤ Based on the </a:t>
            </a:r>
            <a:r>
              <a:rPr lang="en-US" sz="1600" b="0" i="0" dirty="0" err="1">
                <a:solidFill>
                  <a:srgbClr val="333333"/>
                </a:solidFill>
                <a:effectLst/>
                <a:latin typeface="Times New Roman" panose="02020603050405020304" pitchFamily="18" charset="0"/>
                <a:cs typeface="Times New Roman" panose="02020603050405020304" pitchFamily="18" charset="0"/>
              </a:rPr>
              <a:t>project_id</a:t>
            </a:r>
            <a:r>
              <a:rPr lang="en-US" sz="1600" b="0" i="0" dirty="0">
                <a:solidFill>
                  <a:srgbClr val="333333"/>
                </a:solidFill>
                <a:effectLst/>
                <a:latin typeface="Times New Roman" panose="02020603050405020304" pitchFamily="18" charset="0"/>
                <a:cs typeface="Times New Roman" panose="02020603050405020304" pitchFamily="18" charset="0"/>
              </a:rPr>
              <a:t> of the domain name, retrieve information about each level inside.</a:t>
            </a:r>
          </a:p>
          <a:p>
            <a:pPr algn="l">
              <a:buFont typeface="+mj-lt"/>
              <a:buAutoNum type="arabicPeriod"/>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600" b="0" i="0" dirty="0">
                <a:solidFill>
                  <a:srgbClr val="333333"/>
                </a:solidFill>
                <a:effectLst/>
                <a:latin typeface="Times New Roman" panose="02020603050405020304" pitchFamily="18" charset="0"/>
                <a:cs typeface="Times New Roman" panose="02020603050405020304" pitchFamily="18" charset="0"/>
              </a:rPr>
              <a:t>Register Jobs ➤ Enter the user-defined username, as well as the project-ID, </a:t>
            </a:r>
            <a:r>
              <a:rPr lang="en-US" sz="1600" b="0" i="0" dirty="0" err="1">
                <a:solidFill>
                  <a:srgbClr val="333333"/>
                </a:solidFill>
                <a:effectLst/>
                <a:latin typeface="Times New Roman" panose="02020603050405020304" pitchFamily="18" charset="0"/>
                <a:cs typeface="Times New Roman" panose="02020603050405020304" pitchFamily="18" charset="0"/>
              </a:rPr>
              <a:t>model_id</a:t>
            </a:r>
            <a:r>
              <a:rPr lang="en-US" sz="1600" b="0" i="0" dirty="0">
                <a:solidFill>
                  <a:srgbClr val="333333"/>
                </a:solidFill>
                <a:effectLst/>
                <a:latin typeface="Times New Roman" panose="02020603050405020304" pitchFamily="18" charset="0"/>
                <a:cs typeface="Times New Roman" panose="02020603050405020304" pitchFamily="18" charset="0"/>
              </a:rPr>
              <a:t>, and </a:t>
            </a:r>
            <a:r>
              <a:rPr lang="en-US" sz="1600" b="0" i="0" dirty="0" err="1">
                <a:solidFill>
                  <a:srgbClr val="333333"/>
                </a:solidFill>
                <a:effectLst/>
                <a:latin typeface="Times New Roman" panose="02020603050405020304" pitchFamily="18" charset="0"/>
                <a:cs typeface="Times New Roman" panose="02020603050405020304" pitchFamily="18" charset="0"/>
              </a:rPr>
              <a:t>state_id</a:t>
            </a:r>
            <a:r>
              <a:rPr lang="en-US" sz="1600" b="0" i="0" dirty="0">
                <a:solidFill>
                  <a:srgbClr val="333333"/>
                </a:solidFill>
                <a:effectLst/>
                <a:latin typeface="Times New Roman" panose="02020603050405020304" pitchFamily="18" charset="0"/>
                <a:cs typeface="Times New Roman" panose="02020603050405020304" pitchFamily="18" charset="0"/>
              </a:rPr>
              <a:t> corresponding to </a:t>
            </a:r>
            <a:r>
              <a:rPr lang="en-US" sz="1600" b="0" i="0" dirty="0" err="1">
                <a:solidFill>
                  <a:srgbClr val="333333"/>
                </a:solidFill>
                <a:effectLst/>
                <a:latin typeface="Times New Roman" panose="02020603050405020304" pitchFamily="18" charset="0"/>
                <a:cs typeface="Times New Roman" panose="02020603050405020304" pitchFamily="18" charset="0"/>
              </a:rPr>
              <a:t>GetSingleProject</a:t>
            </a:r>
            <a:r>
              <a:rPr lang="en-US" sz="1600" b="0" i="0" dirty="0">
                <a:solidFill>
                  <a:srgbClr val="333333"/>
                </a:solidFill>
                <a:effectLst/>
                <a:latin typeface="Times New Roman" panose="02020603050405020304" pitchFamily="18" charset="0"/>
                <a:cs typeface="Times New Roman" panose="02020603050405020304" pitchFamily="18" charset="0"/>
              </a:rPr>
              <a:t>. Then, the server will return a job-id. Note that a job must be registered each time a new state (level) is entered.</a:t>
            </a:r>
          </a:p>
          <a:p>
            <a:pPr algn="l">
              <a:buFont typeface="+mj-lt"/>
              <a:buAutoNum type="arabicPeriod"/>
            </a:pPr>
            <a:r>
              <a:rPr lang="en-US" sz="1600" b="0" i="0" dirty="0">
                <a:solidFill>
                  <a:srgbClr val="333333"/>
                </a:solidFill>
                <a:effectLst/>
                <a:latin typeface="Times New Roman" panose="02020603050405020304" pitchFamily="18" charset="0"/>
                <a:cs typeface="Times New Roman" panose="02020603050405020304" pitchFamily="18" charset="0"/>
              </a:rPr>
              <a:t>Inference ➤ Enter the state-Id, </a:t>
            </a:r>
            <a:r>
              <a:rPr lang="en-US" sz="1600" b="0" i="0" dirty="0" err="1">
                <a:solidFill>
                  <a:srgbClr val="333333"/>
                </a:solidFill>
                <a:effectLst/>
                <a:latin typeface="Times New Roman" panose="02020603050405020304" pitchFamily="18" charset="0"/>
                <a:cs typeface="Times New Roman" panose="02020603050405020304" pitchFamily="18" charset="0"/>
              </a:rPr>
              <a:t>model_id</a:t>
            </a:r>
            <a:r>
              <a:rPr lang="en-US" sz="1600" b="0" i="0" dirty="0">
                <a:solidFill>
                  <a:srgbClr val="333333"/>
                </a:solidFill>
                <a:effectLst/>
                <a:latin typeface="Times New Roman" panose="02020603050405020304" pitchFamily="18" charset="0"/>
                <a:cs typeface="Times New Roman" panose="02020603050405020304" pitchFamily="18" charset="0"/>
              </a:rPr>
              <a:t>, tool name obtained from </a:t>
            </a:r>
            <a:r>
              <a:rPr lang="en-US" sz="1600" b="0" i="0" dirty="0" err="1">
                <a:solidFill>
                  <a:srgbClr val="333333"/>
                </a:solidFill>
                <a:effectLst/>
                <a:latin typeface="Times New Roman" panose="02020603050405020304" pitchFamily="18" charset="0"/>
                <a:cs typeface="Times New Roman" panose="02020603050405020304" pitchFamily="18" charset="0"/>
              </a:rPr>
              <a:t>GetSingleProject</a:t>
            </a:r>
            <a:r>
              <a:rPr lang="en-US" sz="1600" b="0" i="0" dirty="0">
                <a:solidFill>
                  <a:srgbClr val="333333"/>
                </a:solidFill>
                <a:effectLst/>
                <a:latin typeface="Times New Roman" panose="02020603050405020304" pitchFamily="18" charset="0"/>
                <a:cs typeface="Times New Roman" panose="02020603050405020304" pitchFamily="18" charset="0"/>
              </a:rPr>
              <a:t>, and the job-id obtained through the </a:t>
            </a:r>
            <a:r>
              <a:rPr lang="en-US" sz="1600" b="0" i="0" dirty="0" err="1">
                <a:solidFill>
                  <a:srgbClr val="333333"/>
                </a:solidFill>
                <a:effectLst/>
                <a:latin typeface="Times New Roman" panose="02020603050405020304" pitchFamily="18" charset="0"/>
                <a:cs typeface="Times New Roman" panose="02020603050405020304" pitchFamily="18" charset="0"/>
              </a:rPr>
              <a:t>RegisterJobs</a:t>
            </a:r>
            <a:r>
              <a:rPr lang="en-US" sz="1600" b="0" i="0" dirty="0">
                <a:solidFill>
                  <a:srgbClr val="333333"/>
                </a:solidFill>
                <a:effectLst/>
                <a:latin typeface="Times New Roman" panose="02020603050405020304" pitchFamily="18" charset="0"/>
                <a:cs typeface="Times New Roman" panose="02020603050405020304" pitchFamily="18" charset="0"/>
              </a:rPr>
              <a:t> API. Afterward, you can use the Inference API to obtain detection results. In the returned result, please refer to the "rule" key inside the "data" section. It will record whether the state can be passed. The server will calculate, and if an object is detected continuously for five times, it will judge as True and allow to proceed to the next level (i.e., return True). If there is any interruption in between, it will return False.</a:t>
            </a:r>
          </a:p>
        </p:txBody>
      </p:sp>
    </p:spTree>
    <p:extLst>
      <p:ext uri="{BB962C8B-B14F-4D97-AF65-F5344CB8AC3E}">
        <p14:creationId xmlns:p14="http://schemas.microsoft.com/office/powerpoint/2010/main" val="4261826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{CF03CBBF-6542-8A49-9CC0-24AF9F29A408}tf10001069</Template>
  <TotalTime>257</TotalTime>
  <Words>648</Words>
  <Application>Microsoft Macintosh PowerPoint</Application>
  <PresentationFormat>On-screen Show (4:3)</PresentationFormat>
  <Paragraphs>108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Wisp</vt:lpstr>
      <vt:lpstr>Introduction to Vuforia AR with Unity &amp; Meta AIVI</vt:lpstr>
      <vt:lpstr>What is Vuforia?</vt:lpstr>
      <vt:lpstr>Vuforia Key Features</vt:lpstr>
      <vt:lpstr>Vuforia Image Targets</vt:lpstr>
      <vt:lpstr>Vuforia Model Targets</vt:lpstr>
      <vt:lpstr>Setting Up Vuforia in Unity</vt:lpstr>
      <vt:lpstr>Using Image Targets in Unity</vt:lpstr>
      <vt:lpstr>Using Model Targets in Unity</vt:lpstr>
      <vt:lpstr>META-AIVI API intergration</vt:lpstr>
      <vt:lpstr>Practice Topic</vt:lpstr>
      <vt:lpstr>Practice Topic</vt:lpstr>
      <vt:lpstr>Tips &amp; Best Practices</vt:lpstr>
      <vt:lpstr>Resources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Vuforia AR with Unity &amp; Meta AIVI</dc:title>
  <dc:subject/>
  <dc:creator/>
  <cp:keywords/>
  <dc:description>generated using python-pptx</dc:description>
  <cp:lastModifiedBy>Microsoft Office User</cp:lastModifiedBy>
  <cp:revision>8</cp:revision>
  <dcterms:created xsi:type="dcterms:W3CDTF">2013-01-27T09:14:16Z</dcterms:created>
  <dcterms:modified xsi:type="dcterms:W3CDTF">2025-06-03T08:29:08Z</dcterms:modified>
  <cp:category/>
</cp:coreProperties>
</file>