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1"/>
  </p:notesMasterIdLst>
  <p:handoutMasterIdLst>
    <p:handoutMasterId r:id="rId22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6" r:id="rId16"/>
    <p:sldId id="291" r:id="rId17"/>
    <p:sldId id="293" r:id="rId18"/>
    <p:sldId id="295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Pratyush" initials="SP" lastIdx="1" clrIdx="0">
    <p:extLst>
      <p:ext uri="{19B8F6BF-5375-455C-9EA6-DF929625EA0E}">
        <p15:presenceInfo xmlns:p15="http://schemas.microsoft.com/office/powerpoint/2012/main" userId="S::00003185920@aakashicampus.com::e1a097d6-5775-4fc8-98b2-087d9889bc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web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7" descr="Data Points Digital background">
            <a:extLst>
              <a:ext uri="{FF2B5EF4-FFF2-40B4-BE49-F238E27FC236}">
                <a16:creationId xmlns:a16="http://schemas.microsoft.com/office/drawing/2014/main" id="{B94DFA0E-5B67-D581-996C-9B405AB4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44" y="2917683"/>
            <a:ext cx="5392803" cy="2775962"/>
          </a:xfrm>
          <a:noFill/>
        </p:spPr>
        <p:txBody>
          <a:bodyPr anchor="ctr">
            <a:noAutofit/>
          </a:bodyPr>
          <a:lstStyle/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CSET211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Statistical Machine Learning Project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by: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1) Akash Bisht (E23CSEU1866)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Shashank Pratyush (E23CSEU1886)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Dr. Shakshi Sharma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72187-6999-93C9-4536-C9330E9EAEA7}"/>
              </a:ext>
            </a:extLst>
          </p:cNvPr>
          <p:cNvSpPr txBox="1"/>
          <p:nvPr/>
        </p:nvSpPr>
        <p:spPr>
          <a:xfrm>
            <a:off x="6981078" y="997565"/>
            <a:ext cx="4185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cap="none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Project Title</a:t>
            </a:r>
            <a:endParaRPr lang="en-IN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D7E88-5809-A9EC-0608-51ADDB5C6CFF}"/>
              </a:ext>
            </a:extLst>
          </p:cNvPr>
          <p:cNvSpPr txBox="1"/>
          <p:nvPr/>
        </p:nvSpPr>
        <p:spPr>
          <a:xfrm>
            <a:off x="6251892" y="2331318"/>
            <a:ext cx="5643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GEOPRED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02009"/>
            <a:ext cx="11090275" cy="768952"/>
          </a:xfrm>
          <a:noFill/>
        </p:spPr>
        <p:txBody>
          <a:bodyPr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Web Deployment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812A074-6B6C-55A8-A0EB-3EFCB13A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1345689"/>
            <a:ext cx="1109027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Tools Used: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Front-End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HTML, CSS, JavaScript for creating a responsive user interface.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Back-End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Flask for processing requests and serving predictions.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Deployment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Input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Users input country names on the front-end.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Back-end validates and standardizes input (e.g., "USA" → "United States").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Data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Retrieves and preprocesses data for selected countries.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Handles missing values dynamically.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Model Execution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Trains ARIMA models and generates predictions.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API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/predict endpoint processes requests and returns predictions in JSON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559743"/>
            <a:ext cx="10987546" cy="4190608"/>
          </a:xfrm>
          <a:noFill/>
        </p:spPr>
        <p:txBody>
          <a:bodyPr vert="horz" lIns="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badi Extra Light" panose="020B0204020104020204" pitchFamily="34" charset="0"/>
              </a:rPr>
              <a:t>Current Deployment</a:t>
            </a:r>
            <a:r>
              <a:rPr lang="en-US" dirty="0">
                <a:latin typeface="Abadi Extra Light" panose="020B0204020104020204" pitchFamily="34" charset="0"/>
              </a:rPr>
              <a:t>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latin typeface="Abadi Extra Light" panose="020B0204020104020204" pitchFamily="34" charset="0"/>
              </a:rPr>
              <a:t>Local Server</a:t>
            </a:r>
            <a:r>
              <a:rPr lang="en-US" dirty="0">
                <a:latin typeface="Abadi Extra Light" panose="020B0204020104020204" pitchFamily="34" charset="0"/>
              </a:rPr>
              <a:t>: Flask app tested locally with debug mode enabled.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badi Extra Light" panose="020B0204020104020204" pitchFamily="34" charset="0"/>
              </a:rPr>
              <a:t>Future Deployment Plans</a:t>
            </a:r>
            <a:r>
              <a:rPr lang="en-US" dirty="0">
                <a:latin typeface="Abadi Extra Light" panose="020B0204020104020204" pitchFamily="34" charset="0"/>
              </a:rPr>
              <a:t>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Deploy on </a:t>
            </a:r>
            <a:r>
              <a:rPr lang="en-US" b="1" dirty="0">
                <a:latin typeface="Abadi Extra Light" panose="020B0204020104020204" pitchFamily="34" charset="0"/>
              </a:rPr>
              <a:t>cloud platforms</a:t>
            </a:r>
            <a:r>
              <a:rPr lang="en-US" dirty="0">
                <a:latin typeface="Abadi Extra Light" panose="020B0204020104020204" pitchFamily="34" charset="0"/>
              </a:rPr>
              <a:t> like Heroku, AWS, or Google Cloud.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Use </a:t>
            </a:r>
            <a:r>
              <a:rPr lang="en-US" b="1" dirty="0">
                <a:latin typeface="Abadi Extra Light" panose="020B0204020104020204" pitchFamily="34" charset="0"/>
              </a:rPr>
              <a:t>Docker</a:t>
            </a:r>
            <a:r>
              <a:rPr lang="en-US" dirty="0">
                <a:latin typeface="Abadi Extra Light" panose="020B0204020104020204" pitchFamily="34" charset="0"/>
              </a:rPr>
              <a:t> for containerized deployment.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badi Extra Light" panose="020B0204020104020204" pitchFamily="34" charset="0"/>
              </a:rPr>
              <a:t>Features of the Web Application</a:t>
            </a:r>
            <a:r>
              <a:rPr lang="en-US" dirty="0">
                <a:latin typeface="Abadi Extra Light" panose="020B0204020104020204" pitchFamily="34" charset="0"/>
              </a:rPr>
              <a:t>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Validates user inputs and displays predictions interactively.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Logs server-side requests for debugging.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Outputs are rounded and formatted for user readability.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458687-56D1-329C-46DF-DC959AC8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02009"/>
            <a:ext cx="11090275" cy="768952"/>
          </a:xfrm>
          <a:noFill/>
        </p:spPr>
        <p:txBody>
          <a:bodyPr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Web Deployment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2B2EA-1D3F-1CA1-998C-6DCD5D7D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4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947328"/>
          </a:xfrm>
          <a:noFill/>
        </p:spPr>
        <p:txBody>
          <a:bodyPr anchor="t"/>
          <a:lstStyle/>
          <a:p>
            <a:pPr algn="ctr"/>
            <a:r>
              <a:rPr lang="en-I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E1DD0-E1FC-0B7C-712B-2ADBB5AA70BF}"/>
              </a:ext>
            </a:extLst>
          </p:cNvPr>
          <p:cNvSpPr txBox="1"/>
          <p:nvPr/>
        </p:nvSpPr>
        <p:spPr>
          <a:xfrm>
            <a:off x="550863" y="1924780"/>
            <a:ext cx="76427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1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 Extra Light" panose="020B0204020104020204" pitchFamily="34" charset="0"/>
              </a:rPr>
              <a:t>Data Challenges</a:t>
            </a:r>
            <a:r>
              <a:rPr lang="en-IN" sz="2000" dirty="0">
                <a:latin typeface="Abadi Extra Light" panose="020B02040201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204020104020204" pitchFamily="34" charset="0"/>
              </a:rPr>
              <a:t>Missing values and non-standardized formats.</a:t>
            </a:r>
          </a:p>
          <a:p>
            <a:pPr lvl="1"/>
            <a:endParaRPr lang="en-IN" sz="2000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 Extra Light" panose="020B0204020104020204" pitchFamily="34" charset="0"/>
              </a:rPr>
              <a:t>Modeling Challenges</a:t>
            </a:r>
            <a:r>
              <a:rPr lang="en-IN" sz="2000" dirty="0">
                <a:latin typeface="Abadi Extra Light" panose="020B02040201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204020104020204" pitchFamily="34" charset="0"/>
              </a:rPr>
              <a:t>Short time series limits model effectiveness.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204020104020204" pitchFamily="34" charset="0"/>
              </a:rPr>
              <a:t>Identifying optimal ARIMA parameters.</a:t>
            </a:r>
          </a:p>
          <a:p>
            <a:pPr lvl="1"/>
            <a:endParaRPr lang="en-IN" sz="2000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badi Extra Light" panose="020B0204020104020204" pitchFamily="34" charset="0"/>
              </a:rPr>
              <a:t>Deployment Challenges</a:t>
            </a:r>
            <a:r>
              <a:rPr lang="en-IN" sz="2000" dirty="0">
                <a:latin typeface="Abadi Extra Light" panose="020B02040201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204020104020204" pitchFamily="34" charset="0"/>
              </a:rPr>
              <a:t>Ensuring seamless communication between front-end and back-end.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204020104020204" pitchFamily="34" charset="0"/>
              </a:rPr>
              <a:t>Handling variations in user input.</a:t>
            </a:r>
          </a:p>
        </p:txBody>
      </p:sp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B57-DAE8-C1CB-7E2D-288A19EB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957468"/>
          </a:xfrm>
        </p:spPr>
        <p:txBody>
          <a:bodyPr/>
          <a:lstStyle/>
          <a:p>
            <a:pPr algn="ctr"/>
            <a:r>
              <a:rPr lang="en-I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br>
              <a:rPr lang="en-I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C331B-B7BB-A9C1-0405-C3907F8A954D}"/>
              </a:ext>
            </a:extLst>
          </p:cNvPr>
          <p:cNvSpPr txBox="1"/>
          <p:nvPr/>
        </p:nvSpPr>
        <p:spPr>
          <a:xfrm>
            <a:off x="550863" y="1861696"/>
            <a:ext cx="949811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Abadi Extra Light" panose="020B0204020104020204" pitchFamily="34" charset="0"/>
              </a:rPr>
              <a:t>Data Improvements</a:t>
            </a:r>
            <a:r>
              <a:rPr lang="en-IN" sz="2000" dirty="0">
                <a:latin typeface="Abadi Extra Light" panose="020B0204020104020204" pitchFamily="34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badi Extra Light" panose="020B0204020104020204" pitchFamily="34" charset="0"/>
              </a:rPr>
              <a:t>Add external predictors (e.g., inflation rates, trade data).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badi Extra Light" panose="020B0204020104020204" pitchFamily="34" charset="0"/>
              </a:rPr>
              <a:t>Expand the dataset to include more historical years.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Abadi Extra Light" panose="020B0204020104020204" pitchFamily="34" charset="0"/>
              </a:rPr>
              <a:t>Model Enhancements</a:t>
            </a:r>
            <a:r>
              <a:rPr lang="en-IN" sz="2000" dirty="0">
                <a:latin typeface="Abadi Extra Light" panose="020B0204020104020204" pitchFamily="34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badi Extra Light" panose="020B0204020104020204" pitchFamily="34" charset="0"/>
              </a:rPr>
              <a:t>Implement hybrid models combining ARIMA with machine learning techniques.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Abadi Extra Light" panose="020B0204020104020204" pitchFamily="34" charset="0"/>
              </a:rPr>
              <a:t>Web Application</a:t>
            </a:r>
            <a:r>
              <a:rPr lang="en-IN" sz="2000" dirty="0">
                <a:latin typeface="Abadi Extra Light" panose="020B0204020104020204" pitchFamily="34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badi Extra Light" panose="020B0204020104020204" pitchFamily="34" charset="0"/>
              </a:rPr>
              <a:t>Deploy globally with real-time data updates.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Abadi Extra Light" panose="020B0204020104020204" pitchFamily="34" charset="0"/>
              </a:rPr>
              <a:t>Add user accounts for customized predictions.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664A-D7C8-72AD-F4B4-40867B1D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sz="4000" b="1" dirty="0">
                <a:latin typeface="Abadi Extra Light" panose="020B0204020104020204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6C204-6A6C-FAFC-2B31-070A249ACBCE}"/>
              </a:ext>
            </a:extLst>
          </p:cNvPr>
          <p:cNvSpPr txBox="1"/>
          <p:nvPr/>
        </p:nvSpPr>
        <p:spPr>
          <a:xfrm>
            <a:off x="517386" y="1867587"/>
            <a:ext cx="111572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 Extra Light" panose="020B0204020104020204" pitchFamily="34" charset="0"/>
              </a:rPr>
              <a:t>Key Achievements</a:t>
            </a:r>
            <a:r>
              <a:rPr lang="en-US" sz="2000" dirty="0">
                <a:latin typeface="Abadi Extra Light" panose="020B0204020104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Developed ARIMA-based models for population and GDP forecasting.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Deployed an interactive web application to visualize predictions.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 Extra Light" panose="020B0204020104020204" pitchFamily="34" charset="0"/>
              </a:rPr>
              <a:t>Significance</a:t>
            </a:r>
            <a:r>
              <a:rPr lang="en-US" sz="2000" dirty="0">
                <a:latin typeface="Abadi Extra Light" panose="020B0204020104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Provides actionable insights for decision-making in economic and demographic planning.</a:t>
            </a:r>
          </a:p>
        </p:txBody>
      </p:sp>
    </p:spTree>
    <p:extLst>
      <p:ext uri="{BB962C8B-B14F-4D97-AF65-F5344CB8AC3E}">
        <p14:creationId xmlns:p14="http://schemas.microsoft.com/office/powerpoint/2010/main" val="46591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1090275" cy="92154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475780-49FE-87A9-9EE9-D580BBF41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16764"/>
              </p:ext>
            </p:extLst>
          </p:nvPr>
        </p:nvGraphicFramePr>
        <p:xfrm>
          <a:off x="550863" y="921543"/>
          <a:ext cx="11090274" cy="538321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1137">
                  <a:extLst>
                    <a:ext uri="{9D8B030D-6E8A-4147-A177-3AD203B41FA5}">
                      <a16:colId xmlns:a16="http://schemas.microsoft.com/office/drawing/2014/main" val="3562813406"/>
                    </a:ext>
                  </a:extLst>
                </a:gridCol>
                <a:gridCol w="5912379">
                  <a:extLst>
                    <a:ext uri="{9D8B030D-6E8A-4147-A177-3AD203B41FA5}">
                      <a16:colId xmlns:a16="http://schemas.microsoft.com/office/drawing/2014/main" val="1077703498"/>
                    </a:ext>
                  </a:extLst>
                </a:gridCol>
                <a:gridCol w="3696758">
                  <a:extLst>
                    <a:ext uri="{9D8B030D-6E8A-4147-A177-3AD203B41FA5}">
                      <a16:colId xmlns:a16="http://schemas.microsoft.com/office/drawing/2014/main" val="1718135704"/>
                    </a:ext>
                  </a:extLst>
                </a:gridCol>
              </a:tblGrid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Slide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14292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60763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761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9254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17121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ARIMA Model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26913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Preprocessing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13604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Results and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06110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– 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01893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Gill Sans MT" panose="020B0502020104020203" pitchFamily="34" charset="0"/>
                        </a:rPr>
                        <a:t>Challenges</a:t>
                      </a:r>
                      <a:r>
                        <a:rPr lang="en-IN" b="1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IN" b="0" dirty="0">
                          <a:latin typeface="Gill Sans MT" panose="020B0502020104020203" pitchFamily="34" charset="0"/>
                        </a:rPr>
                        <a:t>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2987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Gill Sans MT" panose="020B0502020104020203" pitchFamily="34" charset="0"/>
                        </a:rPr>
                        <a:t>Future Scopes</a:t>
                      </a:r>
                      <a:endParaRPr lang="en-IN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93868"/>
                  </a:ext>
                </a:extLst>
              </a:tr>
              <a:tr h="448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badi Extra Light" panose="020B0204020104020204" pitchFamily="34" charset="0"/>
                        </a:rPr>
                        <a:t>Conclusion</a:t>
                      </a:r>
                      <a:endParaRPr lang="en-IN" b="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5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2E96F-99BA-ECFE-CB03-6751CF5A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204771"/>
            <a:ext cx="11115355" cy="5126694"/>
          </a:xfrm>
        </p:spPr>
        <p:txBody>
          <a:bodyPr/>
          <a:lstStyle/>
          <a:p>
            <a:br>
              <a:rPr lang="en-US" sz="2800" b="1" dirty="0">
                <a:latin typeface="Abadi Extra Light" panose="020B0204020104020204" pitchFamily="34" charset="0"/>
              </a:rPr>
            </a:br>
            <a:r>
              <a:rPr lang="en-US" sz="2800" b="1" dirty="0">
                <a:latin typeface="Abadi Extra Light" panose="020B0204020104020204" pitchFamily="34" charset="0"/>
              </a:rPr>
              <a:t>What is the project about?</a:t>
            </a:r>
            <a:br>
              <a:rPr lang="en-US" sz="2800" dirty="0">
                <a:latin typeface="Abadi Extra Light" panose="020B0204020104020204" pitchFamily="34" charset="0"/>
              </a:rPr>
            </a:br>
            <a:r>
              <a:rPr lang="en-US" sz="2800" dirty="0">
                <a:latin typeface="Abadi Extra Light" panose="020B0204020104020204" pitchFamily="34" charset="0"/>
              </a:rPr>
              <a:t>This project focuses on predicting population and GDP trends using ARIMA models. Time series forecasting enables us to analyze historical data and generate short-term future predictions for strategic planning.</a:t>
            </a:r>
            <a:br>
              <a:rPr lang="en-US" sz="2800" dirty="0">
                <a:latin typeface="Abadi Extra Light" panose="020B0204020104020204" pitchFamily="34" charset="0"/>
              </a:rPr>
            </a:br>
            <a:br>
              <a:rPr lang="en-US" sz="2800" dirty="0">
                <a:latin typeface="Abadi Extra Light" panose="020B0204020104020204" pitchFamily="34" charset="0"/>
              </a:rPr>
            </a:br>
            <a:r>
              <a:rPr lang="en-US" sz="2800" b="1" dirty="0">
                <a:latin typeface="Abadi Extra Light" panose="020B0204020104020204" pitchFamily="34" charset="0"/>
              </a:rPr>
              <a:t>Why is it important?</a:t>
            </a:r>
            <a:br>
              <a:rPr lang="en-US" sz="2800" dirty="0">
                <a:latin typeface="Abadi Extra Light" panose="020B0204020104020204" pitchFamily="34" charset="0"/>
              </a:rPr>
            </a:br>
            <a:r>
              <a:rPr lang="en-US" sz="2800" dirty="0">
                <a:latin typeface="Abadi Extra Light" panose="020B0204020104020204" pitchFamily="34" charset="0"/>
              </a:rPr>
              <a:t>Accurate population and GDP forecasts are crucial for economic planning, policy-making, and resource allocation.</a:t>
            </a:r>
            <a:br>
              <a:rPr lang="en-US" sz="2800" dirty="0">
                <a:latin typeface="Abadi Extra Light" panose="020B0204020104020204" pitchFamily="34" charset="0"/>
              </a:rPr>
            </a:br>
            <a:br>
              <a:rPr lang="en-US" sz="2800" dirty="0">
                <a:latin typeface="Abadi Extra Light" panose="020B0204020104020204" pitchFamily="34" charset="0"/>
              </a:rPr>
            </a:br>
            <a:r>
              <a:rPr lang="en-US" sz="2800" b="1" dirty="0">
                <a:latin typeface="Abadi Extra Light" panose="020B0204020104020204" pitchFamily="34" charset="0"/>
              </a:rPr>
              <a:t>Goals</a:t>
            </a:r>
            <a:r>
              <a:rPr lang="en-US" sz="2800" dirty="0">
                <a:latin typeface="Abadi Extra Light" panose="020B0204020104020204" pitchFamily="34" charset="0"/>
              </a:rPr>
              <a:t>:</a:t>
            </a:r>
            <a:br>
              <a:rPr lang="en-US" sz="2800" dirty="0">
                <a:latin typeface="Abadi Extra Light" panose="020B0204020104020204" pitchFamily="34" charset="0"/>
              </a:rPr>
            </a:br>
            <a:r>
              <a:rPr lang="en-US" sz="2800" dirty="0">
                <a:latin typeface="Abadi Extra Light" panose="020B0204020104020204" pitchFamily="34" charset="0"/>
              </a:rPr>
              <a:t>1. Build models for predicting key trends in population and GDP.</a:t>
            </a:r>
            <a:br>
              <a:rPr lang="en-US" sz="2800" dirty="0">
                <a:latin typeface="Abadi Extra Light" panose="020B0204020104020204" pitchFamily="34" charset="0"/>
              </a:rPr>
            </a:br>
            <a:r>
              <a:rPr lang="en-US" sz="2800" dirty="0">
                <a:latin typeface="Abadi Extra Light" panose="020B0204020104020204" pitchFamily="34" charset="0"/>
              </a:rPr>
              <a:t>2. Deploy the results on a web application for accessibility and interactivity.</a:t>
            </a:r>
            <a:br>
              <a:rPr lang="en-US" dirty="0">
                <a:latin typeface="Abadi Extra Light" panose="020B0204020104020204" pitchFamily="34" charset="0"/>
              </a:rPr>
            </a:b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6ECBB-6DAB-62BB-902B-479ED87F40C7}"/>
              </a:ext>
            </a:extLst>
          </p:cNvPr>
          <p:cNvSpPr txBox="1"/>
          <p:nvPr/>
        </p:nvSpPr>
        <p:spPr>
          <a:xfrm>
            <a:off x="3048786" y="28144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3361" y="272313"/>
            <a:ext cx="6434882" cy="77406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1319753"/>
            <a:ext cx="11387063" cy="4848888"/>
          </a:xfrm>
          <a:noFill/>
        </p:spPr>
        <p:txBody>
          <a:bodyPr/>
          <a:lstStyle/>
          <a:p>
            <a:r>
              <a:rPr lang="en-US" b="1" dirty="0">
                <a:latin typeface="Abadi Extra Light" panose="020B0204020104020204" pitchFamily="34" charset="0"/>
              </a:rPr>
              <a:t>Challenges in Forecasting: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Handling Incomplete and Inconsistent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Capturing Complex Trends and Seasonal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Short Historical Data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Balancing Simplicity and Accuracy</a:t>
            </a:r>
          </a:p>
          <a:p>
            <a:r>
              <a:rPr lang="en-US" b="1" dirty="0">
                <a:latin typeface="Abadi Extra Light" panose="020B0204020104020204" pitchFamily="34" charset="0"/>
              </a:rPr>
              <a:t>Objective:</a:t>
            </a:r>
            <a:endParaRPr lang="en-US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Develop Predictive Models for Population and GDP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Analyze Trends Using ARIMA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Deploy Interactive Web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 Provide Actionable Insights for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36" y="487245"/>
            <a:ext cx="4306928" cy="576182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1593131"/>
            <a:ext cx="8260999" cy="4489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/>
              <a:t>Sources</a:t>
            </a:r>
            <a:r>
              <a:rPr lang="en-US" sz="2600" dirty="0"/>
              <a:t>:</a:t>
            </a:r>
          </a:p>
          <a:p>
            <a:r>
              <a:rPr lang="en-US" dirty="0"/>
              <a:t>Population and GDP datasets covering multiple countries from 2000 to 2023 and 1990 to 2023 respectively.</a:t>
            </a:r>
          </a:p>
          <a:p>
            <a:pPr marL="0" indent="0">
              <a:buNone/>
            </a:pPr>
            <a:r>
              <a:rPr lang="en-US" sz="2600" b="1" dirty="0"/>
              <a:t>Attributes</a:t>
            </a:r>
            <a:r>
              <a:rPr lang="en-US" sz="2600" dirty="0"/>
              <a:t>:</a:t>
            </a:r>
          </a:p>
          <a:p>
            <a:r>
              <a:rPr lang="en-US" dirty="0"/>
              <a:t>Population: Annual population numbers for each country.</a:t>
            </a:r>
          </a:p>
          <a:p>
            <a:r>
              <a:rPr lang="en-US" dirty="0"/>
              <a:t>GDP: Annual GDP values (current US$) for each country.</a:t>
            </a:r>
          </a:p>
          <a:p>
            <a:pPr marL="0" indent="0">
              <a:buNone/>
            </a:pPr>
            <a:r>
              <a:rPr lang="en-US" sz="2600" b="1" dirty="0"/>
              <a:t>Data Cleaning</a:t>
            </a:r>
            <a:r>
              <a:rPr lang="en-US" sz="26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Removed years with incomplete data (e.g., 1990, 2000).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Replaced missing values using linear interpolation and forward/backward filling.</a:t>
            </a:r>
            <a:br>
              <a:rPr lang="en-US" dirty="0"/>
            </a:br>
            <a:r>
              <a:rPr lang="en-US" b="1" dirty="0"/>
              <a:t>Visual</a:t>
            </a:r>
            <a:r>
              <a:rPr lang="en-US" dirty="0"/>
              <a:t>: Include a sample table or graph showing raw data.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474" y="189138"/>
            <a:ext cx="6605047" cy="687790"/>
          </a:xfrm>
        </p:spPr>
        <p:txBody>
          <a:bodyPr/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Methodology Overview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15" y="1122026"/>
            <a:ext cx="10737130" cy="5546836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Preprocessing: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Address missing values and ensure data consistency.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Transform data into time series format with years as indices.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 Model Training: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Fit ARIMA models to population and GDP data.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Split datasets into training and testing based on predefined years (2018 and 2020).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Evaluation: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 RMSE to validate predictions against actual test data.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Deployment: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Design a web application using HTML, CSS, and JavaScript.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Visual</a:t>
            </a:r>
            <a:r>
              <a:rPr lang="en-US" sz="1800" dirty="0">
                <a:solidFill>
                  <a:schemeClr val="tx1"/>
                </a:solidFill>
              </a:rPr>
              <a:t>: Flowchart summarizing the process.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809" y="499208"/>
            <a:ext cx="6522382" cy="999654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ARIMA Model Explanation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2472CF-1CA6-B007-E6F4-9E6252A5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91" y="1427307"/>
            <a:ext cx="113489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What is ARIMA?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Auto-Regressive Integrated Moving Average, a statistical                                    model for analyzing time series data.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badi Extra Light" panose="020B02040201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Key 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(p, d, q): Non-seasonal components.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(P, D, Q, m): Seasonal components for SARIMA.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Why ARIMA?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Ideal for small datasets.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Interpretable and robust for short-term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4E3EDE-AAF1-D995-A91C-AB034144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82" y="2426961"/>
            <a:ext cx="3408575" cy="34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90360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Preprocessing Details</a:t>
            </a:r>
            <a:b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11680"/>
            <a:ext cx="10868978" cy="4081145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badi Extra Light" panose="020B0204020104020204" pitchFamily="34" charset="0"/>
              </a:rPr>
              <a:t>Steps Taken</a:t>
            </a:r>
            <a:r>
              <a:rPr lang="en-US" sz="2000" dirty="0">
                <a:latin typeface="Abadi Extra Light" panose="020B02040201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Removed incomplete years (e.g., 1990, 2000).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Handled 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Linear interpolation for filling gaps.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Forward/backward filling for edge cases.</a:t>
            </a:r>
          </a:p>
          <a:p>
            <a:r>
              <a:rPr lang="en-US" sz="2000" u="sng" dirty="0">
                <a:latin typeface="Abadi Extra Light" panose="020B0204020104020204" pitchFamily="34" charset="0"/>
              </a:rPr>
              <a:t>Ensured stationarity</a:t>
            </a:r>
            <a:r>
              <a:rPr lang="en-US" sz="2000" dirty="0">
                <a:latin typeface="Abadi Extra Light" panose="020B02040201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Differenced the series as required for ARIMA models.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17" y="627313"/>
            <a:ext cx="6095998" cy="782809"/>
          </a:xfrm>
          <a:noFill/>
        </p:spPr>
        <p:txBody>
          <a:bodyPr anchor="b"/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562" y="1720668"/>
            <a:ext cx="4917440" cy="187094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latin typeface="Abadi Extra Light" panose="020B0204020104020204" pitchFamily="34" charset="0"/>
              </a:rPr>
              <a:t>Predictions</a:t>
            </a:r>
            <a:r>
              <a:rPr lang="en-US" sz="2000" dirty="0">
                <a:latin typeface="Abadi Extra Light" panose="020B0204020104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Population: Forecasted for the next 5 years (2025–2029).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GDP: Forecasted for the next 3 years (2025–2027).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571AB-E9A2-581F-CC2F-8A747233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07" y="3591612"/>
            <a:ext cx="3257550" cy="246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484597-DD2E-9229-E907-CFD7CE1C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2" y="6312629"/>
            <a:ext cx="5486400" cy="191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F0D5F-59DE-8A6C-BB90-0D1830DFA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54" y="873363"/>
            <a:ext cx="5439266" cy="54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3865</TotalTime>
  <Words>881</Words>
  <Application>Microsoft Office PowerPoint</Application>
  <PresentationFormat>Widescreen</PresentationFormat>
  <Paragraphs>161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ADLaM Display</vt:lpstr>
      <vt:lpstr>Agency FB</vt:lpstr>
      <vt:lpstr>Arial</vt:lpstr>
      <vt:lpstr>Calibri</vt:lpstr>
      <vt:lpstr>Gill Sans MT</vt:lpstr>
      <vt:lpstr>Walbaum Display</vt:lpstr>
      <vt:lpstr>3DFloatVTI</vt:lpstr>
      <vt:lpstr>  CSET211: Statistical Machine Learning Project  Submitted by:  1) Akash Bisht (E23CSEU1866) 2) Shashank Pratyush (E23CSEU1886)  Submitted to: Dr. Shakshi Sharma  </vt:lpstr>
      <vt:lpstr>Contents</vt:lpstr>
      <vt:lpstr> What is the project about? This project focuses on predicting population and GDP trends using ARIMA models. Time series forecasting enables us to analyze historical data and generate short-term future predictions for strategic planning.  Why is it important? Accurate population and GDP forecasts are crucial for economic planning, policy-making, and resource allocation.  Goals: 1. Build models for predicting key trends in population and GDP. 2. Deploy the results on a web application for accessibility and interactivity. </vt:lpstr>
      <vt:lpstr>Problem Statement</vt:lpstr>
      <vt:lpstr>Dataset Overview</vt:lpstr>
      <vt:lpstr>Methodology Overview</vt:lpstr>
      <vt:lpstr>ARIMA Model Explanation</vt:lpstr>
      <vt:lpstr>Preprocessing Details </vt:lpstr>
      <vt:lpstr>Results and Evaluation</vt:lpstr>
      <vt:lpstr>Web Deployment</vt:lpstr>
      <vt:lpstr>Web Deployment</vt:lpstr>
      <vt:lpstr>PowerPoint Presentation</vt:lpstr>
      <vt:lpstr>Challenges Faced</vt:lpstr>
      <vt:lpstr>Future Scope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Shashank Pratyush</cp:lastModifiedBy>
  <cp:revision>4</cp:revision>
  <dcterms:created xsi:type="dcterms:W3CDTF">2023-12-19T21:03:45Z</dcterms:created>
  <dcterms:modified xsi:type="dcterms:W3CDTF">2024-11-17T16:30:08Z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