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33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R" userId="fec9063b94827d9d" providerId="LiveId" clId="{6A2D57F9-CBF4-457C-8D6E-E10727AA7A25}"/>
    <pc:docChg chg="custSel modSld">
      <pc:chgData name="Deepak R" userId="fec9063b94827d9d" providerId="LiveId" clId="{6A2D57F9-CBF4-457C-8D6E-E10727AA7A25}" dt="2023-11-27T04:22:21.694" v="23" actId="1076"/>
      <pc:docMkLst>
        <pc:docMk/>
      </pc:docMkLst>
      <pc:sldChg chg="modSp mod">
        <pc:chgData name="Deepak R" userId="fec9063b94827d9d" providerId="LiveId" clId="{6A2D57F9-CBF4-457C-8D6E-E10727AA7A25}" dt="2023-11-27T04:21:09.929" v="16" actId="27636"/>
        <pc:sldMkLst>
          <pc:docMk/>
          <pc:sldMk cId="0" sldId="258"/>
        </pc:sldMkLst>
        <pc:spChg chg="mod">
          <ac:chgData name="Deepak R" userId="fec9063b94827d9d" providerId="LiveId" clId="{6A2D57F9-CBF4-457C-8D6E-E10727AA7A25}" dt="2023-11-27T04:21:09.929" v="16" actId="27636"/>
          <ac:spMkLst>
            <pc:docMk/>
            <pc:sldMk cId="0" sldId="258"/>
            <ac:spMk id="108" creationId="{00000000-0000-0000-0000-000000000000}"/>
          </ac:spMkLst>
        </pc:spChg>
      </pc:sldChg>
      <pc:sldChg chg="addSp delSp modSp mod">
        <pc:chgData name="Deepak R" userId="fec9063b94827d9d" providerId="LiveId" clId="{6A2D57F9-CBF4-457C-8D6E-E10727AA7A25}" dt="2023-11-27T04:22:21.694" v="23" actId="1076"/>
        <pc:sldMkLst>
          <pc:docMk/>
          <pc:sldMk cId="0" sldId="265"/>
        </pc:sldMkLst>
        <pc:spChg chg="del">
          <ac:chgData name="Deepak R" userId="fec9063b94827d9d" providerId="LiveId" clId="{6A2D57F9-CBF4-457C-8D6E-E10727AA7A25}" dt="2023-11-27T04:21:43.685" v="18" actId="478"/>
          <ac:spMkLst>
            <pc:docMk/>
            <pc:sldMk cId="0" sldId="265"/>
            <ac:spMk id="154" creationId="{00000000-0000-0000-0000-000000000000}"/>
          </ac:spMkLst>
        </pc:spChg>
        <pc:spChg chg="del">
          <ac:chgData name="Deepak R" userId="fec9063b94827d9d" providerId="LiveId" clId="{6A2D57F9-CBF4-457C-8D6E-E10727AA7A25}" dt="2023-11-27T04:21:45.054" v="19" actId="478"/>
          <ac:spMkLst>
            <pc:docMk/>
            <pc:sldMk cId="0" sldId="265"/>
            <ac:spMk id="155" creationId="{00000000-0000-0000-0000-000000000000}"/>
          </ac:spMkLst>
        </pc:spChg>
        <pc:picChg chg="add mod">
          <ac:chgData name="Deepak R" userId="fec9063b94827d9d" providerId="LiveId" clId="{6A2D57F9-CBF4-457C-8D6E-E10727AA7A25}" dt="2023-11-27T04:22:21.694" v="23" actId="1076"/>
          <ac:picMkLst>
            <pc:docMk/>
            <pc:sldMk cId="0" sldId="265"/>
            <ac:picMk id="3" creationId="{A957C7F6-D859-D834-9D6A-7EC3F05446CE}"/>
          </ac:picMkLst>
        </pc:picChg>
        <pc:picChg chg="del">
          <ac:chgData name="Deepak R" userId="fec9063b94827d9d" providerId="LiveId" clId="{6A2D57F9-CBF4-457C-8D6E-E10727AA7A25}" dt="2023-11-27T04:21:39.283" v="17" actId="478"/>
          <ac:picMkLst>
            <pc:docMk/>
            <pc:sldMk cId="0" sldId="265"/>
            <ac:picMk id="152" creationId="{00000000-0000-0000-0000-000000000000}"/>
          </ac:picMkLst>
        </pc:picChg>
        <pc:picChg chg="mod">
          <ac:chgData name="Deepak R" userId="fec9063b94827d9d" providerId="LiveId" clId="{6A2D57F9-CBF4-457C-8D6E-E10727AA7A25}" dt="2023-11-27T04:21:46.806" v="20" actId="1076"/>
          <ac:picMkLst>
            <pc:docMk/>
            <pc:sldMk cId="0" sldId="265"/>
            <ac:picMk id="15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90" name="Google Shape;90;p1:notes"/>
          <p:cNvSpPr>
            <a:spLocks noGrp="1" noRot="1" noChangeAspect="1"/>
          </p:cNvSpPr>
          <p:nvPr>
            <p:ph type="sldImg" idx="2"/>
          </p:nvPr>
        </p:nvSpPr>
        <p:spPr>
          <a:xfrm>
            <a:off x="1168400" y="708025"/>
            <a:ext cx="4535488" cy="34020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 name="Google Shape;91;p1:notes"/>
          <p:cNvSpPr txBox="1">
            <a:spLocks noGrp="1"/>
          </p:cNvSpPr>
          <p:nvPr>
            <p:ph type="body" idx="1"/>
          </p:nvPr>
        </p:nvSpPr>
        <p:spPr>
          <a:xfrm>
            <a:off x="915294" y="4343703"/>
            <a:ext cx="5027414" cy="4098773"/>
          </a:xfrm>
          <a:prstGeom prst="rect">
            <a:avLst/>
          </a:prstGeom>
          <a:noFill/>
          <a:ln>
            <a:noFill/>
          </a:ln>
        </p:spPr>
        <p:txBody>
          <a:bodyPr spcFirstLastPara="1" wrap="square" lIns="89675" tIns="44825" rIns="89675" bIns="44825"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eb76e9eb3c_0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1eb76e9eb3c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27168b9d4c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227168b9d4c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27168b9d4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227168b9d4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2d1a1759ec_1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22d1a1759ec_1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2d1a1759ec_1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22d1a1759ec_1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d1a1759ec_1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22d1a1759ec_1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2d1a1759ec_1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22d1a1759ec_1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d1a1759ec_1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22d1a1759ec_1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5"/>
        <p:cNvGrpSpPr/>
        <p:nvPr/>
      </p:nvGrpSpPr>
      <p:grpSpPr>
        <a:xfrm>
          <a:off x="0" y="0"/>
          <a:ext cx="0" cy="0"/>
          <a:chOff x="0" y="0"/>
          <a:chExt cx="0" cy="0"/>
        </a:xfrm>
      </p:grpSpPr>
      <p:sp>
        <p:nvSpPr>
          <p:cNvPr id="16" name="Google Shape;16;p2"/>
          <p:cNvSpPr txBox="1"/>
          <p:nvPr/>
        </p:nvSpPr>
        <p:spPr>
          <a:xfrm>
            <a:off x="1371600" y="6687979"/>
            <a:ext cx="5984875"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000"/>
              <a:buFont typeface="Calibri"/>
              <a:buNone/>
            </a:pPr>
            <a:r>
              <a:rPr lang="en-US" sz="1000" b="0" i="0" u="none" strike="noStrike" cap="none">
                <a:solidFill>
                  <a:schemeClr val="dk1"/>
                </a:solidFill>
                <a:latin typeface="Calibri"/>
                <a:ea typeface="Calibri"/>
                <a:cs typeface="Calibri"/>
                <a:sym typeface="Calibri"/>
              </a:rPr>
              <a:t>SEC-  DEPARTMENT OF AIDS –  3- </a:t>
            </a:r>
            <a:r>
              <a:rPr lang="en-US" sz="1000">
                <a:solidFill>
                  <a:schemeClr val="dk1"/>
                </a:solidFill>
                <a:latin typeface="Calibri"/>
                <a:ea typeface="Calibri"/>
                <a:cs typeface="Calibri"/>
                <a:sym typeface="Calibri"/>
              </a:rPr>
              <a:t>2</a:t>
            </a:r>
            <a:r>
              <a:rPr lang="en-US" sz="1000" b="0" i="0" u="none" strike="noStrike" cap="none">
                <a:solidFill>
                  <a:schemeClr val="dk1"/>
                </a:solidFill>
                <a:latin typeface="Calibri"/>
                <a:ea typeface="Calibri"/>
                <a:cs typeface="Calibri"/>
                <a:sym typeface="Calibri"/>
              </a:rPr>
              <a:t> – MINIPROJECT– slide# -</a:t>
            </a:r>
            <a:fld id="{00000000-1234-1234-1234-123412341234}" type="slidenum">
              <a:rPr lang="en-US"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sp>
        <p:nvSpPr>
          <p:cNvPr id="17" name="Google Shape;17;p2"/>
          <p:cNvSpPr txBox="1"/>
          <p:nvPr/>
        </p:nvSpPr>
        <p:spPr>
          <a:xfrm>
            <a:off x="457200" y="274638"/>
            <a:ext cx="8229600" cy="584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8" name="Google Shape;18;p2"/>
          <p:cNvSpPr txBox="1"/>
          <p:nvPr/>
        </p:nvSpPr>
        <p:spPr>
          <a:xfrm>
            <a:off x="457200" y="1027113"/>
            <a:ext cx="8229600" cy="5402262"/>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1"/>
          <p:cNvSpPr>
            <a:spLocks noGrp="1"/>
          </p:cNvSpPr>
          <p:nvPr>
            <p:ph type="pic" idx="2"/>
          </p:nvPr>
        </p:nvSpPr>
        <p:spPr>
          <a:xfrm>
            <a:off x="1792288" y="612775"/>
            <a:ext cx="5486400" cy="4114800"/>
          </a:xfrm>
          <a:prstGeom prst="rect">
            <a:avLst/>
          </a:prstGeom>
          <a:noFill/>
          <a:ln>
            <a:noFill/>
          </a:ln>
        </p:spPr>
      </p:sp>
      <p:sp>
        <p:nvSpPr>
          <p:cNvPr id="72" name="Google Shape;72;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3" name="Google Shape;73;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5" name="Google Shape;65;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6" name="Google Shape;66;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457200" y="274638"/>
            <a:ext cx="8229600" cy="639762"/>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ctr" rtl="0">
              <a:spcBef>
                <a:spcPts val="0"/>
              </a:spcBef>
              <a:spcAft>
                <a:spcPts val="0"/>
              </a:spcAft>
              <a:buNone/>
            </a:pPr>
            <a:r>
              <a:rPr lang="en-US" sz="4400" b="0" i="0" u="none" strike="noStrike" cap="none">
                <a:solidFill>
                  <a:schemeClr val="dk1"/>
                </a:solidFill>
                <a:latin typeface="Calibri"/>
                <a:ea typeface="Calibri"/>
                <a:cs typeface="Calibri"/>
                <a:sym typeface="Calibri"/>
              </a:rPr>
              <a:t>Miniproject(19AI701) – Final Review</a:t>
            </a:r>
            <a:endParaRPr sz="4400" b="0" i="0" u="none" strike="noStrike" cap="none">
              <a:solidFill>
                <a:schemeClr val="dk1"/>
              </a:solidFill>
              <a:latin typeface="Calibri"/>
              <a:ea typeface="Calibri"/>
              <a:cs typeface="Calibri"/>
              <a:sym typeface="Calibri"/>
            </a:endParaRPr>
          </a:p>
        </p:txBody>
      </p:sp>
      <p:sp>
        <p:nvSpPr>
          <p:cNvPr id="94" name="Google Shape;94;p14"/>
          <p:cNvSpPr txBox="1"/>
          <p:nvPr/>
        </p:nvSpPr>
        <p:spPr>
          <a:xfrm>
            <a:off x="228600" y="990600"/>
            <a:ext cx="8610600" cy="4495800"/>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ctr" rtl="0">
              <a:spcBef>
                <a:spcPts val="0"/>
              </a:spcBef>
              <a:spcAft>
                <a:spcPts val="0"/>
              </a:spcAft>
              <a:buNone/>
            </a:pPr>
            <a:r>
              <a:rPr lang="en-US" sz="2800" b="1" u="sng">
                <a:solidFill>
                  <a:schemeClr val="dk1"/>
                </a:solidFill>
                <a:latin typeface="Calibri"/>
                <a:ea typeface="Calibri"/>
                <a:cs typeface="Calibri"/>
                <a:sym typeface="Calibri"/>
              </a:rPr>
              <a:t>Kitchen Utensils Classification using CNN</a:t>
            </a:r>
            <a:br>
              <a:rPr lang="en-US" sz="3200" b="0" i="0" u="none" strike="noStrike" cap="none">
                <a:solidFill>
                  <a:srgbClr val="538CD5"/>
                </a:solidFill>
                <a:latin typeface="Calibri"/>
                <a:ea typeface="Calibri"/>
                <a:cs typeface="Calibri"/>
                <a:sym typeface="Calibri"/>
              </a:rPr>
            </a:br>
            <a:endParaRPr sz="2800" b="1"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1" i="0" u="none" strike="noStrike" cap="none">
                <a:solidFill>
                  <a:schemeClr val="dk1"/>
                </a:solidFill>
                <a:latin typeface="Calibri"/>
                <a:ea typeface="Calibri"/>
                <a:cs typeface="Calibri"/>
                <a:sym typeface="Calibri"/>
              </a:rPr>
              <a:t>Submitted by:</a:t>
            </a:r>
            <a:endParaRPr sz="2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endParaRPr/>
          </a:p>
          <a:p>
            <a:pPr marL="0" marR="0" lvl="0" indent="0" algn="ctr" rtl="0">
              <a:spcBef>
                <a:spcPts val="0"/>
              </a:spcBef>
              <a:spcAft>
                <a:spcPts val="0"/>
              </a:spcAft>
              <a:buNone/>
            </a:pPr>
            <a:r>
              <a:rPr lang="en-US" sz="2800" b="1">
                <a:solidFill>
                  <a:schemeClr val="dk1"/>
                </a:solidFill>
                <a:latin typeface="Calibri"/>
                <a:ea typeface="Calibri"/>
                <a:cs typeface="Calibri"/>
                <a:sym typeface="Calibri"/>
              </a:rPr>
              <a:t>BALAJI K</a:t>
            </a:r>
            <a:r>
              <a:rPr lang="en-US" sz="2800" b="1" i="0" u="none" strike="noStrike" cap="none">
                <a:solidFill>
                  <a:schemeClr val="dk1"/>
                </a:solidFill>
                <a:latin typeface="Calibri"/>
                <a:ea typeface="Calibri"/>
                <a:cs typeface="Calibri"/>
                <a:sym typeface="Calibri"/>
              </a:rPr>
              <a:t> (</a:t>
            </a:r>
            <a:r>
              <a:rPr lang="en-US" sz="2800" b="1">
                <a:solidFill>
                  <a:schemeClr val="dk1"/>
                </a:solidFill>
                <a:latin typeface="Calibri"/>
                <a:ea typeface="Calibri"/>
                <a:cs typeface="Calibri"/>
                <a:sym typeface="Calibri"/>
              </a:rPr>
              <a:t>212221230011</a:t>
            </a:r>
            <a:r>
              <a:rPr lang="en-US" sz="2800" b="1" i="0" u="none" strike="noStrike" cap="none">
                <a:solidFill>
                  <a:schemeClr val="dk1"/>
                </a:solidFill>
                <a:latin typeface="Calibri"/>
                <a:ea typeface="Calibri"/>
                <a:cs typeface="Calibri"/>
                <a:sym typeface="Calibri"/>
              </a:rPr>
              <a:t>)</a:t>
            </a:r>
            <a:endParaRPr sz="2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1">
                <a:solidFill>
                  <a:schemeClr val="dk1"/>
                </a:solidFill>
                <a:latin typeface="Calibri"/>
                <a:ea typeface="Calibri"/>
                <a:cs typeface="Calibri"/>
                <a:sym typeface="Calibri"/>
              </a:rPr>
              <a:t>SOMEAVAR R</a:t>
            </a:r>
            <a:r>
              <a:rPr lang="en-US" sz="2800" b="1" i="0" u="none" strike="noStrike" cap="none">
                <a:solidFill>
                  <a:schemeClr val="dk1"/>
                </a:solidFill>
                <a:latin typeface="Calibri"/>
                <a:ea typeface="Calibri"/>
                <a:cs typeface="Calibri"/>
                <a:sym typeface="Calibri"/>
              </a:rPr>
              <a:t> (</a:t>
            </a:r>
            <a:r>
              <a:rPr lang="en-US" sz="2800" b="1">
                <a:solidFill>
                  <a:schemeClr val="dk1"/>
                </a:solidFill>
                <a:latin typeface="Calibri"/>
                <a:ea typeface="Calibri"/>
                <a:cs typeface="Calibri"/>
                <a:sym typeface="Calibri"/>
              </a:rPr>
              <a:t>212221230103</a:t>
            </a:r>
            <a:r>
              <a:rPr lang="en-US" sz="2800" b="1" i="0" u="none" strike="noStrike" cap="none">
                <a:solidFill>
                  <a:schemeClr val="dk1"/>
                </a:solidFill>
                <a:latin typeface="Calibri"/>
                <a:ea typeface="Calibri"/>
                <a:cs typeface="Calibri"/>
                <a:sym typeface="Calibri"/>
              </a:rPr>
              <a:t>)</a:t>
            </a:r>
            <a:endParaRPr/>
          </a:p>
          <a:p>
            <a:pPr marL="0" marR="0" lvl="0" indent="0" algn="ctr" rtl="0">
              <a:spcBef>
                <a:spcPts val="0"/>
              </a:spcBef>
              <a:spcAft>
                <a:spcPts val="0"/>
              </a:spcAft>
              <a:buNone/>
            </a:pPr>
            <a:endParaRPr sz="2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a:solidFill>
                  <a:schemeClr val="dk1"/>
                </a:solidFill>
                <a:latin typeface="Calibri"/>
                <a:ea typeface="Calibri"/>
                <a:cs typeface="Calibri"/>
                <a:sym typeface="Calibri"/>
              </a:rPr>
              <a:t>2020-2024 Batch</a:t>
            </a:r>
            <a:endParaRPr sz="2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a:solidFill>
                  <a:schemeClr val="dk1"/>
                </a:solidFill>
                <a:latin typeface="Calibri"/>
                <a:ea typeface="Calibri"/>
                <a:cs typeface="Calibri"/>
                <a:sym typeface="Calibri"/>
              </a:rPr>
              <a:t> TEAM NO:DS15</a:t>
            </a:r>
            <a:endParaRPr sz="2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endParaRPr sz="280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1" i="0" u="none" strike="noStrike" cap="none">
                <a:solidFill>
                  <a:schemeClr val="dk1"/>
                </a:solidFill>
                <a:latin typeface="Calibri"/>
                <a:ea typeface="Calibri"/>
                <a:cs typeface="Calibri"/>
                <a:sym typeface="Calibri"/>
              </a:rPr>
              <a:t>Under the guidance of:</a:t>
            </a:r>
            <a:endParaRPr sz="2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1">
                <a:solidFill>
                  <a:schemeClr val="dk1"/>
                </a:solidFill>
                <a:latin typeface="Calibri"/>
                <a:ea typeface="Calibri"/>
                <a:cs typeface="Calibri"/>
                <a:sym typeface="Calibri"/>
              </a:rPr>
              <a:t>Mr.K.S.Dhinesh Kumar</a:t>
            </a:r>
            <a:endParaRPr b="1"/>
          </a:p>
          <a:p>
            <a:pPr marL="0" marR="0" lvl="0" indent="0" algn="ctr" rtl="0">
              <a:spcBef>
                <a:spcPts val="0"/>
              </a:spcBef>
              <a:spcAft>
                <a:spcPts val="0"/>
              </a:spcAft>
              <a:buNone/>
            </a:pPr>
            <a:endParaRPr sz="2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endParaRPr/>
          </a:p>
          <a:p>
            <a:pPr marL="0" marR="0" lvl="0" indent="0" algn="ctr" rtl="0">
              <a:spcBef>
                <a:spcPts val="0"/>
              </a:spcBef>
              <a:spcAft>
                <a:spcPts val="0"/>
              </a:spcAft>
              <a:buNone/>
            </a:pPr>
            <a:r>
              <a:rPr lang="en-US" sz="2800" b="0" i="0" u="none" strike="noStrike" cap="none">
                <a:solidFill>
                  <a:schemeClr val="dk1"/>
                </a:solidFill>
                <a:latin typeface="Calibri"/>
                <a:ea typeface="Calibri"/>
                <a:cs typeface="Calibri"/>
                <a:sym typeface="Calibri"/>
              </a:rPr>
              <a:t>Designation,Department of AIDS</a:t>
            </a:r>
            <a:endParaRPr sz="2800" b="0" i="0" u="none" strike="noStrike" cap="none">
              <a:solidFill>
                <a:schemeClr val="dk1"/>
              </a:solidFill>
              <a:latin typeface="Calibri"/>
              <a:ea typeface="Calibri"/>
              <a:cs typeface="Calibri"/>
              <a:sym typeface="Calibri"/>
            </a:endParaRPr>
          </a:p>
          <a:p>
            <a:pPr marL="742950" marR="0" lvl="1" indent="-134619" algn="l" rtl="0">
              <a:lnSpc>
                <a:spcPct val="100000"/>
              </a:lnSpc>
              <a:spcBef>
                <a:spcPts val="476"/>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
        <p:nvSpPr>
          <p:cNvPr id="95" name="Google Shape;95;p14"/>
          <p:cNvSpPr txBox="1"/>
          <p:nvPr/>
        </p:nvSpPr>
        <p:spPr>
          <a:xfrm>
            <a:off x="-304800" y="5486400"/>
            <a:ext cx="9829800" cy="1295400"/>
          </a:xfrm>
          <a:prstGeom prst="rect">
            <a:avLst/>
          </a:prstGeom>
          <a:noFill/>
          <a:ln>
            <a:noFill/>
          </a:ln>
        </p:spPr>
        <p:txBody>
          <a:bodyPr spcFirstLastPara="1" wrap="square" lIns="91425" tIns="45700" rIns="91425" bIns="45700" anchor="t" anchorCtr="0">
            <a:normAutofit fontScale="47500" lnSpcReduction="20000"/>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ctr" rtl="0">
              <a:spcBef>
                <a:spcPts val="0"/>
              </a:spcBef>
              <a:spcAft>
                <a:spcPts val="0"/>
              </a:spcAft>
              <a:buNone/>
            </a:pPr>
            <a:r>
              <a:rPr lang="en-US" sz="2400" b="1" cap="none">
                <a:solidFill>
                  <a:schemeClr val="dk1"/>
                </a:solidFill>
                <a:latin typeface="Calibri"/>
                <a:ea typeface="Calibri"/>
                <a:cs typeface="Calibri"/>
                <a:sym typeface="Calibri"/>
              </a:rPr>
              <a:t>  </a:t>
            </a:r>
            <a:r>
              <a:rPr lang="en-US" sz="3500" b="1" cap="none">
                <a:solidFill>
                  <a:schemeClr val="dk1"/>
                </a:solidFill>
                <a:latin typeface="Calibri"/>
                <a:ea typeface="Calibri"/>
                <a:cs typeface="Calibri"/>
                <a:sym typeface="Calibri"/>
              </a:rPr>
              <a:t>DEPARTMENT OF ARTIFICIAL INTELLIGENCE AND DATA SCIENCE</a:t>
            </a:r>
            <a:endParaRPr sz="350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b="1">
                <a:solidFill>
                  <a:schemeClr val="dk1"/>
                </a:solidFill>
                <a:latin typeface="Calibri"/>
                <a:ea typeface="Calibri"/>
                <a:cs typeface="Calibri"/>
                <a:sym typeface="Calibri"/>
              </a:rPr>
              <a:t>  </a:t>
            </a:r>
            <a:r>
              <a:rPr lang="en-US" sz="5100" b="1">
                <a:solidFill>
                  <a:schemeClr val="dk1"/>
                </a:solidFill>
                <a:latin typeface="Calibri"/>
                <a:ea typeface="Calibri"/>
                <a:cs typeface="Calibri"/>
                <a:sym typeface="Calibri"/>
              </a:rPr>
              <a:t>SAVEETHA ENGINEERING COLLEGE </a:t>
            </a:r>
            <a:endParaRPr/>
          </a:p>
          <a:p>
            <a:pPr marL="0" marR="0" lvl="0" indent="0" algn="ctr" rtl="0">
              <a:spcBef>
                <a:spcPts val="0"/>
              </a:spcBef>
              <a:spcAft>
                <a:spcPts val="0"/>
              </a:spcAft>
              <a:buNone/>
            </a:pPr>
            <a:r>
              <a:rPr lang="en-US" sz="2400" b="1">
                <a:solidFill>
                  <a:schemeClr val="dk1"/>
                </a:solidFill>
                <a:latin typeface="Calibri"/>
                <a:ea typeface="Calibri"/>
                <a:cs typeface="Calibri"/>
                <a:sym typeface="Calibri"/>
              </a:rPr>
              <a:t>(Autonomous Institution – UGC, Govt. of India)</a:t>
            </a:r>
            <a:endParaRPr sz="240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a:solidFill>
                  <a:schemeClr val="dk1"/>
                </a:solidFill>
                <a:latin typeface="Calibri"/>
                <a:ea typeface="Calibri"/>
                <a:cs typeface="Calibri"/>
                <a:sym typeface="Calibri"/>
              </a:rPr>
              <a:t> (Affiliated to Anna University, Approved by AICTE - Accredited by NBA &amp; NAAC – ‘A’ Grade - ISO 9001:2015 Certified)</a:t>
            </a:r>
            <a:endParaRPr/>
          </a:p>
          <a:p>
            <a:pPr marL="0" marR="0" lvl="0" indent="0" algn="ctr" rtl="0">
              <a:spcBef>
                <a:spcPts val="0"/>
              </a:spcBef>
              <a:spcAft>
                <a:spcPts val="0"/>
              </a:spcAft>
              <a:buNone/>
            </a:pPr>
            <a:r>
              <a:rPr lang="en-US" sz="2400">
                <a:solidFill>
                  <a:schemeClr val="dk1"/>
                </a:solidFill>
                <a:latin typeface="Calibri"/>
                <a:ea typeface="Calibri"/>
                <a:cs typeface="Calibri"/>
                <a:sym typeface="Calibri"/>
              </a:rPr>
              <a:t>Saveetha Nagar, Thandalam, Chennai-602 105, TamilNadu, INDIA.</a:t>
            </a:r>
            <a:endParaRPr sz="2800">
              <a:solidFill>
                <a:schemeClr val="dk1"/>
              </a:solidFill>
              <a:latin typeface="Calibri"/>
              <a:ea typeface="Calibri"/>
              <a:cs typeface="Calibri"/>
              <a:sym typeface="Calibri"/>
            </a:endParaRPr>
          </a:p>
          <a:p>
            <a:pPr marL="742950" marR="0" lvl="1" indent="-201294" algn="l" rtl="0">
              <a:lnSpc>
                <a:spcPct val="100000"/>
              </a:lnSpc>
              <a:spcBef>
                <a:spcPts val="266"/>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pic>
        <p:nvPicPr>
          <p:cNvPr id="96" name="Google Shape;96;p14"/>
          <p:cNvPicPr preferRelativeResize="0"/>
          <p:nvPr/>
        </p:nvPicPr>
        <p:blipFill rotWithShape="1">
          <a:blip r:embed="rId3">
            <a:alphaModFix/>
          </a:blip>
          <a:srcRect/>
          <a:stretch/>
        </p:blipFill>
        <p:spPr>
          <a:xfrm>
            <a:off x="4191000" y="5105400"/>
            <a:ext cx="685800"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r>
              <a:rPr lang="en-US" sz="3759"/>
              <a:t>Difference between our reference paper:</a:t>
            </a:r>
            <a:endParaRPr sz="3759"/>
          </a:p>
        </p:txBody>
      </p:sp>
      <p:sp>
        <p:nvSpPr>
          <p:cNvPr id="151" name="Google Shape;151;p23"/>
          <p:cNvSpPr txBox="1">
            <a:spLocks noGrp="1"/>
          </p:cNvSpPr>
          <p:nvPr>
            <p:ph type="body" idx="4294967295"/>
          </p:nvPr>
        </p:nvSpPr>
        <p:spPr>
          <a:xfrm>
            <a:off x="188025" y="990600"/>
            <a:ext cx="8610600" cy="5257800"/>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a:t>Kurcuma model Vs Our model:</a:t>
            </a:r>
            <a:endParaRPr/>
          </a:p>
        </p:txBody>
      </p:sp>
      <p:pic>
        <p:nvPicPr>
          <p:cNvPr id="153" name="Google Shape;153;p23"/>
          <p:cNvPicPr preferRelativeResize="0"/>
          <p:nvPr/>
        </p:nvPicPr>
        <p:blipFill rotWithShape="1">
          <a:blip r:embed="rId3">
            <a:alphaModFix/>
          </a:blip>
          <a:srcRect r="-4712"/>
          <a:stretch/>
        </p:blipFill>
        <p:spPr>
          <a:xfrm>
            <a:off x="345375" y="1581350"/>
            <a:ext cx="8314926" cy="2038150"/>
          </a:xfrm>
          <a:prstGeom prst="rect">
            <a:avLst/>
          </a:prstGeom>
          <a:noFill/>
          <a:ln>
            <a:noFill/>
          </a:ln>
        </p:spPr>
      </p:pic>
      <p:pic>
        <p:nvPicPr>
          <p:cNvPr id="3" name="Picture 2">
            <a:extLst>
              <a:ext uri="{FF2B5EF4-FFF2-40B4-BE49-F238E27FC236}">
                <a16:creationId xmlns:a16="http://schemas.microsoft.com/office/drawing/2014/main" id="{A957C7F6-D859-D834-9D6A-7EC3F05446CE}"/>
              </a:ext>
            </a:extLst>
          </p:cNvPr>
          <p:cNvPicPr>
            <a:picLocks noChangeAspect="1"/>
          </p:cNvPicPr>
          <p:nvPr/>
        </p:nvPicPr>
        <p:blipFill>
          <a:blip r:embed="rId4"/>
          <a:stretch>
            <a:fillRect/>
          </a:stretch>
        </p:blipFill>
        <p:spPr>
          <a:xfrm>
            <a:off x="345375" y="4149471"/>
            <a:ext cx="7921869" cy="21749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Learnings from the project</a:t>
            </a:r>
            <a:endParaRPr/>
          </a:p>
        </p:txBody>
      </p:sp>
      <p:sp>
        <p:nvSpPr>
          <p:cNvPr id="161" name="Google Shape;161;p24"/>
          <p:cNvSpPr txBox="1">
            <a:spLocks noGrp="1"/>
          </p:cNvSpPr>
          <p:nvPr>
            <p:ph type="body" idx="4294967295"/>
          </p:nvPr>
        </p:nvSpPr>
        <p:spPr>
          <a:xfrm>
            <a:off x="266700" y="1085300"/>
            <a:ext cx="8610600" cy="5257800"/>
          </a:xfrm>
          <a:prstGeom prst="rect">
            <a:avLst/>
          </a:prstGeom>
          <a:noFill/>
          <a:ln>
            <a:noFill/>
          </a:ln>
        </p:spPr>
        <p:txBody>
          <a:bodyPr spcFirstLastPara="1" wrap="square" lIns="91425" tIns="45700" rIns="91425" bIns="45700" anchor="t" anchorCtr="0">
            <a:normAutofit fontScale="55000" lnSpcReduction="10000"/>
          </a:bodyPr>
          <a:lstStyle/>
          <a:p>
            <a:pPr marL="457200" lvl="0" indent="-340360" algn="l" rtl="0">
              <a:spcBef>
                <a:spcPts val="0"/>
              </a:spcBef>
              <a:spcAft>
                <a:spcPts val="0"/>
              </a:spcAft>
              <a:buSzPct val="100000"/>
              <a:buChar char="•"/>
            </a:pPr>
            <a:r>
              <a:rPr lang="en-US" b="1"/>
              <a:t>Deep Learning Fundamentals: </a:t>
            </a:r>
            <a:endParaRPr b="1"/>
          </a:p>
          <a:p>
            <a:pPr marL="457200" lvl="0" indent="0" algn="l" rtl="0">
              <a:spcBef>
                <a:spcPts val="0"/>
              </a:spcBef>
              <a:spcAft>
                <a:spcPts val="0"/>
              </a:spcAft>
              <a:buNone/>
            </a:pPr>
            <a:r>
              <a:rPr lang="en-US"/>
              <a:t>Gain a solid understanding of deep learning principles by working with Convolutional Neural Networks (CNNs) and exploring how they are applied to image classification tasks, particularly in the context of kitchen utensils classification.</a:t>
            </a:r>
            <a:endParaRPr/>
          </a:p>
          <a:p>
            <a:pPr marL="457200" lvl="0" indent="0" algn="l" rtl="0">
              <a:spcBef>
                <a:spcPts val="0"/>
              </a:spcBef>
              <a:spcAft>
                <a:spcPts val="0"/>
              </a:spcAft>
              <a:buNone/>
            </a:pPr>
            <a:endParaRPr/>
          </a:p>
          <a:p>
            <a:pPr marL="457200" lvl="0" indent="-340360" algn="l" rtl="0">
              <a:spcBef>
                <a:spcPts val="0"/>
              </a:spcBef>
              <a:spcAft>
                <a:spcPts val="0"/>
              </a:spcAft>
              <a:buSzPct val="100000"/>
              <a:buChar char="•"/>
            </a:pPr>
            <a:r>
              <a:rPr lang="en-US" b="1"/>
              <a:t>Data Preprocessing Techniques: </a:t>
            </a:r>
            <a:endParaRPr b="1"/>
          </a:p>
          <a:p>
            <a:pPr marL="457200" lvl="0" indent="0" algn="l" rtl="0">
              <a:spcBef>
                <a:spcPts val="0"/>
              </a:spcBef>
              <a:spcAft>
                <a:spcPts val="0"/>
              </a:spcAft>
              <a:buNone/>
            </a:pPr>
            <a:r>
              <a:rPr lang="en-US"/>
              <a:t>Develop skills in data preprocessing for utensils images, including techniques such as resizing, normalization, and augmentation. Understand how these steps contribute to preparing data for CNN-based utensils detection.</a:t>
            </a:r>
            <a:endParaRPr/>
          </a:p>
          <a:p>
            <a:pPr marL="457200" lvl="0" indent="0" algn="l" rtl="0">
              <a:spcBef>
                <a:spcPts val="0"/>
              </a:spcBef>
              <a:spcAft>
                <a:spcPts val="0"/>
              </a:spcAft>
              <a:buNone/>
            </a:pPr>
            <a:endParaRPr/>
          </a:p>
          <a:p>
            <a:pPr marL="457200" lvl="0" indent="-340360" algn="l" rtl="0">
              <a:spcBef>
                <a:spcPts val="0"/>
              </a:spcBef>
              <a:spcAft>
                <a:spcPts val="0"/>
              </a:spcAft>
              <a:buSzPct val="100000"/>
              <a:buChar char="•"/>
            </a:pPr>
            <a:r>
              <a:rPr lang="en-US" b="1"/>
              <a:t>Model Customization and Fine-tuning: </a:t>
            </a:r>
            <a:endParaRPr b="1"/>
          </a:p>
          <a:p>
            <a:pPr marL="457200" lvl="0" indent="0" algn="l" rtl="0">
              <a:spcBef>
                <a:spcPts val="0"/>
              </a:spcBef>
              <a:spcAft>
                <a:spcPts val="0"/>
              </a:spcAft>
              <a:buNone/>
            </a:pPr>
            <a:r>
              <a:rPr lang="en-US"/>
              <a:t>Explore the process of customizing a pre-trained model for a specific task. Understand how to modify architecture, particularly the fully connected layers, to adapt the model for kitchen classification images.</a:t>
            </a:r>
            <a:endParaRPr/>
          </a:p>
          <a:p>
            <a:pPr marL="457200" lvl="0" indent="0" algn="l" rtl="0">
              <a:spcBef>
                <a:spcPts val="0"/>
              </a:spcBef>
              <a:spcAft>
                <a:spcPts val="0"/>
              </a:spcAft>
              <a:buNone/>
            </a:pPr>
            <a:endParaRPr/>
          </a:p>
          <a:p>
            <a:pPr marL="457200" lvl="0" indent="-340360" algn="l" rtl="0">
              <a:spcBef>
                <a:spcPts val="0"/>
              </a:spcBef>
              <a:spcAft>
                <a:spcPts val="0"/>
              </a:spcAft>
              <a:buSzPct val="100000"/>
              <a:buChar char="•"/>
            </a:pPr>
            <a:r>
              <a:rPr lang="en-US" b="1"/>
              <a:t>Evaluation and Optimization Strategies: </a:t>
            </a:r>
            <a:endParaRPr b="1"/>
          </a:p>
          <a:p>
            <a:pPr marL="457200" lvl="0" indent="0" algn="l" rtl="0">
              <a:spcBef>
                <a:spcPts val="0"/>
              </a:spcBef>
              <a:spcAft>
                <a:spcPts val="0"/>
              </a:spcAft>
              <a:buNone/>
            </a:pPr>
            <a:r>
              <a:rPr lang="en-US"/>
              <a:t>Learn how to assess the performance of a CNN model for kitchen utensils using metrics like accuracy. Gain insights into strategies for optimizing hyperparameters to achieve better results, fostering a deeper understanding of model tuning and refinement.</a:t>
            </a:r>
            <a:endParaRPr/>
          </a:p>
          <a:p>
            <a:pPr marL="34290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Conclusion&amp;Future work</a:t>
            </a:r>
            <a:endParaRPr/>
          </a:p>
        </p:txBody>
      </p:sp>
      <p:sp>
        <p:nvSpPr>
          <p:cNvPr id="167" name="Google Shape;167;p25"/>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457200" lvl="0" indent="-431800" algn="l" rtl="0">
              <a:spcBef>
                <a:spcPts val="0"/>
              </a:spcBef>
              <a:spcAft>
                <a:spcPts val="0"/>
              </a:spcAft>
              <a:buSzPts val="3200"/>
              <a:buChar char="•"/>
            </a:pPr>
            <a:r>
              <a:rPr lang="en-US"/>
              <a:t>Using this model, we can reduce client-management interaction thus reducing the rush and crowds in stores and in public places etc.,</a:t>
            </a:r>
            <a:endParaRPr/>
          </a:p>
          <a:p>
            <a:pPr marL="457200" lvl="0" indent="0" algn="l" rtl="0">
              <a:spcBef>
                <a:spcPts val="0"/>
              </a:spcBef>
              <a:spcAft>
                <a:spcPts val="0"/>
              </a:spcAft>
              <a:buNone/>
            </a:pPr>
            <a:endParaRPr/>
          </a:p>
          <a:p>
            <a:pPr marL="457200" lvl="0" indent="-431800" algn="l" rtl="0">
              <a:spcBef>
                <a:spcPts val="0"/>
              </a:spcBef>
              <a:spcAft>
                <a:spcPts val="0"/>
              </a:spcAft>
              <a:buSzPts val="3200"/>
              <a:buChar char="•"/>
            </a:pPr>
            <a:r>
              <a:rPr lang="en-US"/>
              <a:t>In future, this model can be developed into an application by using openCV and other IOT applications so that it can be used as software in mobile for both customer and industries.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References</a:t>
            </a:r>
            <a:endParaRPr/>
          </a:p>
        </p:txBody>
      </p:sp>
      <p:sp>
        <p:nvSpPr>
          <p:cNvPr id="173" name="Google Shape;173;p26"/>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None/>
            </a:pPr>
            <a:r>
              <a:rPr lang="en-US" b="1" u="sng"/>
              <a:t>Book Reference: </a:t>
            </a:r>
            <a:endParaRPr/>
          </a:p>
          <a:p>
            <a:pPr marL="342900" lvl="0" indent="-342900" algn="l" rtl="0">
              <a:spcBef>
                <a:spcPts val="640"/>
              </a:spcBef>
              <a:spcAft>
                <a:spcPts val="0"/>
              </a:spcAft>
              <a:buClr>
                <a:schemeClr val="dk1"/>
              </a:buClr>
              <a:buSzPts val="3200"/>
              <a:buChar char="•"/>
            </a:pPr>
            <a:r>
              <a:rPr lang="en-US"/>
              <a:t>Kurcuma: a kitchen utensil recognition collection for unsupervised domain adaptation( 24 January 2023)</a:t>
            </a:r>
            <a:endParaRPr/>
          </a:p>
          <a:p>
            <a:pPr marL="342900" lvl="0" indent="-342900" algn="l" rtl="0">
              <a:spcBef>
                <a:spcPts val="640"/>
              </a:spcBef>
              <a:spcAft>
                <a:spcPts val="0"/>
              </a:spcAft>
              <a:buSzPts val="3200"/>
              <a:buChar char="•"/>
            </a:pPr>
            <a:r>
              <a:rPr lang="en-US"/>
              <a:t>Image Classification using Convolutional Neural Networks (M.Vijay Anand Professor, Department of Computer Science and Engineering Saveetha Engineering College, Chennai, India mvijay200304@yahoo.co.in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Agenda</a:t>
            </a:r>
            <a:endParaRPr/>
          </a:p>
        </p:txBody>
      </p:sp>
      <p:sp>
        <p:nvSpPr>
          <p:cNvPr id="102" name="Google Shape;102;p15"/>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457200" lvl="0" indent="-431800" algn="l" rtl="0">
              <a:spcBef>
                <a:spcPts val="0"/>
              </a:spcBef>
              <a:spcAft>
                <a:spcPts val="0"/>
              </a:spcAft>
              <a:buSzPts val="3200"/>
              <a:buChar char="•"/>
            </a:pPr>
            <a:r>
              <a:rPr lang="en-US"/>
              <a:t>Introduction</a:t>
            </a:r>
            <a:endParaRPr/>
          </a:p>
          <a:p>
            <a:pPr marL="457200" lvl="0" indent="-431800" algn="l" rtl="0">
              <a:spcBef>
                <a:spcPts val="0"/>
              </a:spcBef>
              <a:spcAft>
                <a:spcPts val="0"/>
              </a:spcAft>
              <a:buSzPts val="3200"/>
              <a:buChar char="•"/>
            </a:pPr>
            <a:r>
              <a:rPr lang="en-US"/>
              <a:t>Problem statement</a:t>
            </a:r>
            <a:endParaRPr/>
          </a:p>
          <a:p>
            <a:pPr marL="457200" lvl="0" indent="-431800" algn="l" rtl="0">
              <a:spcBef>
                <a:spcPts val="0"/>
              </a:spcBef>
              <a:spcAft>
                <a:spcPts val="0"/>
              </a:spcAft>
              <a:buSzPts val="3200"/>
              <a:buChar char="•"/>
            </a:pPr>
            <a:r>
              <a:rPr lang="en-US"/>
              <a:t>Literature review summary</a:t>
            </a:r>
            <a:endParaRPr/>
          </a:p>
          <a:p>
            <a:pPr marL="457200" lvl="0" indent="-431800" algn="l" rtl="0">
              <a:spcBef>
                <a:spcPts val="0"/>
              </a:spcBef>
              <a:spcAft>
                <a:spcPts val="0"/>
              </a:spcAft>
              <a:buSzPts val="3200"/>
              <a:buChar char="•"/>
            </a:pPr>
            <a:r>
              <a:rPr lang="en-US"/>
              <a:t>Methodology/Flow</a:t>
            </a:r>
            <a:endParaRPr/>
          </a:p>
          <a:p>
            <a:pPr marL="457200" lvl="0" indent="-431800" algn="l" rtl="0">
              <a:spcBef>
                <a:spcPts val="0"/>
              </a:spcBef>
              <a:spcAft>
                <a:spcPts val="0"/>
              </a:spcAft>
              <a:buSzPts val="3200"/>
              <a:buChar char="•"/>
            </a:pPr>
            <a:r>
              <a:rPr lang="en-US"/>
              <a:t>Algorithms used</a:t>
            </a:r>
            <a:endParaRPr/>
          </a:p>
          <a:p>
            <a:pPr marL="457200" lvl="0" indent="-431800" algn="l" rtl="0">
              <a:spcBef>
                <a:spcPts val="0"/>
              </a:spcBef>
              <a:spcAft>
                <a:spcPts val="0"/>
              </a:spcAft>
              <a:buSzPts val="3200"/>
              <a:buChar char="•"/>
            </a:pPr>
            <a:r>
              <a:rPr lang="en-US"/>
              <a:t>Learnings from the project</a:t>
            </a:r>
            <a:endParaRPr/>
          </a:p>
          <a:p>
            <a:pPr marL="457200" lvl="0" indent="-431800" algn="l" rtl="0">
              <a:spcBef>
                <a:spcPts val="0"/>
              </a:spcBef>
              <a:spcAft>
                <a:spcPts val="0"/>
              </a:spcAft>
              <a:buSzPts val="3200"/>
              <a:buChar char="•"/>
            </a:pPr>
            <a:r>
              <a:rPr lang="en-US"/>
              <a:t>Conclusion and Future work</a:t>
            </a:r>
            <a:endParaRPr/>
          </a:p>
          <a:p>
            <a:pPr marL="457200" lvl="0" indent="-431800" algn="l" rtl="0">
              <a:spcBef>
                <a:spcPts val="0"/>
              </a:spcBef>
              <a:spcAft>
                <a:spcPts val="0"/>
              </a:spcAft>
              <a:buSzPts val="3200"/>
              <a:buChar char="•"/>
            </a:pPr>
            <a:r>
              <a:rPr lang="en-US"/>
              <a:t>References</a:t>
            </a:r>
            <a:endParaRPr/>
          </a:p>
          <a:p>
            <a:pPr marL="342900" lvl="0" indent="-342900" algn="l" rtl="0">
              <a:spcBef>
                <a:spcPts val="640"/>
              </a:spcBef>
              <a:spcAft>
                <a:spcPts val="0"/>
              </a:spcAft>
              <a:buClr>
                <a:schemeClr val="dk1"/>
              </a:buClr>
              <a:buSzPts val="3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Introduction</a:t>
            </a:r>
            <a:endParaRPr/>
          </a:p>
        </p:txBody>
      </p:sp>
      <p:sp>
        <p:nvSpPr>
          <p:cNvPr id="108" name="Google Shape;108;p16"/>
          <p:cNvSpPr txBox="1">
            <a:spLocks noGrp="1"/>
          </p:cNvSpPr>
          <p:nvPr>
            <p:ph type="body" idx="4294967295"/>
          </p:nvPr>
        </p:nvSpPr>
        <p:spPr>
          <a:xfrm>
            <a:off x="266700" y="1220575"/>
            <a:ext cx="8610600" cy="5257800"/>
          </a:xfrm>
          <a:prstGeom prst="rect">
            <a:avLst/>
          </a:prstGeom>
          <a:noFill/>
          <a:ln>
            <a:noFill/>
          </a:ln>
        </p:spPr>
        <p:txBody>
          <a:bodyPr spcFirstLastPara="1" wrap="square" lIns="91425" tIns="45700" rIns="91425" bIns="45700" anchor="t" anchorCtr="0">
            <a:normAutofit fontScale="85000" lnSpcReduction="20000"/>
          </a:bodyPr>
          <a:lstStyle/>
          <a:p>
            <a:pPr marL="571500" indent="-571500">
              <a:lnSpc>
                <a:spcPct val="115000"/>
              </a:lnSpc>
              <a:spcBef>
                <a:spcPts val="0"/>
              </a:spcBef>
              <a:buSzPct val="30555"/>
              <a:buFont typeface="Wingdings" panose="05000000000000000000" pitchFamily="2" charset="2"/>
              <a:buChar char="§"/>
            </a:pPr>
            <a:r>
              <a:rPr lang="en-US" sz="3800" dirty="0"/>
              <a:t>Image classification is a fundamental task in computer vision with a wide range of applications.</a:t>
            </a:r>
          </a:p>
          <a:p>
            <a:pPr marL="571500" lvl="0" indent="-571500" algn="l" rtl="0">
              <a:lnSpc>
                <a:spcPct val="115000"/>
              </a:lnSpc>
              <a:spcBef>
                <a:spcPts val="0"/>
              </a:spcBef>
              <a:spcAft>
                <a:spcPts val="0"/>
              </a:spcAft>
              <a:buClr>
                <a:schemeClr val="dk1"/>
              </a:buClr>
              <a:buSzPct val="30555"/>
              <a:buFont typeface="Wingdings" panose="05000000000000000000" pitchFamily="2" charset="2"/>
              <a:buChar char="§"/>
            </a:pPr>
            <a:r>
              <a:rPr lang="en-US" sz="3800" dirty="0"/>
              <a:t>From medical diagnosis to autonomous driving. </a:t>
            </a:r>
          </a:p>
          <a:p>
            <a:pPr marL="571500" lvl="0" indent="-571500" algn="l" rtl="0">
              <a:lnSpc>
                <a:spcPct val="115000"/>
              </a:lnSpc>
              <a:spcBef>
                <a:spcPts val="0"/>
              </a:spcBef>
              <a:spcAft>
                <a:spcPts val="0"/>
              </a:spcAft>
              <a:buClr>
                <a:schemeClr val="dk1"/>
              </a:buClr>
              <a:buSzPct val="30555"/>
              <a:buFont typeface="Wingdings" panose="05000000000000000000" pitchFamily="2" charset="2"/>
              <a:buChar char="§"/>
            </a:pPr>
            <a:r>
              <a:rPr lang="en-US" sz="3800" dirty="0"/>
              <a:t>The ability to accurately categorize images is crucial for the development of intelligent systems. </a:t>
            </a:r>
          </a:p>
          <a:p>
            <a:pPr marL="571500" lvl="0" indent="-571500" algn="l" rtl="0">
              <a:lnSpc>
                <a:spcPct val="115000"/>
              </a:lnSpc>
              <a:spcBef>
                <a:spcPts val="0"/>
              </a:spcBef>
              <a:spcAft>
                <a:spcPts val="0"/>
              </a:spcAft>
              <a:buClr>
                <a:schemeClr val="dk1"/>
              </a:buClr>
              <a:buSzPct val="30555"/>
              <a:buFont typeface="Wingdings" panose="05000000000000000000" pitchFamily="2" charset="2"/>
              <a:buChar char="§"/>
            </a:pPr>
            <a:r>
              <a:rPr lang="en-US" sz="3800" dirty="0"/>
              <a:t>In this literature review, we explore the key components of a project that uses TensorFlow and CNN model for kitchen image classification.</a:t>
            </a:r>
            <a:endParaRPr sz="3800" dirty="0"/>
          </a:p>
          <a:p>
            <a:pPr marL="34290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idx="4294967295"/>
          </p:nvPr>
        </p:nvSpPr>
        <p:spPr>
          <a:xfrm>
            <a:off x="419100" y="58213"/>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Problem Statement</a:t>
            </a:r>
            <a:endParaRPr/>
          </a:p>
        </p:txBody>
      </p:sp>
      <p:sp>
        <p:nvSpPr>
          <p:cNvPr id="114" name="Google Shape;114;p17"/>
          <p:cNvSpPr txBox="1">
            <a:spLocks noGrp="1"/>
          </p:cNvSpPr>
          <p:nvPr>
            <p:ph type="body" idx="4294967295"/>
          </p:nvPr>
        </p:nvSpPr>
        <p:spPr>
          <a:xfrm>
            <a:off x="228600" y="800100"/>
            <a:ext cx="8610600" cy="5257800"/>
          </a:xfrm>
          <a:prstGeom prst="rect">
            <a:avLst/>
          </a:prstGeom>
          <a:noFill/>
          <a:ln>
            <a:noFill/>
          </a:ln>
        </p:spPr>
        <p:txBody>
          <a:bodyPr spcFirstLastPara="1" wrap="square" lIns="91425" tIns="45700" rIns="91425" bIns="45700" anchor="t" anchorCtr="0">
            <a:noAutofit/>
          </a:bodyPr>
          <a:lstStyle/>
          <a:p>
            <a:pPr marL="457200" lvl="0" indent="-419100" algn="l" rtl="0">
              <a:spcBef>
                <a:spcPts val="0"/>
              </a:spcBef>
              <a:spcAft>
                <a:spcPts val="0"/>
              </a:spcAft>
              <a:buSzPts val="3000"/>
              <a:buChar char="•"/>
            </a:pPr>
            <a:r>
              <a:rPr lang="en-US" sz="3000"/>
              <a:t>Kitchenware refers to a variety of products that are used in the kitchen for cooking, cutting vegetables, baking, eating etc. These products can include cups, glasses, plates, spoons, forks and knives.</a:t>
            </a:r>
            <a:endParaRPr sz="3000"/>
          </a:p>
          <a:p>
            <a:pPr marL="457200" lvl="0" indent="-419100" algn="l" rtl="0">
              <a:spcBef>
                <a:spcPts val="0"/>
              </a:spcBef>
              <a:spcAft>
                <a:spcPts val="0"/>
              </a:spcAft>
              <a:buSzPts val="3000"/>
              <a:buChar char="•"/>
            </a:pPr>
            <a:r>
              <a:rPr lang="en-US" sz="3000"/>
              <a:t>To solve this problem, we'll develop a deep learning model that can accurately classify kitchenware images into the appropriate categories. </a:t>
            </a:r>
            <a:endParaRPr sz="3000"/>
          </a:p>
          <a:p>
            <a:pPr marL="457200" lvl="0" indent="-419100" algn="l" rtl="0">
              <a:spcBef>
                <a:spcPts val="0"/>
              </a:spcBef>
              <a:spcAft>
                <a:spcPts val="0"/>
              </a:spcAft>
              <a:buSzPts val="3000"/>
              <a:buChar char="•"/>
            </a:pPr>
            <a:r>
              <a:rPr lang="en-US" sz="3000"/>
              <a:t>This will require collecting and labeling a large dataset of kitchenware images, and training a model on this dataset to learn the visual features and patterns that distinguish different types of kitchen wares.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Summary of LR</a:t>
            </a:r>
            <a:endParaRPr/>
          </a:p>
        </p:txBody>
      </p:sp>
      <p:pic>
        <p:nvPicPr>
          <p:cNvPr id="120" name="Google Shape;120;p18"/>
          <p:cNvPicPr preferRelativeResize="0"/>
          <p:nvPr/>
        </p:nvPicPr>
        <p:blipFill>
          <a:blip r:embed="rId3">
            <a:alphaModFix/>
          </a:blip>
          <a:stretch>
            <a:fillRect/>
          </a:stretch>
        </p:blipFill>
        <p:spPr>
          <a:xfrm>
            <a:off x="152400" y="1066952"/>
            <a:ext cx="8399125" cy="506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Summary of LR</a:t>
            </a:r>
            <a:endParaRPr/>
          </a:p>
        </p:txBody>
      </p:sp>
      <p:pic>
        <p:nvPicPr>
          <p:cNvPr id="126" name="Google Shape;126;p19"/>
          <p:cNvPicPr preferRelativeResize="0"/>
          <p:nvPr/>
        </p:nvPicPr>
        <p:blipFill>
          <a:blip r:embed="rId3">
            <a:alphaModFix/>
          </a:blip>
          <a:stretch>
            <a:fillRect/>
          </a:stretch>
        </p:blipFill>
        <p:spPr>
          <a:xfrm>
            <a:off x="368825" y="1148102"/>
            <a:ext cx="8534400" cy="47521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r>
              <a:rPr lang="en-US" sz="3759"/>
              <a:t>Scope of the project/Limitations</a:t>
            </a:r>
            <a:endParaRPr sz="3759"/>
          </a:p>
        </p:txBody>
      </p:sp>
      <p:sp>
        <p:nvSpPr>
          <p:cNvPr id="132" name="Google Shape;132;p20"/>
          <p:cNvSpPr txBox="1">
            <a:spLocks noGrp="1"/>
          </p:cNvSpPr>
          <p:nvPr>
            <p:ph type="body" idx="4294967295"/>
          </p:nvPr>
        </p:nvSpPr>
        <p:spPr>
          <a:xfrm>
            <a:off x="266700" y="1193500"/>
            <a:ext cx="8610600" cy="5257800"/>
          </a:xfrm>
          <a:prstGeom prst="rect">
            <a:avLst/>
          </a:prstGeom>
          <a:noFill/>
          <a:ln>
            <a:noFill/>
          </a:ln>
        </p:spPr>
        <p:txBody>
          <a:bodyPr spcFirstLastPara="1" wrap="square" lIns="91425" tIns="45700" rIns="91425" bIns="45700" anchor="t" anchorCtr="0">
            <a:normAutofit/>
          </a:bodyPr>
          <a:lstStyle/>
          <a:p>
            <a:pPr marL="12700" lvl="0" indent="0" algn="l" rtl="0">
              <a:lnSpc>
                <a:spcPct val="115000"/>
              </a:lnSpc>
              <a:spcBef>
                <a:spcPts val="1500"/>
              </a:spcBef>
              <a:spcAft>
                <a:spcPts val="0"/>
              </a:spcAft>
              <a:buClr>
                <a:schemeClr val="dk1"/>
              </a:buClr>
              <a:buSzPts val="1100"/>
              <a:buFont typeface="Arial"/>
              <a:buNone/>
            </a:pPr>
            <a:r>
              <a:rPr lang="en-US" sz="2400">
                <a:latin typeface="Arial"/>
                <a:ea typeface="Arial"/>
                <a:cs typeface="Arial"/>
                <a:sym typeface="Arial"/>
              </a:rPr>
              <a:t>❏</a:t>
            </a:r>
            <a:r>
              <a:rPr lang="en-US" sz="2400" b="1">
                <a:highlight>
                  <a:srgbClr val="FFFFFF"/>
                </a:highlight>
              </a:rPr>
              <a:t>DishWasher: </a:t>
            </a:r>
            <a:r>
              <a:rPr lang="en-US" sz="2400">
                <a:highlight>
                  <a:srgbClr val="FFFFFF"/>
                </a:highlight>
              </a:rPr>
              <a:t>The primary purpose is to assist users in the diagnosis of utensils. Early detection can lead to more effective options and improved predicting outcomes.</a:t>
            </a:r>
            <a:endParaRPr sz="2400">
              <a:highlight>
                <a:srgbClr val="FFFFFF"/>
              </a:highlight>
            </a:endParaRPr>
          </a:p>
          <a:p>
            <a:pPr marL="12700" lvl="0" indent="0" algn="l" rtl="0">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a:t>
            </a:r>
            <a:r>
              <a:rPr lang="en-US" sz="2400" b="1">
                <a:highlight>
                  <a:srgbClr val="FFFFFF"/>
                </a:highlight>
              </a:rPr>
              <a:t>Efficiency:</a:t>
            </a:r>
            <a:r>
              <a:rPr lang="en-US" sz="2400">
                <a:highlight>
                  <a:srgbClr val="FFFFFF"/>
                </a:highlight>
              </a:rPr>
              <a:t> Predicting the image can stop the problem that arises in the dishwasher.</a:t>
            </a:r>
            <a:endParaRPr sz="2400">
              <a:highlight>
                <a:srgbClr val="FFFFFF"/>
              </a:highlight>
            </a:endParaRPr>
          </a:p>
          <a:p>
            <a:pPr marL="12700" lvl="0" indent="0" algn="l" rtl="0">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a:t>
            </a:r>
            <a:r>
              <a:rPr lang="en-US" sz="2400" b="1">
                <a:highlight>
                  <a:srgbClr val="FFFFFF"/>
                </a:highlight>
              </a:rPr>
              <a:t>Departmental store: </a:t>
            </a:r>
            <a:r>
              <a:rPr lang="en-US" sz="2400">
                <a:highlight>
                  <a:srgbClr val="FFFFFF"/>
                </a:highlight>
              </a:rPr>
              <a:t>Images can be used to scanned and the responding info about the image can be shown like name, in which floor, and how many?</a:t>
            </a:r>
            <a:endParaRPr sz="2400">
              <a:highlight>
                <a:srgbClr val="FFFFFF"/>
              </a:highlight>
            </a:endParaRPr>
          </a:p>
          <a:p>
            <a:pPr marL="12700" lvl="0" indent="0" algn="l" rtl="0">
              <a:lnSpc>
                <a:spcPct val="115000"/>
              </a:lnSpc>
              <a:spcBef>
                <a:spcPts val="0"/>
              </a:spcBef>
              <a:spcAft>
                <a:spcPts val="0"/>
              </a:spcAft>
              <a:buClr>
                <a:schemeClr val="dk1"/>
              </a:buClr>
              <a:buSzPts val="1100"/>
              <a:buFont typeface="Arial"/>
              <a:buNone/>
            </a:pPr>
            <a:r>
              <a:rPr lang="en-US" sz="2400">
                <a:latin typeface="Arial"/>
                <a:ea typeface="Arial"/>
                <a:cs typeface="Arial"/>
                <a:sym typeface="Arial"/>
              </a:rPr>
              <a:t>❏</a:t>
            </a:r>
            <a:r>
              <a:rPr lang="en-US" sz="2400" b="1">
                <a:highlight>
                  <a:srgbClr val="FFFFFF"/>
                </a:highlight>
              </a:rPr>
              <a:t>Reduced Workload:</a:t>
            </a:r>
            <a:r>
              <a:rPr lang="en-US" sz="2400">
                <a:highlight>
                  <a:srgbClr val="FFFFFF"/>
                </a:highlight>
              </a:rPr>
              <a:t> By automating the initial screening of utensils images, the system can help reduce the workload of labour and others, making the diagnostic process more efficient.</a:t>
            </a:r>
            <a:endParaRPr sz="2400">
              <a:highlight>
                <a:srgbClr val="FFFFFF"/>
              </a:highlight>
            </a:endParaRPr>
          </a:p>
          <a:p>
            <a:pPr marL="342900" lvl="0" indent="0" algn="l" rtl="0">
              <a:spcBef>
                <a:spcPts val="0"/>
              </a:spcBef>
              <a:spcAft>
                <a:spcPts val="0"/>
              </a:spcAft>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r>
              <a:rPr lang="en-US" sz="3759"/>
              <a:t>Architecture Diagram</a:t>
            </a:r>
            <a:endParaRPr sz="3759"/>
          </a:p>
        </p:txBody>
      </p:sp>
      <p:pic>
        <p:nvPicPr>
          <p:cNvPr id="138" name="Google Shape;138;p21"/>
          <p:cNvPicPr preferRelativeResize="0"/>
          <p:nvPr/>
        </p:nvPicPr>
        <p:blipFill>
          <a:blip r:embed="rId3">
            <a:alphaModFix/>
          </a:blip>
          <a:stretch>
            <a:fillRect/>
          </a:stretch>
        </p:blipFill>
        <p:spPr>
          <a:xfrm>
            <a:off x="294875" y="1878525"/>
            <a:ext cx="2688725" cy="3253475"/>
          </a:xfrm>
          <a:prstGeom prst="rect">
            <a:avLst/>
          </a:prstGeom>
          <a:noFill/>
          <a:ln>
            <a:noFill/>
          </a:ln>
        </p:spPr>
      </p:pic>
      <p:pic>
        <p:nvPicPr>
          <p:cNvPr id="139" name="Google Shape;139;p21"/>
          <p:cNvPicPr preferRelativeResize="0"/>
          <p:nvPr/>
        </p:nvPicPr>
        <p:blipFill>
          <a:blip r:embed="rId4">
            <a:alphaModFix/>
          </a:blip>
          <a:stretch>
            <a:fillRect/>
          </a:stretch>
        </p:blipFill>
        <p:spPr>
          <a:xfrm>
            <a:off x="2518675" y="2657475"/>
            <a:ext cx="6327750" cy="184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r>
              <a:rPr lang="en-US" sz="3759"/>
              <a:t>Algorithms used</a:t>
            </a:r>
            <a:endParaRPr sz="3759"/>
          </a:p>
        </p:txBody>
      </p:sp>
      <p:sp>
        <p:nvSpPr>
          <p:cNvPr id="145" name="Google Shape;145;p22"/>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lnSpcReduction="10000"/>
          </a:bodyPr>
          <a:lstStyle/>
          <a:p>
            <a:pPr marL="457200" lvl="0" indent="-431800" algn="l" rtl="0">
              <a:spcBef>
                <a:spcPts val="0"/>
              </a:spcBef>
              <a:spcAft>
                <a:spcPts val="0"/>
              </a:spcAft>
              <a:buSzPts val="3200"/>
              <a:buChar char="•"/>
            </a:pPr>
            <a:r>
              <a:rPr lang="en-US"/>
              <a:t>Importing necessary packages like matplotlib, split folder, tensorflow, etc.,</a:t>
            </a:r>
            <a:endParaRPr/>
          </a:p>
          <a:p>
            <a:pPr marL="457200" lvl="0" indent="-431800" algn="l" rtl="0">
              <a:spcBef>
                <a:spcPts val="0"/>
              </a:spcBef>
              <a:spcAft>
                <a:spcPts val="0"/>
              </a:spcAft>
              <a:buSzPts val="3200"/>
              <a:buChar char="•"/>
            </a:pPr>
            <a:r>
              <a:rPr lang="en-US"/>
              <a:t>Loading the datasets from the kaggle which we used.</a:t>
            </a:r>
            <a:endParaRPr/>
          </a:p>
          <a:p>
            <a:pPr marL="457200" lvl="0" indent="-431800" algn="l" rtl="0">
              <a:spcBef>
                <a:spcPts val="0"/>
              </a:spcBef>
              <a:spcAft>
                <a:spcPts val="0"/>
              </a:spcAft>
              <a:buSzPts val="3200"/>
              <a:buChar char="•"/>
            </a:pPr>
            <a:r>
              <a:rPr lang="en-US"/>
              <a:t>Splitting the dataset like training and testing.</a:t>
            </a:r>
            <a:endParaRPr/>
          </a:p>
          <a:p>
            <a:pPr marL="457200" lvl="0" indent="-431800" algn="l" rtl="0">
              <a:spcBef>
                <a:spcPts val="0"/>
              </a:spcBef>
              <a:spcAft>
                <a:spcPts val="0"/>
              </a:spcAft>
              <a:buSzPts val="3200"/>
              <a:buChar char="•"/>
            </a:pPr>
            <a:r>
              <a:rPr lang="en-US"/>
              <a:t>Training includes 800 images and testing includes 100 images.</a:t>
            </a:r>
            <a:endParaRPr/>
          </a:p>
          <a:p>
            <a:pPr marL="457200" lvl="0" indent="-431800" algn="l" rtl="0">
              <a:spcBef>
                <a:spcPts val="0"/>
              </a:spcBef>
              <a:spcAft>
                <a:spcPts val="0"/>
              </a:spcAft>
              <a:buSzPts val="3200"/>
              <a:buChar char="•"/>
            </a:pPr>
            <a:r>
              <a:rPr lang="en-US"/>
              <a:t>Implementing data transformation to the input image and loading to the model.</a:t>
            </a:r>
            <a:endParaRPr/>
          </a:p>
          <a:p>
            <a:pPr marL="457200" lvl="0" indent="-431800" algn="l" rtl="0">
              <a:spcBef>
                <a:spcPts val="0"/>
              </a:spcBef>
              <a:spcAft>
                <a:spcPts val="0"/>
              </a:spcAft>
              <a:buSzPts val="3200"/>
              <a:buChar char="•"/>
            </a:pPr>
            <a:r>
              <a:rPr lang="en-US"/>
              <a:t>After training the model(epochs=5) prediction is been done.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782</Words>
  <Application>Microsoft Office PowerPoint</Application>
  <PresentationFormat>On-screen Show (4:3)</PresentationFormat>
  <Paragraphs>78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PowerPoint Presentation</vt:lpstr>
      <vt:lpstr>Agenda</vt:lpstr>
      <vt:lpstr>Introduction</vt:lpstr>
      <vt:lpstr>Problem Statement</vt:lpstr>
      <vt:lpstr>Summary of LR</vt:lpstr>
      <vt:lpstr>Summary of LR</vt:lpstr>
      <vt:lpstr>Scope of the project/Limitations</vt:lpstr>
      <vt:lpstr>Architecture Diagram</vt:lpstr>
      <vt:lpstr>Algorithms used</vt:lpstr>
      <vt:lpstr>Difference between our reference paper:</vt:lpstr>
      <vt:lpstr>Learnings from the project</vt:lpstr>
      <vt:lpstr>Conclusion&amp;Future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Deepak R</cp:lastModifiedBy>
  <cp:revision>1</cp:revision>
  <dcterms:modified xsi:type="dcterms:W3CDTF">2023-11-28T16:00:05Z</dcterms:modified>
</cp:coreProperties>
</file>