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aleway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6.xml"/><Relationship Id="rId55" Type="http://schemas.openxmlformats.org/officeDocument/2006/relationships/font" Target="fonts/Lato-bold.fntdata"/><Relationship Id="rId10" Type="http://schemas.openxmlformats.org/officeDocument/2006/relationships/slide" Target="slides/slide5.xml"/><Relationship Id="rId54" Type="http://schemas.openxmlformats.org/officeDocument/2006/relationships/font" Target="fonts/Lato-regular.fntdata"/><Relationship Id="rId13" Type="http://schemas.openxmlformats.org/officeDocument/2006/relationships/slide" Target="slides/slide8.xml"/><Relationship Id="rId57" Type="http://schemas.openxmlformats.org/officeDocument/2006/relationships/font" Target="fonts/Lato-boldItalic.fntdata"/><Relationship Id="rId12" Type="http://schemas.openxmlformats.org/officeDocument/2006/relationships/slide" Target="slides/slide7.xml"/><Relationship Id="rId56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f8c97683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f8c97683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f8c97683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f8c97683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f8c97683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f8c97683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8c97683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8c97683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f8c9768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f8c9768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f8c97683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f8c97683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f8c97683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f8c97683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f8c97683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f8c97683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f8c97683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f8c97683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f8c97683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f8c97683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8c97683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f8c97683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f8c97683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f8c97683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f8c97683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f8c97683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f8c976833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f8c97683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f8c97683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f8c97683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f8c97683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f8c97683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f8c97683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f8c97683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f8c97683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f8c97683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f8c97683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f8c97683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f8c97683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f8c97683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f8c976833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f8c976833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f8c97683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f8c97683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f8c97683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f8c97683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f8c97683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f8c97683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f8c976833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f8c97683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f8c976833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f8c97683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f8c97683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f8c97683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f8c97683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f8c97683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f8c97683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df8c97683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f8c976833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df8c976833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f8c976833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f8c976833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df8c976833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df8c976833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f8c97683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f8c97683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f8c976833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f8c976833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f8c976833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f8c976833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f8c976833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f8c976833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f8c976833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f8c976833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df8c976833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df8c976833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f8c97683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f8c97683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f8c97683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f8c97683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8c97683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f8c97683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f8c97683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f8c97683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f8c97683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f8c97683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owardsdatascience.com/the-5-sampling-algorithms-every-data-scientist-need-to-know-43c7bc11d17c" TargetMode="External"/><Relationship Id="rId4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youtu.be/PFDu9oVAE-g?list=PLZHQObOWTQDPD3MizzM2xVFitgF8hE_ab" TargetMode="External"/><Relationship Id="rId4" Type="http://schemas.openxmlformats.org/officeDocument/2006/relationships/hyperlink" Target="https://youtu.be/PFDu9oVAE-g?list=PLZHQObOWTQDPD3MizzM2xVFitgF8hE_ab" TargetMode="External"/><Relationship Id="rId5" Type="http://schemas.openxmlformats.org/officeDocument/2006/relationships/hyperlink" Target="https://towardsdatascience.com/singular-value-decomposition-and-its-applications-in-principal-component-analysis-5b7a5f08d0b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sds-platform-private.s3-us-east-2.amazonaws.com/uploads/P14-Part1-Data-Preprocessing.zip" TargetMode="External"/><Relationship Id="rId4" Type="http://schemas.openxmlformats.org/officeDocument/2006/relationships/hyperlink" Target="https://sds-platform-private.s3-us-east-2.amazonaws.com/uploads/P14-Part1-Data-Preprocessing.zip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analyticsvidhya.com/wp-content/uploads/2016/07/loan_prediction-1.zi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60300" y="19794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Sampling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Sampling is a data reduction technique.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key principle is to find a </a:t>
            </a:r>
            <a:r>
              <a:rPr lang="en" sz="2000"/>
              <a:t>representative</a:t>
            </a:r>
            <a:r>
              <a:rPr lang="en" sz="2000"/>
              <a:t> sample.</a:t>
            </a:r>
            <a:endParaRPr sz="2000"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200" y="2894125"/>
            <a:ext cx="6214624" cy="17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1495500" y="4503800"/>
            <a:ext cx="14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8000 points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501050" y="4521100"/>
            <a:ext cx="154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2000 points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497925" y="4495150"/>
            <a:ext cx="14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500 points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involved in Sampling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616" y="1948950"/>
            <a:ext cx="3159834" cy="31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Sampling Techniques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443" y="1975150"/>
            <a:ext cx="4506706" cy="29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Random Sampling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There is an equal </a:t>
            </a:r>
            <a:r>
              <a:rPr lang="en" sz="2000"/>
              <a:t>probability</a:t>
            </a:r>
            <a:r>
              <a:rPr lang="en" sz="2000"/>
              <a:t> of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selecting any particular item.</a:t>
            </a:r>
            <a:endParaRPr sz="2000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2078872"/>
            <a:ext cx="4539650" cy="25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 Sampling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Split the data into several partitions;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then draw random samples from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each partition.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For further study: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https://towardsdatascience.com/the-5-sampling-algorithms-every-data-scientist-need-to-know-43c7bc11d17c</a:t>
            </a:r>
            <a:endParaRPr sz="1400"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327" y="1715550"/>
            <a:ext cx="4219673" cy="31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</a:t>
            </a:r>
            <a:r>
              <a:rPr lang="en" sz="2000"/>
              <a:t>dimensionality</a:t>
            </a:r>
            <a:r>
              <a:rPr lang="en" sz="2000"/>
              <a:t> reduction, data encodings or transformations are applied so as to obtain a reduced or “compressed” representation of the original data.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types - Lossy and Lossless.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Curse of Dimensionality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050" y="1853850"/>
            <a:ext cx="5253650" cy="321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723" y="1273650"/>
            <a:ext cx="6022175" cy="368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500" y="1318650"/>
            <a:ext cx="6399603" cy="382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550" y="1218875"/>
            <a:ext cx="6296301" cy="377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Preprocessing?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7575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Preprocessing is that step in which the data gets transformed, or </a:t>
            </a:r>
            <a:r>
              <a:rPr lang="en" sz="2100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rPr>
              <a:t>Encoded</a:t>
            </a:r>
            <a:r>
              <a:rPr lang="en" sz="2100">
                <a:solidFill>
                  <a:srgbClr val="7575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to bring it to such a state that now the machine can easily parse it.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Overcoming Curse of Dimensionality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950" y="1925925"/>
            <a:ext cx="5972751" cy="32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Techniques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PCA - Principal Components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SVD - Singular Value Decomposition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For detailed explanation: </a:t>
            </a:r>
            <a:endParaRPr sz="20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First watch 3Blue1Brown Eigenvectors video: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https://youtu.be/PFDu9oVAE-g?list=PLZHQObOWTQDPD3MizzM2xVFitgF8hE_a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https://towardsdatascience.com/singular-value-decomposition-and-its-applications-in-principal-component-analysis-5b7a5f08d0bd</a:t>
            </a: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Encoding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100">
                <a:solidFill>
                  <a:srgbClr val="7575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 encoding is basically performing transformations on the data such that it can be easily accepted as input for machine learning algorithms while still retaining its original meaning.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Encoding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is generally used for encoding categorical data.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types -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Label Encoding and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One Hot Encoding.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Encoding</a:t>
            </a:r>
            <a:endParaRPr/>
          </a:p>
        </p:txBody>
      </p:sp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Learning algorithms don’t understand strings.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Categorical columns with string values (Yes/No) needs to be converted to numbers.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Label Encoder encodes value between 0 to (n-1) </a:t>
            </a:r>
            <a:r>
              <a:rPr lang="en" sz="2000"/>
              <a:t>classes</a:t>
            </a:r>
            <a:r>
              <a:rPr lang="en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Converts each categorical data into vector, one value will be hot and others cold.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Suitable for nominal data.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Like locations (Delhi, Mumbai, etc).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Scaling</a:t>
            </a:r>
            <a:endParaRPr/>
          </a:p>
        </p:txBody>
      </p:sp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Scales the features so as to improve accuracy of </a:t>
            </a:r>
            <a:r>
              <a:rPr lang="en" sz="2000"/>
              <a:t>the model while training.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Mainly two types -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Standardization - StandardScaler class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Normalization- MinMaxScaler class.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StandardScaler</a:t>
            </a:r>
            <a:endParaRPr/>
          </a:p>
        </p:txBody>
      </p:sp>
      <p:sp>
        <p:nvSpPr>
          <p:cNvPr id="259" name="Google Shape;259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Assumes features data should be normally distributed.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Scales such that central tendency is 0 and standard deviation 1.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Brings the data in range [-1, 1].</a:t>
            </a:r>
            <a:endParaRPr sz="2000"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724" y="3501025"/>
            <a:ext cx="4288000" cy="11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MinMaxScaler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One of the most popular </a:t>
            </a:r>
            <a:r>
              <a:rPr lang="en" sz="2000"/>
              <a:t>scaling</a:t>
            </a:r>
            <a:r>
              <a:rPr lang="en" sz="2000"/>
              <a:t> method.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Works on data which is not normally distributed.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Brings the data in range [0, 1].</a:t>
            </a:r>
            <a:endParaRPr sz="2000"/>
          </a:p>
        </p:txBody>
      </p:sp>
      <p:pic>
        <p:nvPicPr>
          <p:cNvPr id="267" name="Google Shape;2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500" y="3287175"/>
            <a:ext cx="40195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Train/Validation/Test Split</a:t>
            </a:r>
            <a:endParaRPr/>
          </a:p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Training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Validation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Split Ratio</a:t>
            </a:r>
            <a:endParaRPr sz="2000"/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900" y="3662100"/>
            <a:ext cx="608310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Data Preprocessing?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in the real world is dirty.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can be noisy, incomplete or inconsistent.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Unscaled data might have unacceptable prediction.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375" y="1853850"/>
            <a:ext cx="4306250" cy="30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Dataset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use the dataset, we generally put it into a CSV file.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CSV - Comma Separated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this particular implementation we have used this dataset: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Get </a:t>
            </a:r>
            <a:r>
              <a:rPr lang="en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Materials</a:t>
            </a:r>
            <a:endParaRPr sz="2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Libraries</a:t>
            </a:r>
            <a:endParaRPr/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729450" y="3447375"/>
            <a:ext cx="76887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mporting Dataset</a:t>
            </a:r>
            <a:endParaRPr b="1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78875"/>
            <a:ext cx="3371500" cy="11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325" y="4042450"/>
            <a:ext cx="292417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800" y="916325"/>
            <a:ext cx="4780275" cy="35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Extracting dependent and independent variables:</a:t>
            </a:r>
            <a:endParaRPr sz="3300"/>
          </a:p>
        </p:txBody>
      </p:sp>
      <p:sp>
        <p:nvSpPr>
          <p:cNvPr id="308" name="Google Shape;308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Dependent: </a:t>
            </a:r>
            <a:endParaRPr sz="2000"/>
          </a:p>
        </p:txBody>
      </p:sp>
      <p:pic>
        <p:nvPicPr>
          <p:cNvPr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900" y="2113475"/>
            <a:ext cx="28098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4463" y="2018363"/>
            <a:ext cx="23717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Independent: </a:t>
            </a:r>
            <a:endParaRPr sz="2000"/>
          </a:p>
        </p:txBody>
      </p:sp>
      <p:pic>
        <p:nvPicPr>
          <p:cNvPr id="317" name="Google Shape;3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075" y="2114700"/>
            <a:ext cx="25527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727" y="3137950"/>
            <a:ext cx="7216376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Data</a:t>
            </a:r>
            <a:endParaRPr/>
          </a:p>
        </p:txBody>
      </p:sp>
      <p:sp>
        <p:nvSpPr>
          <p:cNvPr id="324" name="Google Shape;324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50" y="2078874"/>
            <a:ext cx="5012500" cy="15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550" y="1771963"/>
            <a:ext cx="40767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Categorical Data- Label Encoding</a:t>
            </a:r>
            <a:endParaRPr/>
          </a:p>
        </p:txBody>
      </p:sp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75" y="2670925"/>
            <a:ext cx="50673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851" y="2013050"/>
            <a:ext cx="3892750" cy="28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</a:t>
            </a:r>
            <a:endParaRPr/>
          </a:p>
        </p:txBody>
      </p:sp>
      <p:sp>
        <p:nvSpPr>
          <p:cNvPr id="340" name="Google Shape;340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3" y="2496063"/>
            <a:ext cx="50958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3450" y="2078875"/>
            <a:ext cx="3949250" cy="26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25" y="1955413"/>
            <a:ext cx="52197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9500" y="1385688"/>
            <a:ext cx="1548650" cy="36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 Machine Learning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9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per wikipedia, </a:t>
            </a:r>
            <a:r>
              <a:rPr lang="en" sz="2100">
                <a:solidFill>
                  <a:srgbClr val="757575"/>
                </a:solidFill>
                <a:highlight>
                  <a:srgbClr val="FFFFFF"/>
                </a:highlight>
              </a:rPr>
              <a:t>a feature is an individual measurable property or characteristic of a phenomenon being observed.</a:t>
            </a:r>
            <a:endParaRPr sz="2100">
              <a:solidFill>
                <a:srgbClr val="757575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100"/>
              <a:buChar char="●"/>
            </a:pPr>
            <a:r>
              <a:rPr lang="en" sz="2100">
                <a:solidFill>
                  <a:srgbClr val="757575"/>
                </a:solidFill>
                <a:highlight>
                  <a:srgbClr val="FFFFFF"/>
                </a:highlight>
              </a:rPr>
              <a:t>Types - </a:t>
            </a:r>
            <a:endParaRPr sz="2100">
              <a:solidFill>
                <a:srgbClr val="757575"/>
              </a:solidFill>
              <a:highlight>
                <a:srgbClr val="FFFFFF"/>
              </a:highlight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597" y="2891597"/>
            <a:ext cx="5205150" cy="21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lang="en" sz="2233">
                <a:latin typeface="Arial"/>
                <a:ea typeface="Arial"/>
                <a:cs typeface="Arial"/>
                <a:sym typeface="Arial"/>
              </a:rPr>
              <a:t>Splitting the Dataset into the Training set and Test set</a:t>
            </a:r>
            <a:endParaRPr b="0" sz="22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75" y="2298475"/>
            <a:ext cx="8327201" cy="8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Scaling</a:t>
            </a:r>
            <a:endParaRPr/>
          </a:p>
        </p:txBody>
      </p:sp>
      <p:sp>
        <p:nvSpPr>
          <p:cNvPr id="363" name="Google Shape;363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226" y="1012275"/>
            <a:ext cx="4530676" cy="400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Standardization</a:t>
            </a:r>
            <a:endParaRPr/>
          </a:p>
        </p:txBody>
      </p:sp>
      <p:sp>
        <p:nvSpPr>
          <p:cNvPr id="370" name="Google Shape;370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800" y="2152250"/>
            <a:ext cx="5484675" cy="15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23" y="1852113"/>
            <a:ext cx="4341275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2007800"/>
            <a:ext cx="44480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5"/>
          <p:cNvSpPr txBox="1"/>
          <p:nvPr/>
        </p:nvSpPr>
        <p:spPr>
          <a:xfrm>
            <a:off x="1755900" y="4425175"/>
            <a:ext cx="25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x_train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55"/>
          <p:cNvSpPr txBox="1"/>
          <p:nvPr/>
        </p:nvSpPr>
        <p:spPr>
          <a:xfrm>
            <a:off x="5923900" y="4451800"/>
            <a:ext cx="18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x_test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387" name="Google Shape;387;p56"/>
          <p:cNvSpPr txBox="1"/>
          <p:nvPr>
            <p:ph idx="1" type="body"/>
          </p:nvPr>
        </p:nvSpPr>
        <p:spPr>
          <a:xfrm>
            <a:off x="729450" y="2078875"/>
            <a:ext cx="7688700" cy="28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 this dataset: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Download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 for missing values, etc (if any).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Try out KNN and Linear Regression models on this dataset before scaling and find out the </a:t>
            </a:r>
            <a:r>
              <a:rPr lang="en" sz="1600"/>
              <a:t>corresponding</a:t>
            </a:r>
            <a:r>
              <a:rPr lang="en" sz="1600"/>
              <a:t> accuracies.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Now apply feature scaling- (standardization and normalization) on the dataset and find out which model (KNN and Linear Regression) gives better accuracy for which type of scaling. E.g. KNN may give better accuracy on </a:t>
            </a:r>
            <a:r>
              <a:rPr lang="en" sz="1600"/>
              <a:t>normalization</a:t>
            </a:r>
            <a:r>
              <a:rPr lang="en" sz="1600"/>
              <a:t> than </a:t>
            </a:r>
            <a:r>
              <a:rPr lang="en" sz="1600"/>
              <a:t>standardization. Also find the difference in accuracies for each type of scaling from the initial accuracy when no scaling was applied.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Find why one kind of scaling is giving better accuracy than other on a particular model.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900" y="992675"/>
            <a:ext cx="4987901" cy="40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Data Preprocessing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Quality Assessment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 Aggregation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 Sampling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Dimensionality Reduction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 Encoding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Feature Scaling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Quality Assessment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Missing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Eliminate rows with missing data.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Estimating missing values (Imputation).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Inconsistent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Duplicate Values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Aggregation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Feature aggregation puts data in a better perspective by taking aggregated values.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Less memory consumption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Behaviour of groups is more stable.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250" y="1178925"/>
            <a:ext cx="707707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