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28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32" r:id="rId42"/>
    <p:sldId id="333" r:id="rId43"/>
    <p:sldId id="335" r:id="rId44"/>
    <p:sldId id="336" r:id="rId45"/>
    <p:sldId id="334" r:id="rId46"/>
    <p:sldId id="267" r:id="rId47"/>
    <p:sldId id="268" r:id="rId48"/>
    <p:sldId id="269" r:id="rId49"/>
    <p:sldId id="270" r:id="rId50"/>
    <p:sldId id="271" r:id="rId51"/>
    <p:sldId id="329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33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1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5326-7433-4A2C-9F79-5247E346BFF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2788-1D42-4FDF-A018-BA84F25FD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monyrakdh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9F%E1%9E%84%E1%9F%92%E1%9E%82%E1%9E%98%E1%9E%9A%E1%9E%B6%E1%9E%9F%E1%9F%92%E1%9E%8F%E1%9F%92%E1%9E%9A%E1%9E%93%E1%9E%B7%E1%9E%99%E1%9E%98&amp;action=edit&amp;redlink=1" TargetMode="External"/><Relationship Id="rId2" Type="http://schemas.openxmlformats.org/officeDocument/2006/relationships/hyperlink" Target="http://km.wikipedia.org/wiki/%E1%9E%93%E1%9E%9A%E1%9F%84%E1%9E%8F%E1%9F%92%E1%9E%8F%E1%9E%98_%E1%9E%9F%E1%9E%BB%E1%9E%9A%E1%9E%B6%E1%9E%98%E1%9F%92%E1%9E%9A%E1%9E%B7%E1%9E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wikipedia.org/w/index.php?title=%E1%9E%80%E1%9E%B6%E1%9E%9A%E1%9E%94%E1%9F%84%E1%9F%87%E1%9E%86%E1%9F%92%E1%9E%93%E1%9F%84%E1%9E%8F%E1%9E%9F%E1%9E%97%E1%9E%B6%E1%9E%8F%E1%9F%86%E1%9E%8E%E1%9E%B6%E1%9E%84%E1%9E%9A%E1%9E%B6%E1%9E%9F%E1%9F%92%E1%9E%8F%E1%9F%92%E1%9E%9A%E1%9E%80%E1%9E%98%E1%9F%92%E1%9E%96%E1%9E%BB%E1%9E%87%E1%9E%B6%E1%9F%A1%E1%9F%A9%E1%9F%A5%E1%9F%A5&amp;action=edit&amp;redlink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m.wikipedia.org/wiki/%E1%9E%96%E1%9F%92%E1%9E%9A%E1%9F%87%E1%9E%96%E1%9E%BB%E1%9E%91%E1%9F%92%E1%9E%92%E1%9E%9F%E1%9E%B6%E1%9E%9F%E1%9E%93%E1%9E%B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A0%E1%9F%8A%E1%9E%BC_%E1%9E%99%E1%9E%BB%E1%9E%93&amp;action=edit&amp;redlink=1" TargetMode="External"/><Relationship Id="rId2" Type="http://schemas.openxmlformats.org/officeDocument/2006/relationships/hyperlink" Target="http://km.wikipedia.org/w/index.php?title=%E1%9E%A0%E1%9F%8A%E1%9E%BC_%E1%9E%93%E1%9E%B9%E1%9E%98&amp;action=edit&amp;redlink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m.wikipedia.org/w/index.php?title=%E1%9E%91%E1%9E%BC_%E1%9E%9F%E1%9E%B6%E1%9E%98%E1%9E%BB%E1%9E%8F&amp;action=edit&amp;redlink=1" TargetMode="External"/><Relationship Id="rId4" Type="http://schemas.openxmlformats.org/officeDocument/2006/relationships/hyperlink" Target="http://km.wikipedia.org/wiki/%E1%9E%81%E1%9F%80%E1%9E%9C_%E1%9E%9F%E1%9F%86%E1%9E%95%E1%9E%9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A0%E1%9F%8A%E1%9E%BC_%E1%9E%99%E1%9E%BB%E1%9E%93&amp;action=edit&amp;redlink=1" TargetMode="External"/><Relationship Id="rId2" Type="http://schemas.openxmlformats.org/officeDocument/2006/relationships/hyperlink" Target="http://km.wikipedia.org/w/index.php?title=%E1%9E%A0%E1%9F%8A%E1%9E%BC_%E1%9E%93%E1%9E%B9%E1%9E%98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m.wikipedia.org/wiki/%E1%9E%9F%E1%9E%BA%E1%9E%93_%E1%9E%9F%E1%9E%B6%E1%9E%93" TargetMode="External"/><Relationship Id="rId5" Type="http://schemas.openxmlformats.org/officeDocument/2006/relationships/hyperlink" Target="http://km.wikipedia.org/wiki/%E1%9E%93%E1%9E%B6%E1%9E%99%E1%9E%80%E1%9E%9A%E1%9E%8A%E1%9F%92%E1%9E%8B%E1%9E%98%E1%9E%93%E1%9F%92%E1%9E%8F%E1%9F%92%E1%9E%9A%E1%9E%B8" TargetMode="External"/><Relationship Id="rId4" Type="http://schemas.openxmlformats.org/officeDocument/2006/relationships/hyperlink" Target="http://km.wikipedia.org/w/index.php?title=%E1%9E%A7%E1%9E%8F%E1%9F%92%E1%9E%8F%E1%9E%98%E1%9E%9F%E1%9F%81%E1%9E%93%E1%9E%B8%E1%9E%99%E1%9F%8D&amp;action=edit&amp;redlink=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85%E1%9E%B6%E1%9E%9C%E1%9F%89%E1%9E%B6%E1%9E%A0%E1%9E%B6%E1%9E%9A%E1%9E%A1%E1%9E%B6%E1%9E%9B%E1%9F%8B-%E1%9E%8E%E1%9F%81%E1%9E%A0%E1%9F%8A%E1%9F%92%E1%9E%9A%E1%9E%BB&amp;action=edit&amp;redlink=1" TargetMode="External"/><Relationship Id="rId2" Type="http://schemas.openxmlformats.org/officeDocument/2006/relationships/hyperlink" Target="http://km.wikipedia.org/wiki/%E1%9E%9F%E1%9E%84%E1%9F%92%E1%9E%82%E1%9F%92%E1%9E%9A%E1%9E%B6%E1%9E%98%E1%9E%9C%E1%9F%80%E1%9E%8F%E1%9E%8E%E1%9E%B6%E1%9E%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m.wikipedia.org/wiki/%E1%9E%90%E1%9F%83" TargetMode="External"/><Relationship Id="rId5" Type="http://schemas.openxmlformats.org/officeDocument/2006/relationships/hyperlink" Target="http://km.wikipedia.org/w/index.php?title=%E1%9E%A2%E1%9F%8A%E1%9E%BC-%E1%9E%93%E1%9E%BC&amp;action=edit&amp;redlink=1" TargetMode="External"/><Relationship Id="rId4" Type="http://schemas.openxmlformats.org/officeDocument/2006/relationships/hyperlink" Target="http://km.wikipedia.org/wiki/%E1%9E%97%E1%9E%BC%E1%9E%98%E1%9E%B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87%E1%9E%BC-%E1%9E%A2%E1%9F%81%E1%9E%93%E1%9E%A1%E1%9E%B6%E1%9E%99&amp;action=edit&amp;redlink=1" TargetMode="External"/><Relationship Id="rId2" Type="http://schemas.openxmlformats.org/officeDocument/2006/relationships/hyperlink" Target="http://km.wikipedia.org/w/index.php?title=%E1%9E%9F%E1%9E%93%E1%9F%92%E1%9E%93%E1%9E%B7%E1%9E%9F%E1%9E%B8%E1%9E%91%E1%9E%94%E1%9E%B6%E1%9E%93%E1%9E%8C%E1%9E%BB%E1%9E%84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wikipedia.org/w/index.php?title=%E1%9E%95%E1%9E%B6%E1%9E%98-%E1%9E%9C%E1%9F%89%E1%9E%B6%E1%9E%93%E1%9F%8B%E1%9E%8A%E1%9E%BB%E1%9E%84&amp;action=edit&amp;redlink=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98%E1%9F%89%E1%9E%BC%E1%9E%9F%E1%9F%92%E1%9E%82%E1%9E%BC&amp;action=edit&amp;redlink=1" TargetMode="External"/><Relationship Id="rId2" Type="http://schemas.openxmlformats.org/officeDocument/2006/relationships/hyperlink" Target="http://km.wikipedia.org/wiki/%E1%9E%97%E1%9F%92%E1%9E%93%E1%9F%86%E1%9E%96%E1%9F%81%E1%9E%8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m.wikipedia.org/w/index.php?title=%E1%9E%80%E1%9E%98%E1%9F%92%E1%9E%98%E1%9E%BB%E1%9E%99%E1%9E%93%E1%9E%B7%E1%9E%9F%E1%9F%92%E1%9E%8F&amp;action=edit&amp;redlink=1" TargetMode="External"/><Relationship Id="rId2" Type="http://schemas.openxmlformats.org/officeDocument/2006/relationships/hyperlink" Target="http://km.wikipedia.org/wiki/%E1%9E%97%E1%9F%92%E1%9E%93%E1%9F%86%E1%9E%96%E1%9F%81%E1%9E%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wikipedia.org/w/index.php?title=%E1%9E%81%E1%9F%92%E1%9E%98%E1%9F%82%E1%9E%9A%E1%9E%9F%E1%9F%81%E1%9E%9A%E1%9E%B8&amp;action=edit&amp;redlink=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km.wikipedia.org/w/index.php?title=%E1%9E%95%E1%9F%92%E1%9E%9B%E1%9E%BC%E1%9E%9C%E1%9E%9B%E1%9F%86%E1%9E%A0%E1%9E%BC%E1%9E%87%E1%9E%B8%E1%9E%98%E1%9E%B7%E1%9E%89&amp;action=edit&amp;redlink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ប្រវត្តិសាស្រ្តកម្ពុជា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បង្រៀនដោយ ពុំ សុមុនីរៈ</a:t>
            </a:r>
          </a:p>
          <a:p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លេខទូរស័ព្ទ​ ០១២ ៥៩១ ២២៥</a:t>
            </a:r>
          </a:p>
          <a:p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E-mail: 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  <a:hlinkClick r:id="rId2"/>
              </a:rPr>
              <a:t>somonyrakdh@yahoo.com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នៅថ្ងៃទី១៥ខែមិថុនាឆ្នាំ១៩៦២ តុលាការក្រុងឡាអេ​បាន​សំរេ​ចឲ្យភាគីកម្ពុជា​ឈ្នះក្នុងរឿងក្ដីនេះ។ ភាគីថៃនៅទីបញ្ចប់បានទទួលស្គាល់ថា៖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ប្រាសាទព្រះវិហារស្ថិតនៅក្នុងទឹកដីនិងជាអធិបតេយ្យភាពនៃព្រះរាជាណាចក្រកម្ពុជា។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ព្រះរាជាណាចក្រថៃនឹងត្រូវដកទាហានដែលបានបោះទីតាំងនៅក្នុងទឹកដីកម្ពុជាចេញ។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ថៃត្រូវយករូបចំឡាក់ សិលាចារឹក ថ្មប្រាសាទនិងវត្ថុផ្សេងៗ ដែលអាជ្ញាធរ​ថៃ​​បានយក​ចេញពី​ប្រាសាទ​ព្រះវិហារមកប្រគល់ឲ្យកម្ពុជាវិញ។នៅថ្ងៃទី៥ខែមករាឆ្នាំ១៩៦៣ សម្តេចសីហនុនិងមានអមព្រះរាជដំណើរដោយ​ព្រះសង្ឃ​ព្រមទាំង​ឥស្សរ​ជនខ្មែរជាច្រើនរូប បានយាង និមន្ដនិងអញ្ជើញឡើងកាន់កាប់ប្រាសាទ​ព្រះវិហារជាផ្លូវការ​ឡើងវិញ​ ដោយ​មាន​ការ​ប្រារព្ធពិធីយ៉ាងឱឡារិក។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២. សន្និសីទហ្សឺណែវឆ្នាំ ១៩៥៤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ការវាយប្រយុទ្ធគ្នានៅឥណ្ឌូចិន គឺត្រូវ​បានបញ្ចប់​នៅក្នុង​ឆ្នាំ​១៩៥៤។ កងទ័ពបារាំង​ត្រូវ​បរា​ជ័យ​​ដោយពួក​កុម្មុយនីសវៀតណាម ហើយពួកគេក៏ត្រូវបានបង្ខំ​ឲ្យប្រគល់ឯករាជ្យ​ដល់​ប្រទេសកម្ពុជា។ បារាំងបាន​យល់​ព្រម​ក្នុងការប្រគល់ឯករាជ្យ​ដល់​ប្រទេសទាំង៣នៅឥណ្ឌូចិនតាមរយៈ​សន្និសិទ​ទី​ក្រុង​ហ្ស៊ឺណែវ។ ដូចនេះ សន្និសិទ​ទី​ក្រុង​ហ្ស៊ឺណែវ​ត្រូវ​បាន​រៀបចំឡើងក្នុងគោលបំណងប្រគល់ឯករាជ្យ​ដល់​ប្រទេសទាំង៣នៅឥណ្ឌូចិន​នេះ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ប្រទេសអន្តរជាតិសំខាន់ៗ​ដែលបាន​ចូលរួមមាន អង់​គ្លេស បារាំង សហរដ្ឋអាមេរិក រូស្ស៊ីនិងចិន ហើយ​មាន​គណៈប្រតិភូ​រដ្ឋាភិបាល​ឯករាជ្យ​មក​ពី​ប្រទេសកម្ពុជានិង​វៀតណាមកុំម្មុយនីស្តខាងជើង។ គណៈ​ប្រតិភូមកពី​ប្រទេសឡាវនិង​វៀតណាមខាងត្បូងមិនមែនកុំម្មុយនីស្តក៏បានចូលរួមដែរ ប៉ុន្តែពួកគេស្ថិតនៅក្រោមការ​គ្រប់​គ្រង​របស់បារាំង ដោយសារ​ពួក​គេមិនទាន់ទទួលបានឯករាជ្យ។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កិច្ចព្រមព្រៀងទីក្រុងហ្ស៊ឺណែវ​បានផ្តល់ឯករាជ្យសម្រាប់ឥណ្ឌូចិន ការដកកងទ័ពបារាំងចេញនិង​​ការបោះ​ឆ្នោតនៅក្នុង​ប្រទេសទាំងអស់ដោយយោងលើរដ្ឋធម្មនុញ្ញដែលមាន។ ការបោះឆ្នោត​​នៅក្នុង​ប្រទេសវៀតណាម​ត្រូវបានស្នើឲ្យរៀបចំឡើង​នៅក្នុងឆ្នាំ​១៩៥៦ ហើយនឹងត្រូវបង្រួប​បង្រួម​វៀតណាមទាំងពីរ គឺស្ថិតនៅក្រោមការ​គ្រប់​គ្រង​របស់ពួកកុំម្មុយនីស្ត(ហូជីមិញ) ឬ​មេដឹកនាំ​របស់​វៀត​ណាម​ខាង​ត្បូង(ង៉ូឌិញយៀប) យោងទៅតាម​សេច​ក្តី​ចង់បានរបស់អ្នកបោះឆ្នោត។ ប៉ុន្តែ ការបោះឆ្នោត​មិន​ត្រូវ​បាន​រៀបចំឡើងឡើយ ហើយសង្គ្រាមថ្មី​រវាង​ពួក​កុំម្មុយនីស​​ភាគខាង​ជើងនិង​ពួកគាំទ្រដោយ​អាមេរិកភាគ​ខាង​ត្បូង ត្រូវ​បានចាប់ផ្តើមឡើង​នៅក្នុងឆ្នាំ​១៩៥៩ និង​បាន​បន្តរហូតដល់ឆ្នាំ​១៩៧៥។ 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latin typeface="Khmer OS Siemreap" pitchFamily="2" charset="0"/>
                <a:cs typeface="Khmer OS Siemreap" pitchFamily="2" charset="0"/>
              </a:rPr>
              <a:t>នៅក្នុង​ប្រទេស​កម្ពុជា​​នឹងត្រូវធ្វើឡើង​នៅក្នុងឆ្នាំ​១៩៥៥ គឺស្ថិតនៅក្រោម​ធម្ម​នុញ្ញ​ចាស់ ជាមួយនឹង​គណៈ​បក្ស​ដូចគ្នា​កាល​ពីមុន។</a:t>
            </a:r>
            <a:endParaRPr lang="en-US" sz="2800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 smtClean="0">
                <a:latin typeface="Khmer OS Siemreap" pitchFamily="2" charset="0"/>
                <a:cs typeface="Khmer OS Siemreap" pitchFamily="2" charset="0"/>
              </a:rPr>
              <a:t>នៅក្នុង​ប្រទេសឡាវ ទាហានពួកកុំម្មុយនីស្ត​ត្រូវបានគេ​ប្រ​គល់ខេត្តភាគខាងជើងពីរ​សម្រាប់​ពួក​​គេ ប៉ុន្តែ​នៅក្នុង​ប្រទេសកម្ពុជា​ពួកកុំម្មុយនីស្តនិងពួក​ឥស្សរៈ គឺ​មិនត្រូវបានប្រគល់តំបន់​ពិសេស​ណា​មួយ​​ឲ្យឡើយ។ ពួក​គេ​ត្រូវតែបញ្ឈប់ការប្រយុទ្ធនិងរស់នៅជាប្រជាជនធម្មតា។ ប៉ុន្តែ យោង​ទៅ​តាម​កិច្ច​ព្រម​ព្រៀងទីក្រុង​ហ្ស៊ឺណែវ​ ពួក​គេ គឺមិនត្រូវបានដាក់ជាពិន័យនិង​អាច​បង្កើត​គណៈបក្ស​នយោ​បាយ​សម្រាប់​ការបោះឆ្នោតបន្ទាប់ទេ។</a:t>
            </a:r>
            <a:endParaRPr lang="en-US" sz="2800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 សម័យសង្គមរាស្រ្តនិយម១៩៥៥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១៩៧០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៣.១. នយោបាយ​ក្នុងប្រ​ទេស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ក្រោយកិច្ចព្រមព្រៀងទីក្រុងសឺណែវនៅឆ្នាំ១៩៥៤ កម្ពុជាបានរៀបចំឱ្យមានការបោះឆ្នោតជាសាកល​​នៅក្នុងឆ្នាំ១៩៥៥។ នៅថ្ងៃ២ខែមីនាឆ្នាំ១៩៥៥ សម្តេចសីហនុបានប្រកាសការដាក់រាជ្យនិងបានផ្ទេររាជ្យទៅឲ្យ ព្រះ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នរោត្តមសុរាម្រិត"/>
              </a:rPr>
              <a:t>នរោត្តម សុរាម្រិត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សម្ដេចសីហនុបានបង្កើតបក្សនយោបាយដោយផ្ទាល់ព្រះអង្គ គឺបក្ស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សង្គមរាស្ត្រនិយម (ទំព័រនេះមិនទាន់​មាននៅឡើយទេ)"/>
              </a:rPr>
              <a:t>សង្គមរាស្ត្រនិយម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​នៅដើមឆ្នាំ ១៩៥៥ សម្តេចបានប្រមែប្រមូលពួកក្រុមស្ដាំនិយម។ នៅក្នុងការបោះឆ្នោតខែកញ្ញា បក្ស​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សង្គមរាស្ត្រនិយម (ទំព័រនេះមិនទាន់​មាននៅឡើយទេ)"/>
              </a:rPr>
              <a:t>សង្គម​រាស្ត្រនិយម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​ដែល​ដឹក​នាំ​សម្ដេចសីហនុ ទទួលបាន៨៣%នៃសំឡេងឆ្នោតនៅក្នុងអាសនៈទាំងអស់។ លទ្ធផល​នៃ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ការបោះឆ្នោតសភាតំណាងរាស្ត្រកម្ពុជា១៩៥៥ (ទំព័រនេះមិនទាន់​មាននៅឡើយទេ)"/>
              </a:rPr>
              <a:t>ការ​បោះឆ្នោតឆ្នាំ​១៩៥៥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ត្រូវបានអ្នកប្រឆាំងសន្និដ្ឋានថា មានការក្លែងបន្លំនិងការគំរាមកំហែង។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ប្រជាជនខ្មែរពេលនោះ គឺការមានភក្ដីភាពនឹងសម្តេចសីហនុ។ ព្រោះពួកគាត់ ព្រះអង្គ​តស៊ូបានប្រឆាំង​នឹង​អយុ​ត្តិធម៌ អំពើពុករលួយនិងការពារ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ព្រះពុទ្ធសាសនា"/>
              </a:rPr>
              <a:t>ព្រះពុទ្ធសាសនា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នៅខែសីហាឆ្នាំ១៩៥៧ សម្ដេចសីហនុ​បាន​កោះ​ហៅ​ពួកមេដឹកនាំបក្សប្រជាធិបតេយ្យ ដើម្បីធ្វើ"កិច្ចពិភាក្សាតទល់”មួយនៅក្នុងព្រះបរមរាជវាំង។ ដូចគ្នានេះដែរ គណ​បក្សប្រជាជន បានដាក់បេក្ខជនប្រាំរូបអោយឈរឈ្មោះបោះឆ្នោត។ សម្តេចសីហនុ​បានធ្វើ​ដំណើរដោយ​ផ្ទាល់​ទៅ​កាន់មណ្ឌលនីមួយៗ ហើយរដ្ឋាភិបាលបានធ្វើយុទ្ធនាការពេញទីប្រឆាំងនឹងគណបក្ស។ មានមនុស្សម្នាក់​ដែល​ត្រូវបានជ្រោមជ្រែងដោយពួកមន្ត្រីរដ្ឋាភិបាល​ ហើយទទួលបាន៣៩៦សំឡេង​ពីមណ្ឌលបោះឆ្នោត​មួយ​ក្នុងចំណោម៣០០០០សំឡេង គឺនៅតំបន់មួយ​ដែលជាកន្លែងមានការគាំទ្រគណបក្សប្រជាជន​យ៉ាង​ខ្លាំង។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នៅទសវត្សឆ្នាំ១៩៦០ មានការប្រឆាំងនឹងនយោបាយសង្គមរាស្ត្រនិយម។ នៅឆ្នាំ១៩៥៧ គណបក្ស​ប្រជាធិប​តេយ្យបានបែកខ្ញែក គឺបន្ទាប់ពីមេដឹកនាំរបស់បក្សត្រូវបានវាយពួកទាហាន។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សម្ដេចសីហនុ បានអញ្ជើញពួកឆ្វេងនិយមជាច្រើនចូលក្នុងគណបក្សនិង​រដ្ឋាភិបាលរបស់​ព្រះអង្គ​ ដើម្បី​អោយមានតុល្យភាពទៅនឹងពួកស្ដាំនិយម។ ក្នុងចំណោមអ្នក​ទាំងនោះ​ គឺមាន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ហ៊ូ នឹម (ទំព័រនេះមិនទាន់​មាននៅឡើយទេ)"/>
              </a:rPr>
              <a:t>ហ៊ូ នឹម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​និង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ហ៊ូយុន (ទំព័រនេះមិនទាន់​មាននៅឡើយទេ)"/>
              </a:rPr>
              <a:t>ហ៊ូ យុន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បានបម្រើការ​នៅក្នុងក្រសួងជាច្រើនរវាងឆ្នាំ១៩៥៨និង១៩៦៣ ហើយ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ខៀវសំផន"/>
              </a:rPr>
              <a:t>ខៀវ សំផន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​បម្រើការជារដ្ឋលេខាធិការ​ខាង​ពាណិជ្ជកម្ម​មួយរយៈពេលខ្លីនៅឆ្នាំ១៩៦៣។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នៅខែកក្កដាឆ្នាំ១៩៦២ ម្នាក់ក្នុងចំណោមពួកឆ្វេងនិយម គឺលោក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5" tooltip="ទូសាមុត (ទំព័រនេះមិនទាន់​មាននៅឡើយទេ)"/>
              </a:rPr>
              <a:t>ទូ សាមុត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ត្រូវបានចាប់ខ្លួន​ដោយពួក​នគរបាលសន្តិសុខ។ នៅខែមីនាឆ្នាំ១៩៦៣ សម្ដេចសីហនុ​បានផ្សព្វផ្សាយបញ្ជីឈ្មោះនៃពួកអ្នកឆ្វេង​និយម​ចំនួន​៣៤នាក់។ ពួកគេចាំបាច់ត្រូវស្ថិត​នៅក្រោមការស៊ើបអង្កេតរបស់នគរបាលជាអចិន្ត្រៃយ៍។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លទ្ធផលនៅក្នុងឆ្នាំ១៩៦២និង១៩៦៣ ធ្វើអោយមានការបង្កើតឡើងចលនាឆ្វេងនិយម​ដោយ​សម្ងាត់​នៅ​ខាងក្រៅទីក្រុងនានា រួចហើយឆ្ពោះទៅកាន់ទីជនបទ។ ​នៅឆ្នាំ១៩៦៣ សម្ដេចបានប្រកាសជាតូនីយកម្មខាង​ ធនាគារពាណិជ្ជកម្មជាមួយបរទេស និងការធានានូវការកាត់បន្ថយ​នៃការគ្រប់គ្រង​របស់​បរទេស​ទៅលើសេដ្ឋកិច្ច​របស់ប្រទេស។ នៅឆ្នាំ១៩៦៤ ក្រុមហ៊ុនពាណិជ្ជកម្មរដ្ឋមួយ គឺសាជីវកម្មអាហរ័ណនីហរ័ណជាតិ ត្រូវបាន​បង្កើត​ឡើង​ដើម្បីកាន់កាប់កិច្ចការពាណិជ្ជកម្មជាមួយបរទេស។​  គោលបំណង​នៃការប្រកាសជាតូបនីយកម្ម​ គឺដើម្បី​ផ្ដល់​អោយ​ជនជាតិខ្មែរមានឱកាសច្រើនជាងជនជាតិចិនរឺយួនដែលមានតួនាទី​ដ៏ខ្លាំង នៅក្នុងពាណិជ្ជកម្មជាតិ លុប​បំបាត់ចោលពួកឈ្មួញកណ្ដាល និងរក្សាការដោះដូរក្រៅប្រទេស តាមរយៈ​ការកំណត់នៃ​ការនាំចូល​វត្ថុ​ប្រណិតៗ​ដែលមិនចាំបាច់។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នៅក្នុងការបោះឆ្នោតរដ្ឋសភាខែកញ្ញាឆ្នាំ១៩៦៦ 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ហ៊ូនឹម (ទំព័រនេះមិនទាន់​មាននៅឡើយទេ)"/>
              </a:rPr>
              <a:t>ហ៊ូ នឹម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ហ៊ូ យុន (ទំព័រនេះមិនទាន់​មាននៅឡើយទេ)"/>
              </a:rPr>
              <a:t>ហ៊ូ យុន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និងខៀវ សំផន ត្រូវបានជ្រើសរើស​ឡើងវិញដោយមណ្ឌលបោះឆ្នោតរបស់ខ្លួនដដែល។ លោក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ឧត្តមសេនីយ៍ (ទំព័រនេះមិនទាន់​មាននៅឡើយទេ)"/>
              </a:rPr>
              <a:t>ឧត្តមសេនីយ៍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លន់ នល់ បានក្លាយជា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5" tooltip="នាយករដ្ឋមន្ត្រី"/>
              </a:rPr>
              <a:t>នាយក​​រដ្ឋមន្ត្រី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ពួកឆ្វេងនិយមបានចោទប្រកាន់ថា លោកលន់ នល់​កំពុងត្រូវបានបំពាក់បំប៉នដោយទីភ្នាក់ងារសម្ងាត់​របស់​លោក​ខាងលិច។ នៅខែ មេសា ឆ្នាំ ១៩៦៧លោកលន់ នល់ បានរងរបួសនៅក្នុងឧប្បត្តិហេតុរថយន្ត ហើយបាន​សុំលា​លែង​ពីតំណែង។ ព្រះសីហនុ បានដាក់លោក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6" tooltip="សឺន សាន"/>
              </a:rPr>
              <a:t>សឺន-សាន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ជំនួសមកវិញ។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៣.២. នយោបាយ​ក្រៅ​ប្រទេស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នយោបាយការបរទេសមិនចូលបក្សសម្ព័ន្ធរបស់សីហនុ ដែលបានបំផុសឡើងប៉ុន្មានខែ​បន្ត​បន្ទាប់​ពី​សន្និ​សីទក្រុងសឺរណែវ គឺជានយោបាយដែលគេមិនអាចយល់បាននិងជាទស្សនៈវិស័យដ៏ស្រពិចស្រពិល។​ ខណៈ​ពេលនោះ 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សង្គ្រាមវៀតណាម"/>
              </a:rPr>
              <a:t>សង្គ្រាម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រវាងវៀតណាមខាងជើងនិងវៀតណាមខាងត្បូងកាន់តែរីករាលដាលខ្លាំងឡើងៗ។ បន្ទាប់​ពី​សន្និសីទសឺរណែវឆ្នាំ១៩៥៤ សម្ដេចសីហនុបានបង្ហាញចំណាប់អារម្មណ៍ខ្លះ​ក្នុងការធ្វើសមាហរ័ណកម្មកម្ពុជា​ចូល​ទៅក្នុងក្របខណ្ឌនៃអង្គការសន្ធិសញ្ញាអាស៊ីអាគ្នេយ៍ (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SEATO)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ដែលរួមមានកម្ពុជា ឡាវនិងវៀតណាម​ខាង​ត្បូងទៅក្នុងតំបន់សន្ធិសញ្ញា។ ប៉ុន្តែ រដ្ឋទាំងប៉ុន្មាននេះមិនមែនជារដ្ឋហត្ថលេខីឡើយ។ ប៉ុន្តែ មាន​ជំនួប​ជាច្រើន​លើក​នៅចុងឆ្នាំ១៩៥៤ជាមួយនាយករដ្ឋមន្ត្រីឥណ្ឌា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ចាវ៉ាហារឡាល់-ណេហ៊្រុ (ទំព័រនេះមិនទាន់​មាននៅឡើយទេ)"/>
              </a:rPr>
              <a:t>ចាវ៉ាហារឡាល់-ណេហ៊្រុ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(Jawaharlal Nehru)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និង​ប្រមុខ​រដ្ឋ​របស់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ភូមា"/>
              </a:rPr>
              <a:t>ភូមា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5" tooltip="អ៊ូ-នូ (ទំព័រនេះមិនទាន់​មាននៅឡើយទេ)"/>
              </a:rPr>
              <a:t>អ៊ូ នូ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(U Nu)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បានធ្វើអោយព្រះអង្គបានទទួលយកការអំពាវនាវនៃការមិនចូលបក្សសម្ព័ន្ធ។ លើស​ពី​នេះ សម្ដេចមានអ្វីមួយដែលមិនស្រួលព្រះទ័យចំពោះសម្ព័ន្ធមិត្តមួយដែលត្រួតត្រា​ដោយសហរដ្ឋ រួមមាន​សត្រូវ​ចាស់មាន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6" tooltip="ថៃ"/>
              </a:rPr>
              <a:t>ថៃ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និងបូករួមទាំងសម្ព័ន្ធមិត្តមួយទៀតរបស់អាមេរិកមានវៀតណាមខាងត្បូង។ ព្រោះ​ប្រទេសទាំងនោះ​បាន​ផ្ដល់ទី​ក​ន្លែង​លាក់ខ្លួនដល់ពួកប្រឆាំងនឹងព្រះសីហនុ។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មេរៀនទី១០</a:t>
            </a:r>
            <a:r>
              <a:rPr lang="en-US" sz="2800" dirty="0" smtClean="0"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កម្ពុជានៅក្នុងកំឡុងឆ្នាំ ១៩៥៣</a:t>
            </a:r>
            <a:r>
              <a:rPr lang="en-US" sz="2800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sz="2800" dirty="0" smtClean="0">
                <a:latin typeface="Khmer OS Muol Light" pitchFamily="2" charset="0"/>
                <a:cs typeface="Khmer OS Muol Light" pitchFamily="2" charset="0"/>
              </a:rPr>
              <a:t>១៩៧០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សម្តេចនរោត្តមសីហនុ ប្រសូតនៅថ្ងៃអង្គារ១១កើតខែកត្តិកឆ្នាំច ចត្វាស័ក ព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 ២៤៥៦ ត្រូវនឹងថ្ងៃ​ទី​៣១ខែតុលាឆ្នាំ១៩២២ នៅរាជធានីភ្នំពេញ។ ព្រះអង្គបានសិក្សានៅវិទ្យាល័យព្រះស៊ីសុវត្ថិនិងវិទ្យាល័យបារាំង សាសលូឡូបាដែលស្ថិតនៅប្រទេសវៀតណាមខាងត្បូង។ នៅឆ្នាំ១៩៤៦និង១៩៤៨ ព្រះអង្គបានបន្តថ្នាក់​ឧត្តម​សិក្សា​នៅសាលាអនុវត្តទ័ពសេះនិងកងទ័ពរថពាសដែកនៅប្រទេសបារាំង។ ព្រះអង្គឡើងគ្រោង​រាជសម្បត្តិ​នៅ​ថ្ងៃ​ទី២៨ខែតុលាឆ្នាំ១៩៤១។ បន្ទាប់ពីព្រះអង្គបានទាមទារឯករាជ្យឲ្យប្រទេសកម្ពុជា  ប្រជារាស្ត្រ​កម្ពុជា​ទូទាំង​ប្រទេស​បានថ្វាយព្រះកិត្តិនាមថ្វាយព្រះអង្គជា 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ព្រះមហាវីរបុរសជាតិ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ព្រះបិតាឯករាជ្យជាតិ</a:t>
            </a:r>
            <a:r>
              <a:rPr lang="en-US" b="1" dirty="0" smtClean="0">
                <a:latin typeface="Khmer OS Siemreap" pitchFamily="2" charset="0"/>
                <a:cs typeface="Khmer OS Siemreap" pitchFamily="2" charset="0"/>
              </a:rPr>
              <a:t>”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សន្និសីទបានឌុង (ទំព័រនេះមិនទាន់​មាននៅឡើយទេ)"/>
              </a:rPr>
              <a:t>សន្និសីទបានឌុង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នៅខែមេសាឆ្នាំ១៩៥៥ សម្ដេចសីហនុបានជួបច្រើនលើក​ជាមួយ​ប្រមុខ​រដ្ឋ​ចិន គឺ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ជូ-អេនឡាយ (ទំព័រនេះមិនទាន់​មាននៅឡើយទេ)"/>
              </a:rPr>
              <a:t>ជូ អេនឡាយ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និងរដ្ឋមន្ត្រីការបរទេសវៀតណាមខាងជើង គឺ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ផាម-វ៉ាន់ដុង (ទំព័រនេះមិនទាន់​មាននៅឡើយទេ)"/>
              </a:rPr>
              <a:t>ផាម វ៉ាន់ដុង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លោកទាំងពីរបាន​ធានាអះអាង​ដល់​ព្រះអង្គថា ប្រទេសពួកលោកនឹងគោរពឯករាជ្យនិងបូរណភាពទឹកដីរបស់កម្ពុជា។ បទពិសោធន៍របស់ព្រះអង្គ​ជា​មួយ​ពួកបារាំង បាននាំឲ្យព្រះអង្គក្លាយជាអ្នកដឹកនាំប្រទេសខ្លួន​ក្នុងរាជបូជនីយកិច្ច​ដើម្បីទាមទារ​ឯករា​ជ្យនិងបាន​នាំឲ្យព្រះអង្គសន្និដ្ឋានបានថា សហរដ្ឋក៏ដូចជាបារាំងដែរ។ ការសម្រុះសម្រួលជាមួយវៀតណាមខាងជើងនិង​ចំណង​មិត្តភាពជាមួយចិននៅកំឡុងចុងទសវត្សឆ្នាំ១៩៥០ និងទសវត្សឆ្នាំ១៩៦០ គឺជាកលយុទ្ធដែលបាន​រចនា​ឡើងដើម្បីប្រតិកម្មនឹងថាមវន្តអស់ទាំងនេះ។ ចាប់ពីពេលនោះ សម្តេចសីហនុ បានក្លាយជាទម្ងន់ប្រឆាំង​ទល់​នឹង​ការ​គាបសង្កត់របស់យួនខាងត្បូងនិងថៃ​។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នៅឆ្នាំ១៩៥៦ លោកជូ អេនឡាយ បានមកធ្វើទស្សនកិច្ចនៅ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ភ្នំពេញ"/>
              </a:rPr>
              <a:t>ភ្នំពេញ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លោកបានសុំឲ្យជន​ជាតិ​ចិន​នៅ​កម្ពុជា បានធ្វើសហប្រតិបត្តិការនៅក្នុងការអភិវឌ្ឍប្រទេសកម្ពុជា ហើយឲ្យនៅក្រៅពីនយោបាយនិងសុំឲ្យទទួល​យកជាពលរដ្ឋភាពរបស់កម្ពុជា។ នៅឆ្នាំ១៩៦០ ប្រទេសទាំងពីរបានចុះហត្ថលេខាលើសន្ធិសញ្ញាមិត្តភាពនិង​មិន​ឈ្លានពានគ្នាមួយ។ បន្ទាប់ពីការប្រេះឆាចិននិងសូវៀត មិត្តភាព​របស់សម្ដេចសីហនុ​ជាមួយចិន​ បាននាំអោយ​មាន​ចំណង​ទាក់ទងមួយ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ម៉ូស្គូ (ទំព័រនេះមិនទាន់​មាននៅឡើយទេ)"/>
              </a:rPr>
              <a:t>ម៉ូស្គូ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ប្រែប្រួល។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នៅឆ្នាំ១៩៥៥ សម្តេចសីហនុមានទំនាកទំនងជាមួយសហរដ្ឋអាមេរិក និងបានចរចារលើកិច្ច​ព្រមព្រៀង​ជំនួយយោធា គឺមានមូលនិធិនិងគ្រឿងបរិក្ខារសម្រាប់កងយោធពលខេមរភូមិន្ទ។ ក្រុមប្រឹក្សាយោបល់ជំនួយ​យោធាសហរដ្ឋអាមេរិក ត្រូវបានបង្កើតឡើងនៅភ្នំពេញដើម្បីត្រួតពិនិត្យមើលការបញ្ជូននិងការប្រើប្រាស់គ្រឿង​បរិក្ខារដែលបាន​ចាប់ផ្ដើម​មកដល់ពីសហរដ្ឋអាមេរិក។ នៅដើមទសវត្សឆ្នាំ១៩៦០ ជំនួយមកពីវ៉ាស៊ីងតោន​បាន​អនុម័ត៣០%នៃថវិកាការពារកម្ពុជានិង១៤%នៃលំហូរចូលថវិកាសរុបទាំងអស់។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ទំនាក់ទំនងជាមួយសហរដ្ឋ បានបង្ហាញអោយឃើញមានព្យុះបក់បោកយ៉ាងខ្លាំង។ មន្ត្រីរដ្ឋការសហរដ្ឋ​ទាំងនៅវ៉ាស៊ីងតោន និងនៅ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ភ្នំពេញ"/>
              </a:rPr>
              <a:t>ភ្នំពេញ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ជារឿយៗ​ បានមើលងាយលើសម្ដេច និងបានចាត់ទុក​ព្រះអង្គថា​ជាតួអង្គ​ខុស​ប្រក្រតី ​ជាមួយនឹងការយល់ដឹងតិចតួចពីការគំរាមកំហែងដោយលទ្ធិ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3" tooltip="កម្មុយនិស្ត (ទំព័រនេះមិនទាន់​មាននៅឡើយទេ)"/>
              </a:rPr>
              <a:t>កម្មុយនិស្ត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នៅអាស៊ី។ នៅដើម​ទសវត្ស​ឆ្នាំ​១៩៦០ បញ្ហាកាន់តែយ៉ាប់យ៉ឺនឡើង​នៃទំនាក់ទំនងរវាងភ្នំពេញនិងវ៉ាស៊ីងតោន។ នៅខែ​វិច្ឆិកាឆ្នាំ១៩៦៣ សម្ដេច​បានចោទប្រកាន់ថាសហរដ្ឋកំពុងតែបន្តគាំទ្រសកម្មភាពវទ្ធង្សនា​នៃពួក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4" tooltip="ខ្មែរសេរី (ទំព័រនេះមិនទាន់​មាននៅឡើយទេ)"/>
              </a:rPr>
              <a:t>ខ្មែរសេរី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នៅប្រទេសថៃ និងនៅវៀត​ណាម​ខាង​ត្បូង ហើយព្រអង្គបានប្រកាសការបញ្ឈប់ភ្លាមៗ​នូវកម្មវិធីជំនួយរបស់វ៉ាស៊ីងតោនមកដល់កម្ពុជា។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នៅឆ្នាំ១៩៦៥ សម្ដេចសីហនុមានកិច្ចព្រមព្រៀងជួញដូរជាមួយចិននិងវៀតណាមខាងជើង។ ចំណែក​ កងកម្លាំងវៀតកុងនិងវៀតណាមខាងជើងបានផ្លាស់មកកាន់ទឹកដីកម្ពុជាជាបណ្ដោះអាសន្ន។ កិច្ចព្រមព្រៀង​ជួញ​ដូរ​ បានអនុញ្ញាតឲ្យ​ពួកគេសាងសង់កន្លែងយោធា​ជាអចិន្ត្រៃយ៍ច្រើនកន្លែងលើដីកម្ពុជា។ កម្ពុជាបាន​បើក​កំពង់​ផែកំពង់សោមសម្រាប់ការបញ្ជូនឥវ៉ាន់ផ្គត់ផ្គង់យោធាពីចិននិងសហភាពសូវៀតទៅឲ្យវៀតកុង។ កងកម្លាំង​វៀត​ណាមខាងជើងនិងវៀតកុងកំពុងតែបង្កើនការប្រើប្រាស់ទីស្ងាត់កំបាំង​ជាច្រើនរបស់ខ្លួននៅកម្ពុជា និង​បានប្រើ​ផ្លូវ </a:t>
            </a:r>
            <a:r>
              <a:rPr lang="km-KH" u="sng" dirty="0" smtClean="0">
                <a:latin typeface="Khmer OS Siemreap" pitchFamily="2" charset="0"/>
                <a:cs typeface="Khmer OS Siemreap" pitchFamily="2" charset="0"/>
                <a:hlinkClick r:id="rId2" tooltip="ផ្លូវលំហូជីមិញ (ទំព័រនេះមិនទាន់​មាននៅឡើយទេ)"/>
              </a:rPr>
              <a:t>លំហូជីមិញ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នៅតាមព្រំដែនភាគខាងកើតរបស់កម្ពុជាជាមួយវៀតណាមខាងត្បូង គួរអោយភ្ញាក់ផ្អើលដោយការ វាយលុករបស់កុម្មុយនិស្តនៅឆ្នាំ១៩៦៨និងរដ្ឋាភិបាលរបស់ប្រធានាធិបតីង្វៀន វ៉ាន់ធៀវ។​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គ្រានោះ រដ្ឋាភិបាល ភ្នំពេញបានចាប់ផ្ដើមយល់នូវការខាតបង់​ខាងជំនួយសេដ្ឋកិច្ចនិងយោធាពីសហរដ្ឋ ដែលសរុបទៅ​ប្រហែល​៤០០​លានដុល្លាសហរដ្ឋរវាងឆ្នាំ១៩៥៥និង១៩៦៣។ នៅខែមេសាឆ្នាំ១៩៦៩ លោកនិច សុន​បានផ្ញើរ​កំណត់ហេតុ​មួយ​ទៅកាន់សម្ដេច​ដែលបញ្ជាក់ថា សហរដ្ឋអាមេរិកទទួលស្គាល់និងគោរពដល់អធិបតេយ្យភាព អព្យាក្រឹតភាព និងបូរណភាព​ទឹកដីនៃព្រះរាជាណាចក្រកម្ពុជាជាមួយនឹងព្រំដែនបច្ចុប្បន្ន។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 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នៅខែមិថុនាឆ្នាំ១៩៦៩ ទំនាក់​ទំនង​ការ​​ទូតពេញទីត្រូវបានស្ដាររវាងភ្នំពេញនិងវ៉ាស៊ីតោន។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៣.៣. សមិទ្ធិផលនៅក្នុងសម័យសង្គមរាស្រ្តនិយម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នៅសម័យសង្គមរាស្រ្តនិយម សម្តេចសីហនុ ដឹកនាំប្រទេសទទួលបានជោគជ័យ​និងបាន លើកតំកើង​ប្រទេស​ព្រះអង្គឲ្យមានកម្ពស់ដែលពីមុនមិនធ្លាប់ពើបប្រទះ គឺមានឋានៈស្មើនឹង​ប្រជាជាតិធំៗ​ក្នុងពិភពលោកតាម​រយៈ​សមិទ្ធផលដូចតទៅ៖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  <a:buNone/>
            </a:pPr>
            <a:r>
              <a:rPr lang="km-KH" b="1" dirty="0" smtClean="0">
                <a:latin typeface="Khmer OS Muol Light" pitchFamily="2" charset="0"/>
                <a:cs typeface="Khmer OS Muol Light" pitchFamily="2" charset="0"/>
              </a:rPr>
              <a:t>៣.៣.១ 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 កសិកម្ម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ក្នុងវិស័យកសិកម្ម សម្តេចសីហនុបានយកព្រះទ័យទុកដាក់លើគោលនយោបាយពង្រីកដីស្រែថ្មី ការ​ជ្រើស​រើសពួជ ការប្រើជីធម្មជាតិនិងជីគីមី ការធ្វើនយោបាយទឹក។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យើងសង្កេតឃើញថា នៅសម័យសង្គមរាស្រ្តនិយមមានដំណាំមួយចំនួនដែលគួរឲ្យកត់សំគាល់ដូចជា៖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km-KH" sz="2800" u="sng" dirty="0" smtClean="0">
                <a:latin typeface="Khmer OS Muol Light" pitchFamily="2" charset="0"/>
                <a:cs typeface="Khmer OS Muol Light" pitchFamily="2" charset="0"/>
              </a:rPr>
              <a:t>ដំណាំស្រូវ</a:t>
            </a:r>
            <a:endParaRPr lang="en-US" sz="2800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sz="2800" dirty="0" smtClean="0">
                <a:latin typeface="Khmer OS Siemreap" pitchFamily="2" charset="0"/>
                <a:cs typeface="Khmer OS Siemreap" pitchFamily="2" charset="0"/>
              </a:rPr>
              <a:t>កម្ពុជា បានផលិតស្រូវគ្រប់គ្រាន់សំរាប់ផ្គត់ផ្គង់តម្រូវការក្នុងស្រុកនិងបាននាំចេញទៅក្រៅ​ប្រទេសផង​។ កសិករអាចទទួលបានទិន្នផលស្រូវជាមធ្យម១</a:t>
            </a:r>
            <a:r>
              <a:rPr lang="en-US" sz="2800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sz="2800" dirty="0" smtClean="0">
                <a:latin typeface="Khmer OS Siemreap" pitchFamily="2" charset="0"/>
                <a:cs typeface="Khmer OS Siemreap" pitchFamily="2" charset="0"/>
              </a:rPr>
              <a:t>៣តោនក្នុងមួយហិចតា។ ក្រោយមក កសិករចេះប្រើប្រាស់ជីនិង​មាន ប្រព័ន្ធធារាសាស្រ្តគ្រប់គ្រាន់​ ទិន្នផលស្រូវកើនពី២ទៅ២</a:t>
            </a:r>
            <a:r>
              <a:rPr lang="en-US" sz="2800" dirty="0" smtClean="0">
                <a:latin typeface="Khmer OS Siemreap" pitchFamily="2" charset="0"/>
                <a:cs typeface="Khmer OS Siemreap" pitchFamily="2" charset="0"/>
              </a:rPr>
              <a:t>.</a:t>
            </a:r>
            <a:r>
              <a:rPr lang="km-KH" sz="2800" dirty="0" smtClean="0">
                <a:latin typeface="Khmer OS Siemreap" pitchFamily="2" charset="0"/>
                <a:cs typeface="Khmer OS Siemreap" pitchFamily="2" charset="0"/>
              </a:rPr>
              <a:t>៥តោនក្នុងមួយហិចតា។</a:t>
            </a:r>
            <a:endParaRPr lang="en-US" sz="2800" dirty="0" smtClean="0">
              <a:latin typeface="Khmer OS Siemreap" pitchFamily="2" charset="0"/>
              <a:cs typeface="Khmer OS Siemreap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876800"/>
          <a:ext cx="845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591"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ឆ្នាំ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១៩៥៥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១៩៦៧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១៩៦៨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១៩៦៩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១៩៧០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209"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itchFamily="2" charset="0"/>
                          <a:cs typeface="Khmer OS System" pitchFamily="2" charset="0"/>
                        </a:rPr>
                        <a:t>ផលិតផលគិតជាពាន់តោន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១៤៨៤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៣២៥១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២៤៧៣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២៥០៣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៣៨១៤</a:t>
                      </a:r>
                      <a:endParaRPr lang="en-US" dirty="0">
                        <a:latin typeface="Khmer OS System" pitchFamily="2" charset="0"/>
                        <a:cs typeface="Khmer OS System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u="sng" dirty="0" smtClean="0">
                <a:latin typeface="Khmer OS Siemreap" pitchFamily="2" charset="0"/>
                <a:cs typeface="Khmer OS Siemreap" pitchFamily="2" charset="0"/>
              </a:rPr>
              <a:t>ដំណាំពោត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ដំណាំពោត ជាទូទៅត្រូវបានគេដាំដុះទៅតាមតំបន់មួយចំនួន ដូចជាខេត្តនៅតាមបណ្តោយទន្លេមេគង្គ កំពង់ចាម កណ្តាល ក្រចេះនិងព្រៃវែង។ ខាងក្រោមនេះ គឺជាទិន្នន័យស្តីពីផលិតផលពោតដែលកសិករ​អាច​ផលិត​បានក្នុងមួយឆ្នាំ៖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marL="0" indent="0">
              <a:lnSpc>
                <a:spcPct val="150000"/>
              </a:lnSpc>
              <a:tabLst>
                <a:tab pos="463550" algn="l"/>
              </a:tabLst>
            </a:pPr>
            <a:endParaRPr lang="en-US" b="1" dirty="0" smtClean="0">
              <a:latin typeface="Khmer OS Siemreap" pitchFamily="2" charset="0"/>
              <a:cs typeface="Khmer OS Siemreap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876800"/>
          <a:ext cx="8915403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ឆ្នាំ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១៩៦៣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៦៤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១៩៦៤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៦៥</a:t>
                      </a:r>
                      <a:endParaRPr lang="en-US" dirty="0" smtClean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១៩៦៥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៦៦</a:t>
                      </a:r>
                      <a:endParaRPr lang="en-US" dirty="0" smtClean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១៩៦៦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៦៧</a:t>
                      </a:r>
                      <a:endParaRPr lang="en-US" dirty="0" smtClean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១៩៦៧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៦៨</a:t>
                      </a:r>
                      <a:endParaRPr lang="en-US" dirty="0" smtClean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១៩៦៨</a:t>
                      </a:r>
                      <a:r>
                        <a:rPr lang="en-US" dirty="0" smtClean="0">
                          <a:latin typeface="Khmer OS Siemreap" pitchFamily="2" charset="0"/>
                          <a:cs typeface="Khmer OS Siemreap" pitchFamily="2" charset="0"/>
                        </a:rPr>
                        <a:t>-</a:t>
                      </a:r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៦៩</a:t>
                      </a:r>
                      <a:endParaRPr lang="en-US" dirty="0" smtClean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ផលិតផលពោតគិតជាពាន់តោន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២០៣.៩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១៣៩.០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១៣៨.៨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១៤៩.៩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១៥៤.០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iemreap" pitchFamily="2" charset="0"/>
                          <a:cs typeface="Khmer OS Siemreap" pitchFamily="2" charset="0"/>
                        </a:rPr>
                        <a:t>១១៧.៦</a:t>
                      </a:r>
                      <a:endParaRPr lang="en-US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u="sng" dirty="0" smtClean="0">
                <a:latin typeface="Khmer OS Siemreap" pitchFamily="2" charset="0"/>
                <a:cs typeface="Khmer OS Siemreap" pitchFamily="2" charset="0"/>
              </a:rPr>
              <a:t>ដំណាំកៅស៊ូ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ផ្ទៃដីធ្វើអាជីវកម្មកៅស៊ូនៅកម្ពុជាមុនឆ្នាំ១៩៧០ មានចំនួន៧៥,០០០ហិចតា។ ភាគច្រើននៃ​ដំណាំ​នេះ​មានដាំនៅតំបន់ដីក្រហមខេត្តកំពង់ចាម រតនគីរីនិងកំពង់ធំ។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</a:pPr>
            <a:r>
              <a:rPr lang="km-KH" u="sng" dirty="0" smtClean="0">
                <a:latin typeface="Khmer OS Siemreap" pitchFamily="2" charset="0"/>
                <a:cs typeface="Khmer OS Siemreap" pitchFamily="2" charset="0"/>
              </a:rPr>
              <a:t>នេសាទ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ទន្លេសាប គឺជាទីកន្លែងដែលបានផ្តល់ទិន្នផលត្រីដ៏ច្រើនជាងគេបំផុតនៅក្នុងប្រទេសកម្ពុជា ដោយ​បាន​ផ្តល់​បរិមាណត្រីចំនួន៦០ ០០០តោនជារៀងរាល់ឆ្នាំ ដែលស្មើនឹងពាក់កណ្តាល​នៃត្រីទឹកសាបដែលចាប់បាន​ទូទាំង​ប្រទេស។ ទិន្នផលនៃការនេសាទទួទាំងប្រទេសបានផ្តល់ផល១២៥ ០០០ តោនជារៀងរាល់ឆ្នាំ។ ក្រៅពី​នេះប្រជាជន មាន ការនិយមចិញ្ចឹមត្រីផ្សេងៗទៀតក្រោមរូបភាព៣គឺៈ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ការចិញ្ចឹមត្រីតាមបែបបណ្តែតទឹក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ការចិញ្ចឹមត្រីតាមសង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ការចិញ្ចឹមត្រីតាមស្រះ។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នៅថ្ងៃទី២៣ខែមីនាឆ្នាំ១៩៥៥ ព្រះអង្គបានបង្កើតចលនាសង្គមរាស្ត្រនិយម។ នៅថ្ងៃទី១១ខែកញ្ញា​ឆ្នាំ​១៩៥៥ ព្រះអង្គបានទទួលមហាជោគជ័យក្នុងការបោះឆ្នោតសភាជាតិ  ដោយបានទទួលការគាំទ្រពី​ប្រជា​រាស្ត្រ​ខ្មែរជាច្រើនលើសលប់។ ព្រះអង្គ បានទទួលព្រះរាជឋានៈជានាយករដ្ឋមន្ត្រី និងក្នុងឋានៈជាប្រមុខរដ្ឋ​នៃ​ព្រះរាជា​ណាចក្រកម្ពុជាផងដែរ។ ក្នុងរយៈពេលតែប៉ុន្មានឆ្នាំប៉ុណ្ណោះ សម្តេចសីហនុ បានទទួលជោគជ័យ ក្នុងការផ្តល់​ជូន​ប្រជារាស្ត្រព្រះអង្គនូវអត្តសញ្ញាណនិងមោទនភាពដែលបានបាត់បង់។ ប្រទេសខ្មែរបរមបុរាណបានរស់ឡើងវិញ ហើយប្រជារាស្ត្រខ្មែរបានដើរលើផ្លូវប្រវត្តិសាស្ត្រថ្កុំថ្កើងឡើងវិញ។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ជាក់ស្តែងនៅរង្វង់ឆ្នាំ១៩៦៤និងឆ្នាំ១៩៦៥ ទិន្នផលត្រីដែលទទួលបានពីការចិញ្ចឹម ខាងលើ​មាន​ចំនួន​ពី​៤ ០០០ដល់៦ ០០០តោន។ ចំណែកការនេសាទត្រីទឹកប្រៃវិញ ក្នុងមួយឆ្នាំៗមានប្រមាណ៤០ ០០០តោន។ ផលិតផលត្រីសមុទ្រត្រូវបានគេដឹកយកទៅលក់នៅតំបន់ទំនាបកណ្តាលនិងទីក្រុងផ្សេងៗ ហើយសល់ពីនេះ​គេ​យកទៅលក់នៅទីក្រុង ហុងកុង សិង្ហបុរី និងប្រទេសវៀតណាម។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u="sng" dirty="0" smtClean="0">
                <a:latin typeface="Khmer OS Siemreap" pitchFamily="2" charset="0"/>
                <a:cs typeface="Khmer OS Siemreap" pitchFamily="2" charset="0"/>
              </a:rPr>
              <a:t>ការចិញ្ចឹមសត្វ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ប្រទេសកម្ពុជា គឺជាប្រទេសដែលមានលក្ខណៈល្អប្រសើរលើការចិញ្ចឹមសត្វ​ក្នុងចំណោមបណ្តា​ប្រទេស​អាស៊ីបន្ទាប់ពីប្រទេសថៃ។ មូលហេតុដែលប្រទេសកម្ពុជានៅសល់សត្វច្រើន​ គឺបណ្តាលមកពីប្រជាជនកម្ពុជា​មិន​សូវ​និយមបរិភោគសាច់គោឬក្របីដូចប្រទេសដ៏ទៃ។ ព្រោះ វាជាមធ្យោបាយបម្រើឲ្យជីវភាពកសិករសម្រាប់កិច្ច​ការកសិកម្មនិងការដឹកជញ្ជួន។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៣.៣.២. គមនាគមន៍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សម្តេចព្រះប្រមុខរដ្ឋ បានដឹកនាំប្រជាពលរដ្ឋដោយផ្ទាល់ព្រះអង្គឲ្យធ្វើការហត្ថកម្ម​ រួមទាំងការសាង​សង់​ផ្លូវថ្នល់ ផ្លូវរថភ្លើង កំពង់ផែ អាកាសយានដ្ឋានថ្នាក់អន្តរជាតិនិងប្រៃសណីយ៍​។ នៅ​ឆ្នាំ១៩៥៤​មាន​ការ​ពង្រីក​កំពង់​ផែភ្នំពេញដែលជាមាត់ច្រកពាណិជ្ជកម្មរវាងប្រទេសកម្ពុជាជាមួយបរទេស​។ នៅឆ្នាំ១៩៥៤​មានការសាង​សង់​កំពង់ផែសមុទ្រមួយនៅក្រុងព្រះសីហនុ។ កំពង់ផែនេះ ត្រូវពង្រីកថែមទៀតនៅឆ្នាំ១៩៦៤។ នៅឆ្នាំ​១៩៥៦​មានការសាងសង់ផ្លូវជាតិលេខ៤ដែលជាផ្លូវទំនើបមួយភ្ជាប់ពីរាជធានីភ្នំពេញនិងក្រុងព្រះសីហនុ ប្រវែង២២៦​គីឡូម៉ែត្រ។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ោយពីបានឯករាជ្យមកអាកាសយានដ្ឋានពោធិចិនតុងត្រូវបានពង្រីកឲ្យក្លាយជាអាកាស​យាន​ដ្ឋាន​ថ្នាក់អន្តរជាតិដែលមានផ្លូវប្រវែង២៤០០ម៉ែត្រ ​និងទីលានសំរាប់យន្តហោះចុះចត ទំហំ១២០ម៉ែត្រ​គុណ១១០​ម៉ែត្រ​ បើកឲ្យប្រើប្រាស់នៅឆ្នាំ១៩៥៨។​ នៅឆ្នាំ១៩៥៩ មានការសាងសង់អាកាសយានដ្ឋានថ្នាក់អន្តរជាតិមួយ ទៀត សម្រាប់ពង្រីកវិស័យទេសចរណ៍ក្នុងខេត្តសៀមរាប។ នៅឆ្នាំ១៩៦០​ មានការស្ថាបនាផ្លូវរថភ្លើងភ្ជាប់ពី​រាជ​ធានី​ភ្នំពេញទៅនឹងក្រុងព្រះសីហនុ ប្រវែង២៧០គីឡូម៉ែត្រ។ នៅឆ្នាំ១៩៦០​ដដែល​ មានការកសាងស្ពានដ៏ទំនើប​មួយ នៅតាមដងទន្លេសាប គឺស្ពានជ្រោយចង្វា។ នៅឆ្នាំ១៩៦១​រាជាណាចក្រកម្ពុជាបានពង្រីកទំនាក់ទំនង​អន្តរ​ជាតិ​ដោយភ្ជាប់ខ្សែទូរស័ព្ទជាមួយក្រុងតូក្យូ សង់ហ្វ្រង់ស៊ីស្កូនិងសូសាកា។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៣.៣.៣. ឧស្សាហកម្ម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ព្រះអង្គបានជំរុញការកសាងរោងចក្រមួយចំនួនដែលមានដូចជា៖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 រោងចក្រក្រដាសនៅឆ្លូងខេត្តក្រចេះ		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រោងចក្រស៊ីម៉ង់ចក្រីទីង នៅខេត្តកំពត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រោងចក្របាវក្រចៅក្នុងដូនទាវនៅខេត្តបាត់ដំបង 	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៤. រោងចក្រស្ករសនៅកំពង់ត្រាំក្នុងខេត្តកំពង់ស្ពឺ 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៥. រោងចក្រកែវនិងកៅស៊ូកង់ខេត្តកណ្តាល 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៦. រោងចក្រតំឡើងត្រាក់ទ័រ រោងចក្រចំរាញ់ប្រេងកាត និង​រោងចក្រស្រាបៀរនៅខេត្តព្រះសីហនុ។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ជាមួយគ្នានេះ រាជរដ្ឋាភិបាលបានកសាងទំនប់វារីអគ្គិសនីនៅស្ទឹងច្រាល គិរីរម្យនិងនៅព្រែក​ត្នោត​ក្នុង​ខេត្តកំពង់ស្ពឺ។ រដ្ឋបានបង្កើតក្រុមហ៊ុនចម្រុះ (ឯកជនចូលហ៊ុននឹងរដ្ឋ) ដូចជាអាកាសយានភូមិន្ទកម្ពុជា ក្រុមហ៊ុន​អុកស៊ីសែន អាសេទីឡែន ក្រុមហ៊ុនសណ្ឋាគារ រោងចក្រផូស្វាត រោងចក្របាវក្រចៅនិងរោងចក្រ​ភេសជ្ជៈ​នៅ​ខេត្ត​ព្រះសីហនុ។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៣.៣.៤. ពាណិជ្ជកម្ម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ពាណិជ្ជកម្មមុនឆ្នាំ១៩៦៣ ទាំងក្នុងប្រទេស ទាំងក្រៅប្រទេស គឺស្ថិតក្នុងកណ្តាប់ ដៃពួកឈ្មួញ​ដូចជា​ពួក​ចិននិងវៀតណាម។ ពាណិជ្ជកម្មក្រៅប្រទេស ត្រូវបានធ្វើជាតូបនីយកម្មនៅថ្ងៃទី១មីនា១៩៦៤ លើកលែង​តែ​ការ​នាំ​​ចេញ​ស្រូវ កៅស៊ូ ពោត គឺអនុញ្ញាតឲ្យឯកជនធ្វើ។ ក្នុងគោលបំណងដើម្បីឲ្យ៖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១.​ ប្រជាជនកម្ពុជាមានតួនាទីក្នុងពាណិជ្ជកម្មបរទេសធំជាងមុន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២. លុបបំបាត់ឈ្មួញកណ្តាល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៣. រក្សាអត្រាប្តូរបា្រក់តាមរយៈការដាក់កម្រិតលើទំនិញនាំចូលមិនចាំបាច់។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ព្រះរាជាណាចក្រកម្ពុជាបាននាំចេញទៅបរទេសនូវ ផលិត ផលកសិកម្មមួយចំនួនដូចជា ស្រូវ​ កៅស៊ូ ឈើ ត្រី សត្វពាហនៈ ម្រេច ពោត សណ្តែកជាដើម។ ក្នុងវិស័យអាហ័រណ​ព្រះរាជាណាចក្រ​កម្ពុជា​បាន​នាំ​ចូល​ផលិត​ផលសម្រាប់បម្រើឲ្យវិស័យឧស្សាហកម្ម គ្រឿងចក្រ ឧបករណ៍អគ្គីសនី គ្រឿងបន្លាស់ គ្រឿងបរិក្ខា​សុខាភិបាល។ល។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ប្រទេសដែលលក់ទំនិញឲ្យកម្ពុជាមានប្រទេសបារាំង ប្រទេសសង្គមនិយម សហរដ្ឋអាមេរិចនិងប្រទេស​នៅអាស៊ីមួយចំនួនទៀត។ ប្រទេសអឺរ៉ុប គឺជាអ្នកលក់ទំនិញសំខាន់ជាងគេឲ្យកម្ពុជា (៤៣% នៃទំនិញ​ដែល​នាំ​ចូល​)។ ៧% នៃការនាំចូល គឺមកពីប្រទេសសង្គមនិយមមានសហភាពសូវៀត ប៉ូឡូញ ឆេកូស្លូវ៉ាគីនិងប៊ុលហ្ការី។ ៣៩%ទៀត គឺមកពីសហរដ្ឋអាមេរិក។ ក្រៅពីនេះមានជប៉ុន ហុងកុង ប្រជាមានិតចិននិងសិង្ហបុរី។ ប្រទេស​ទាំ​ង​នេះ លក់ឲ្យកម្ពុជារហួតដល់៣៥%នៃការនាំចូលទាំងអស់។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កសិផលចាប់ពីឆ្នាំ១៩៥៧ ដល់​ឆ្នាំ១៩៦៦ មានតួរលេខជាមធ្យមនៃទំនិញនីមួយៗ៖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ស្រូវ		៤១</a:t>
            </a:r>
            <a:r>
              <a:rPr lang="he-IL" dirty="0" smtClean="0">
                <a:latin typeface="Khmer OS Siemreap" pitchFamily="2" charset="0"/>
              </a:rPr>
              <a:t>%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កៅស៊ូ 	៣៣</a:t>
            </a:r>
            <a:r>
              <a:rPr lang="he-IL" dirty="0" smtClean="0">
                <a:latin typeface="Khmer OS Siemreap" pitchFamily="2" charset="0"/>
              </a:rPr>
              <a:t>%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ពោត		៩</a:t>
            </a:r>
            <a:r>
              <a:rPr lang="he-IL" dirty="0" smtClean="0">
                <a:latin typeface="Khmer OS Siemreap" pitchFamily="2" charset="0"/>
              </a:rPr>
              <a:t>%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ផ្សេងទៀត​ 	១៧</a:t>
            </a:r>
            <a:r>
              <a:rPr lang="he-IL" dirty="0" smtClean="0">
                <a:latin typeface="Khmer OS Siemreap" pitchFamily="2" charset="0"/>
              </a:rPr>
              <a:t>%</a:t>
            </a:r>
            <a:endParaRPr lang="km-KH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សរុប		១០០%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ភាគរយនៃទិន្នផលនាំចេញបានបង្ហាញឲ្យឃើញច្បាស់ថា កម្ពុជាមាន តែទំនិញ ពីរ មុខទេដែលសំខាន់ ព្រោះមានចំណែកពី ៧០% ទៅ​ ៨០%។ ក្នុងចំណោម ប្រទេស នៅ អាស៊ីមានសិង្ហបុរី និងហុងកុង បន្ទាប់មកមានចិន និងជប៉ុន។ ប្រទេសទាំងនេះ មានចំណែកទិញក្នុងរយៈពេលពីឆ្នាំ ១៩៥៧ មក១៩៦៤ ចំនួន ៣៣% ក្នុងមួយឆ្នាំៗ។ បន្ទាប់មកមានប្រទេសផ្សេងៗ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ទៀត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ដែល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បន់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លុយ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ហ្រ្វង់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២៦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%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។ចំ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ណែក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ផ្សេងៗ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ទៀត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ណែក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៤១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%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ដូច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សហរដ្ឋអា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មេរិច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កាណាដា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បណ្ដា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សង្គម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និយម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ខាង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រ៉ុប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ប្រទេស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រ៉ុប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ផ្សេង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ទៀត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 ដំណើរការទាមទារឯករាជ្យថ្ងៃទី៩ខែវិច្ឆិកាឆ្នាំ១៩៥៣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ការព្រួយបារម្ភ​​អំពីគោលនយោបាយផ្ទៃក្នុងជាតិ សម្តេចសីហនុ បាន​​​ទទួលខុសត្រូវ​លើរដ្ឋាភិបាល​ចាប់ពី​ថ្ងៃ​ទី១៦ខែ​មិថុនាឆ្នាំ​១៩៥២។ ព្រះអង្គ​បានសន្យា​ដល់ប្រជាជាតិថា ព្រះអង្គ​នឹងនាំយកឯករាជ្យពេញបរិបូរណ៍​ជូន​ប្រទេសជាតិ​ក្នុង​រយៈ​​ពេល​​៣ឆ្នាំ។ ព្រះអង្គ បាន​សម្រេចកិច្ចការនេះ​៦ខែ​មុនការសន្យា​។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នៅក្នុងខែ​មីនាឆ្នាំ​១៩៥៣ ព្រះអង្គបានធ្វើដំណើរទៅកាន់​ប្រទេស​បារាំងនិងបានស្នើ​ប្រធា​នាធិបតីបារាំង​ឲ្យប្រគល់ឯករាជ្យពេញលេញ​ដល់កម្ពុជា។ ​រដ្ឋាភិបាល​បារាំង​មិនបានស្តាប់​ការ​ទាមទាររបស់ស្តេចសីហនុឡើយ និងបានចោទ​សម្តេចថា អ្នកទុដ្ឋិនិយមជ្រុស។ ក្នុងការបន្ថែម បារាំង​បាន​កំរាម​ក្នុង​ការផ្លាស់ប្តូរតំណែង ប្រសិន​​បើព្រះអង្គនៅតែបន្តគំនិតមិន​សហការជា​មួយ​បារាំង​។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៣.៣.៥. សមិទ្ធិផលសង្គមកិច្ច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អប់រំ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រាជ​រដ្ឋា​ភិបាល​​ បាន​យក​ចិត្ត​​​ទុក​ដាក់​លើ​វិស័យ​សិក្សា​​ធិការ​ជាតិ​ដោយ​​បានបណ្តុះ​បណ្ដា​លគ្រូ​បង្រៀន​ សាងសង់​សាលា​រៀន ​ចាប់​ពី​បឋម​សិក្សា​ដល់​​សាកល​វិទ្យា​ល័យ។​ ខាងក្រោមនេះ ​គឺជាតារាងដែលបង្ហាញ​ពីចំនួន​គ្រូបង្រៀន។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ប្រព័ន្ធ​អប់​រំ​នៅ​កម្ពុជា​ក្រោម​របប​សង្គម​រាស្រ្ដ​និយម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295400"/>
          <a:ext cx="8991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១៦៥៥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១៩៦៨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ចំនួនសាលាបឋម</a:t>
                      </a:r>
                      <a:r>
                        <a:rPr lang="ca-ES" sz="20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សិក្សា</a:t>
                      </a:r>
                      <a:endParaRPr lang="en-US" sz="2000" b="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២៧៣១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៥៨៥៧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សិស្ស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៣១១ ០០០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 ០២៥ ០០០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ចំនួនសាលា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មធ្យម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សិក្សា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(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កំរិត១និង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២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)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១២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១៨០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សិស្ស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៣៥ ៣០០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១១៧​ ០០០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ចំនួនសាលា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បច្ចេក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ទេស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​​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៥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៩៩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សិស្ស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៣៣៤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៧៤០០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ចំនួនសាកល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វិ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ទ្យា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ល័យ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៩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ចំនួនមហា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វិទ្យាល័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២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៤៨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ចំនួន</a:t>
                      </a:r>
                      <a:r>
                        <a:rPr lang="ca-ES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000" b="1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សិស្ស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៣៤៧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១០ ៨០០</a:t>
                      </a:r>
                      <a:endParaRPr lang="en-US" sz="20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70000"/>
              </a:lnSpc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សុខា</a:t>
            </a:r>
            <a:r>
              <a:rPr lang="ca-ES" dirty="0" smtClean="0"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ភិបាល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រាជ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រដ្ឋា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ភិបាល 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យក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ចិត្ត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ទុក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ដាក់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លើ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សុខុ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ភាពនិងជីវភាព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រស់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របស់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ប្រជារាស្រ្ដ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ដោយ​បាន​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សាង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សង់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មន្ទី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ពេទ្យ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គ្រប់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ខេ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ត្ត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ក្រុង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ពារនិងព្យាបាល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ជំងឺ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ប្រជារាស្រ្ត។ 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កសាង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មន្ទី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ពេទ្យ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កុមារគន្ធ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បុប្ផា​ឱសថា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ល័យ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សុរាម្រឹត មហា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វិទ្យា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ល័យ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ភូមិន្ទ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វិទ្យា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ពេទ្យ មន្ទីរ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សម្ភព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ផះង៉ា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ង៉ាម មន្ទី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ពេទ្យ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ព្រះ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កុសមៈ។ល។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ដើម្បីរួមចំណែកជំរុញកិច្ច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ផ្នែក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សុ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ខាភិបាល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ស្ថាប័នពាក់ព័ន្ធ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ទាំង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ឡាយ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បានចុះ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ចាក់ថ្នាំ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បង្ការរោគ​រាត​ត្បាត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ណែនាំពីការ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អនុវត្តក្បួនអនាម័យ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សិក្សាពីវិធានការ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បង្ការ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និង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ព្យាបាលជំងឺ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សកម្មភាពជាក់ស្តែងដែល​បាន​ធ្វើនៅក្នុង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អំឡុង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ផែនការ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ឆ្នាំ គឺឆ្នាំ១៩៦១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ការចាក់ថ្នាំបង្ការ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: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	ជំងឺ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អុក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សម្រេច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១៧៤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០៤៣នាក់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	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ងឺ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អាសន្ន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រោគ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សម្រេច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១៣៤០០០០នាក់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	ជំ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ងឺ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គ្រុន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ចាញ់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សម្រេច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៦៣៦៤០៨នាក់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 lvl="0"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ឃោស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នា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អប់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:​ 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ចូល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រួម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សំអាត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ភូមិ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សា្ថនបាន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ចំនួន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១៤ភូមិ។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ស្ថានភាពផ្នែកសុខាភិបាល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មាន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សន្ទុះ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រីក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ចំ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រើន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គួរ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ឲ្យ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កត់សំ</a:t>
            </a:r>
            <a:r>
              <a:rPr lang="ca-ES" dirty="0" smtClean="0">
                <a:latin typeface="Khmer OS Siemreap" pitchFamily="2" charset="0"/>
                <a:cs typeface="Khmer OS Siemreap" pitchFamily="2" charset="0"/>
              </a:rPr>
              <a:t>​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គាល់​ខាងក្រោមនេះ៖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05000"/>
          <a:ext cx="8077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១៩៥៥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១៩៦៨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មន្ទីរ</a:t>
                      </a:r>
                      <a:r>
                        <a:rPr lang="ca-ES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ពេទ្យ</a:t>
                      </a:r>
                      <a:endParaRPr lang="en-US" sz="2800" b="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១៦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៥៩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គ្លី</a:t>
                      </a:r>
                      <a:r>
                        <a:rPr lang="ca-ES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និក</a:t>
                      </a:r>
                      <a:endParaRPr lang="en-US" sz="2800" b="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១០៣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៥៥៣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ឱ</a:t>
                      </a:r>
                      <a:r>
                        <a:rPr lang="ca-ES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សថ</a:t>
                      </a:r>
                      <a:r>
                        <a:rPr lang="ca-ES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​</a:t>
                      </a:r>
                      <a:r>
                        <a:rPr lang="km-KH" sz="2800" b="0" kern="1200" dirty="0" smtClean="0">
                          <a:solidFill>
                            <a:schemeClr val="dk1"/>
                          </a:solidFill>
                          <a:latin typeface="Khmer OS Siemreap" pitchFamily="2" charset="0"/>
                          <a:ea typeface="+mn-ea"/>
                          <a:cs typeface="Khmer OS Siemreap" pitchFamily="2" charset="0"/>
                        </a:rPr>
                        <a:t>ស្ថាន</a:t>
                      </a:r>
                      <a:endParaRPr lang="en-US" sz="2800" b="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២៤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800" dirty="0" smtClean="0">
                          <a:latin typeface="Khmer OS Siemreap" pitchFamily="2" charset="0"/>
                          <a:cs typeface="Khmer OS Siemreap" pitchFamily="2" charset="0"/>
                        </a:rPr>
                        <a:t>៣៥៨</a:t>
                      </a:r>
                      <a:endParaRPr lang="en-US" sz="2800" dirty="0">
                        <a:latin typeface="Khmer OS Siemreap" pitchFamily="2" charset="0"/>
                        <a:cs typeface="Khmer OS Siemreap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៤. ជំនួយសហរដ្ឋអាមេរិកនិងសាធារណៈរដ្ឋប្រជាមានិតចិន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ជំនួយបរទេសបានហូរចូលមក​ប្រទេស​កម្ពុជា មាន​ប្រទេសបារាំង ប្លុកគាំទ្រចិន សហភាពសូវៀតនិង​សហរដ្ឋអាមេរិកផងដែរ។ ជំនួយនីមួយ​ៗ គឺមិន​មាន​លក្ខណៈខុសគ្នាឡើយ។ ជាមួយនឹងជំនួយទាំងអស់នេះ សម្តេច​សីហនុបានសាងសង​មន្ទីរពេទ្យ ស្ថាបនា​ផ្លូវ​លំក្នុងភូមិនិងទីក្រុង ស្ថាបនាកំពង់ផែទឹកជ្រៅមួយ។ ជាមួយ​គ្នានេះ ​កុមារនិង​យុវជន​រាប់ម៉ឺននាក់​បាន​ចូលសាលារៀន។ ប្រជារាស្ត្រដែលពីមុន​ជាអ្នក​មិន​ចេះអក្សរ អាចចាប់​ផ្តើម​ចេះ​អាននិងសរសេរបាន។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សម្តេចសីហនុ​បានឡាយព្រះហស្ថលេខា​លើកិច្ចព្រមព្រៀងមួយនៅថ្ងៃទី​១៦ខែ​ឧសភាឆ្នាំ​១៩៥៥​ ជា​មួយ​សហរដ្ឋអាមេរិក ដើម្បីជំនួយយោធាដោយផ្ទាល់​ដែល​មានសារៈសំខាន់បំផុត​នៅក្នុង​ការ​បំពាក់​យុទ្ធោបករណ៍​ដល់​ទាហានជាតិ។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ដោយសារតែ​ទំនាក់ទំនងតូចចង្អៀត​រវាងកម្ពុជានិង​សហរដ្ឋអាមេរិក​ ជំនួយសេដ្ឋកិច្ចនិង​យោ​ធា​រ​បស់​សហ​រដ្ឋអាមេរិក​មកកម្ពុជា​ត្រូវបានកាត់បន្ថយ​មកនៅត្រឹម​៩.៨លាន​ដុល្លាអាមេរិក​នៅ​ក្នុងឆ្នាំ​១៩៦៣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៥. ការបះបោររបស់កសិករ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ការជ្រៀតចូលរបស់វៀតកុង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ពួកស្ដាំនិយមបានបង្កចលាចល បះបោលនិងដឹកនាំដោយពួកខ្មែរ​ក្រហម​ដែលមានអាវុធ។ នៅដើម​ខែ​មេសាឆ្នាំ១៩៦៧ នៅស្រុកសំឡូតខេត្តបាត់ដំបង​ មានការប៉ះ​ទង្គិច​គ្នា​ដោយអាវុធ រវាងកងទ័ពជាតិ​និងកសិក។ ការ​បះបោរ​នេះ ​បណ្ដាលមកពីការជិះជាន់ពីសំណាក់ពួកឈ្មួញកណ្ដាល ការរំលោភលើដីធ្លី​ប្រជាជន​នៅក្នុង​តំបន់​នោះ។ ចំណែកនៅខេត្តកំពង់ចាម មានការបះ​បោរដែលស្ថិត​ក្រោមពាក្យស្លោក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ទំលាក់អំណាចរដ្ឋាភិបាល​របស់​ពួកលន់ នល់ អាយ៉ងសហ​រដ្ឋអាមេរិក។ ពេលនោះ រដ្ឋាភិបាលបានប្រើកងកម្លាំងទ័ព​ ទៅទីនោះដើម្បី​បង្ក្រាប​ការ​បះ​បោរ។ ដើម្បីដោះស្រាយទំនាស់និងការពង្រឹងស្ថេរភាពនៅក្នុងតំបន់ ស្ដេចសីហនុ បានយល់ព្រម​នឹង​ពួក​ឆ្វេង​និយម ទម្លាក់លោកលន់​ នល់ចេញពីតំណែង។ រាជរដ្ឋាភិបាលលបណ្ដោះអាសន្នមួយ គឺដឹកនាំដោយលោកសឺន សាន ត្រូវបានបង្កើតឡើងមានរយៈពេល៣ខែ។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ប៉ុន្តែ ការបះបោរ គឺកាន់តែ​ច្រើន​ឡើងៗ។ គេបានផ្ដល់សិទ្ធិ​ឲ្យ​ក្រសួងធ្វើសកម្មភាពសេរីដើម្បី​បង្កា្របការ​បះបោរ។ កងទ័ពបានបោសសំអាតពួកបះបោរ ហើយកងជីវពល​បោស​សំអាត​កម្លាំង​ពួក​ខ្មែរក្រហមនៅតាមភូមិប្រជាជន។ ភូមិមួយចំនួនត្រូវបានក្លាយជាផេះ។ កសិករ​ប្រមាណ ៤ពាន់នាក់ បានរត់ភៀសខ្លួនទៅចូលរួមក្នុងសកម្មភាពកងទ័ពឈ្លបនិងពួកខ្មែរក្រហមដែលកំពុងលាក់ខ្លួន​តាម​ជួរ​ភ្នំ​ក្រវាញ។ រាជរដ្ឋាភិបាលបានបញ្ជា​អោយបង្ក្រាបរាល់សកម្មភាពដែលប្រឆាំងនឹងរាជរដ្ធាភិបាល។ កាសែត 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សម្ព័ន្ធភាពអ្នកកាសែត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”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ភាពយន្តបរទេសក៏ត្រូវបានហាមដាច់ខាត។ រដ្ឋ​អំណាចបាន​ធ្វើការចាប់ចង អ្នកបញ្ញវ័ន្ត​អ្នកប្រជាធិបតេយ្យ រួមទាំងលោកកេង វ៉ាន់សាក់ផងដែរ។</a:t>
            </a:r>
            <a:endParaRPr lang="en-US" dirty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tabLst>
                <a:tab pos="463550" algn="l"/>
              </a:tabLst>
            </a:pPr>
            <a:r>
              <a:rPr lang="km-KH" dirty="0" smtClean="0"/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នេះ គឺជាឥរិយាបថមួយនៃកម្មវិធីនយោបាយក្នុងប្រទេសរបស់ក្បាលម៉ាស៊ីនដឹកនាំកម្ពុជារបស់ប្រមុខរដ្ឋ សម្តចសីហនុ។ សាស្ត្រាចារ្យ បញ្ញវ័ន្ត សិស្ស និស្សិត កម្មកររាប់រយរាប់ពាន់នាក់ បានចេញពីទីក្រុង​ទៅពួន​ក្នុងព្រៃ​ជ្រៅនិងតំបន់ដាច់ស្រយាលដែលជាមជ្ឈមណ្ឌលចលនាបដិវត្តន៍ ដើម្បីគេច​ពីការចាប់ចងឃុំឃាំង ពីសំណាក់​រាជ​រដ្ឋាភិបាល។ យន្តហោះទម្លាក់គ្រាប់បែក បានកំទេចមូលដ្ឋានទ័ពខ្មែរក្រហមជាច្រើនកន្លែងយ៉ាងដំណំ។ ក្នុងឆ្នាំ ១៩៦៩ សារពត៌មានជាផ្លូវការបានផ្សព្វផ្សាយអំពីការប៉ះទង្គិចនឹងកងទ័ពឧទ្ទាមជារៀងរាល់ថ្ងៃ។ ដើម្បីពង្រឹង​គោល​នយោបាយរបស់ព្រះអង្គឡើងវិញ ព្រះអង្គបាន​ប្រើ​វេទិកា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សមាជជាតិ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”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ប៉ុន្តែ ការប្រជុំនេះ ព្រះអង្គ​បាន​ប្រឈមមុខនឹង​ពួក​ស្ដាំ​និយម។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tabLst>
                <a:tab pos="463550" algn="l"/>
              </a:tabLst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 ការជ្រៀតចូលរបស់វៀតកុងមកក្នុងប្រទេសកម្ពុជាចាប់ពីទសវត្សរិ៍ឆ្នាំ១៩៦០ គឺបណ្តាលមកពីសម្តេច​សីហនុបានចុះសន្ធិសញ្ញាជាមួយវៀតណាមខាងជើងដើម្បីពង្រឹងនយោបាយអព្យាក្រិត។ ម្យ៉ាងទៀត ការជ្រៀត ចូលរបស់វៀតកុងឬយួនកុម្មុយនីសមកក្នុងទឹកដីកម្ពុជា គឺបណ្តាលមកពីសម្តេចសីហនុបានទទួលយកជំនួយចិន ដោយឥតចំណង។ ជំនួយឥតចំណងនេះ បានសង្កត់សម្តេចសីហនុមិនអាចប្រកែកជាមួយចិនដែលបានប្រាប់ ព្រះអង្គអនុញ្ញាតឲ្យពួកវៀតកុងឬយួនកុម្មុយនីសប្រើប្រាស់ទឹកដីកម្ពុជា ដើម្បីដេញអាមេរិកចេញពីវៀតណាមខាង ត្បូង។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ក្រុមខ្មែរប្រជាធិបតេយ្យនិងខ្មែរឥស្សរៈ ​បានធ្វើ​រឿងឯករាជ្យរបស់ខ្មែរ​ក្លា​ជាបញ្ហា​ជាតិ​មួយ។ ប៉ុន្តែ ​​សម្តេច សីហនុ បានឈានមួយចំហានតាមពីក្រោយ។ បន្ទាប់ពីបារាំងបានបដិសេធទៅ​នឹងការ​ទាម​ទាររបស់​សម្តេច សីហនុ សម្តេចបានសម្រេចព្រះទ័យក្នុងការបង្កើត​​ខ្មែរ​ប្រ​ឆាំង​ជា​មួយ​បារាំងនៅកម្រិតអន្តរជាតិ។ ជំនួបជាមួយរដ្ឋា​ភិបាល​បារាំង​​​ត្រូវបរាជ័យ។ ដូច្នេះ ជំនួសដោយការវិលត្រលប់មកប្រទេសវិញ​ ព្រះអង្គ​បានសម្រេចព្រះទ័យទៅ​សហរដ្ឋ​អាមេ​រិក កាណាដានិងជប៉ុន​ ដើម្បីផ្សព្វផ្សាយ​អំពី​“​បូជនីយកិច្ចទាមទារឯករាជ្យ”​​។ 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៦. វិបត្តិក្នុងសម័យសង្គមរាស្រ្តនិយម១៩៥៥</a:t>
            </a:r>
            <a:r>
              <a:rPr lang="en-US" dirty="0" smtClean="0">
                <a:latin typeface="Khmer OS Muol Light" pitchFamily="2" charset="0"/>
                <a:cs typeface="Khmer OS Muol Light" pitchFamily="2" charset="0"/>
              </a:rPr>
              <a:t>-</a:t>
            </a: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១៩៧០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៦.១. វិបត្តិសេដ្ឋកិច្ច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ការបាត់បង់ដីធ្លីបណ្តាលមកពីមូលហេតុផ្សេងៗជាច្រើនដូចជា 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ការចង​ការប្រាក់ ជាពិសេសការ​ដណ្តើម​យកដីធ្លីពីសំណាក់អ្នកមានអំណាច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។​ ដោយ​គ្មាន​ដីសំរាប់ធ្វើស្រែ កសិករមួយចំនួនបានជួលដីគេដើម្បីធ្វើស្រែ ជួនកាលអាច​ខ្ចីលុយទិញពូជថែមទៀត។ ទាំងថ្លៃជួលនិងការប្រាក់បានកើនឡើង​ជាមធ្យមលើស៥០%​នៃផលិត​ផលដែលផលិតបាន។ ចាប់ពីឆ្នាំ១៩៥៨ គឺបានធ្វើឲ្យកសិករបាត់បង់ដីស្រែចំការ​និងបាន​ជុំរុញ​ឲ្យប្រជា​កសិករ​រត់របរ​កសិកម្ម។ នៅឆ្នាំ១៩៥៩ មាន​កសិករ​ជាច្រើនបានភៀសខ្លួនមករស់នៅតាមទីក្រុងនិង​ទីរួមខេត្តនានាដើម្បី​ស្វែងរក​ការងារធ្វើ។ ការរកការងារធ្វើ​ គឺគ្រាន់តែជាការងារបំពេញបន្ថែមលើការងារកសិកម្ម​សំរាប់ដោះបំណុល។ កសិករដែលមករកការងារ​ធ្វើ ភាគច្រើនគ្រាន់តែបង្កើនអ្នកអត់ការងារធ្វើតែបុណ្ណោះ។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នៅក្នុងខែ​មេសាឆ្នាំ​១៩៦០ រដ្ឋាភិបាលទី​១៥​ នៃរបបសង្គមរាស្រ្ត​និយម​​ក្នុង​រយៈពេល​៥ឆ្នាំ​បាន​ធ្វើ​សច្ចា​ប្រនិធាន​ចូលកាន់តំណែង​ជាមួយនឹងលោកលន់ នល់​ជារដ្ឋមន្ត្រី​ក្រសួងការពារ។ ប៉ុន្តែ ត្រូវ​បាន​​ដួលរលំ​ដោយ អំពើ​ពុករលួយ។ ខណៈពេលដែលអំពើពុក​រលួយ​នាំឲ្យ​ប៉ះ​ពាល់​​​លើ​សេដ្ឋកិច្ចនិងការស្លាប់ដ៏អាថ៌កំបាំង​នៃសមា​ជិត​ចុងក្រោយរបស់បារាំង​ដែល​ធ្វើការនៅ​ក្នុង​រដ្ឋ​បាល​កម្ពុជា គឺបាននាំទៅដល់ការចោទប្រកាន់ថា​ គាត់បាន​លួច​ប្រាក់​ចំនួន​២លានដុល្លាអាមេរិក​ពី​ថវិការ​ជាតិ។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ដោយសារតែ​ទំនាក់ទំនងតូចចង្អៀត​រវាងកម្ពុជានិង​សហរដ្ឋអាមេរិក​ ជំនួយសេដ្ឋកិច្ចនិង​យោ​ធា​រ​បស់​សហ​រដ្ឋអាមេរិក​មកកម្ពុជា​ត្រូវបានកាត់បន្ថយ​មកនៅត្រឹម​៩.៨លាន​ដុល្លាអាមេរិក​នៅ​ក្នុងឆ្នាំ​១៩៦៣។ ដូច្នេះ​សម្តេចសីហនុ​បានសម្រេចក្នុងការ​បដិសេធរាល់ជំនួយ​របស់​សហរដ្ឋអាមេរិក​នៅ​ដើម​ខែ​​វិច្ឆិកាឆ្នាំ​១៩៦៣។ ភ្លាមៗ ព្រះអង្គ បានអនុវត្តន៍​គោលនយោ​បាយ​សេដ្ឋកិច្ចជាតូប​និយកម្ម​មួយ​។ នៅ​ពេលនោះ កម្ពុជាបានប្រកាសថា “នឹងជួយខ្លួនឯង” ដើម្បី​អភិវឌ្ឍន៍ប្រទេស​ដោយ​​ប្រើ​ធនធាននិង​ទ្រព្យ​សម្បត្តិ​របស់ខ្លួនឯងផ្ទាល់។ ស្ថាប័នជំនួញ​របស់រដ្ឋទាំងអស់​ទទួលបាន​ចំនូល​ជាក់​លាក់​តែនៅ​ដើម​ដំបូងប៉ុណ្ណោះ​។ បន្ទាប់ពីនោះមក ​ស្ថាប័នទាំងនោះត្រូវ​ក្ស័យធនទាំងអស់​ដោយ​សារតែ​បំណុល​ដ៏​ច្រើន​នៃពួកកុំប្រាឌ័រនិងអ្នកទិញ ជាមួយនឹង​ភាពខ្ចិលច្រអូសនៃ​ភ្នាក់​ងារ​លក់​​របស់រដ្ឋាភិបាល។ ​អតុល្យ​ភាព​នៃ​ជំនួយរបស់រដ្ឋាភិបាល អំពើឆក់ប្លន់បានកើត​មានឡើង​​យ៉ាងច្រើន និង​មាន​ការ​ចូល​រួម​ពី​សំ​ណាក់មន្ត្រី​ជាន់ខ្ពស់ទាំងផ្នែក​ស្ថាប័ននីតិបញ្ញត្តិនិង​នីតិ​ប្រតិ​បត្តិ គឺសុទ្ធតែជាហេតុនៃវិបត្តិ​។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ស្ថានភាពនៅឆ្នាំ១៩៦៦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-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១៩៦៧ ​នាំ​ឲ្យ​ទំហំនៃការទិញស្រូវពី​ប្រជាកសិករបានធ្លាក់ចុះ។ លើសពីនេះ​ ការ​រត់ពន្ធនាំអង្ករយកទៅលក់នៅវៀតណាមខាងត្បូង​ បានធើ្វអោយការនាំអង្ករចេញរបស់រដ្ឋកាត់បន្ថយ​។ ម្យ៉ាង​ទៀត បំណុលរបស់រដ្ឋាភិបាលកម្ពុជានៅឆ្នាំ១៩៦៥បានកើនដល់២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,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៥ពាន់លានរៀល។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នៅក្នុងឆ្នាំ​១៩៦៦ រដ្ឋាភិបាលសម្រេច​​ក្នុងការបោះពុម្ភ​លុយបន្ថែម​សម្រាប់ចំណាយ។ វិធានការ​សម្រាប់​ស្តារសេដ្ឋកិច្ចឡើង​វិញ​ត្រូវបានបង្កើតឡើង​មួយ​ជំហាន​ម្តង​ៗ។ ដំបូង​ គឺការបង្កើត​ផលិតកម្មភាពយន្ត​របស់រដ្ឋ។ សម្រាប់​ភាព​យន្ត៥ដំបូង ​គឺទទួលបានចំណូល​បានជាង​១០លាន​​​រៀល។ ប៉ុន្តែ​ ភាពយន្ត​ក្រោយ​​មានភាព​អតុល្យ​ភាព​នៃ​តម្លៃផលិតកម្ម។ វិធានការ​បន្ទាប់​ នៅក្នុង​ឆ្នាំ​១៩៦៧-៨ គឺ​ផ្តោត​ទៅលើ​ចំណូល​​ពី​​ការប្រាក់របស់បនល្បែង និងផលកម្រៃ។ នៅដើមដំបូង មានតែ​បនល្បែងរបស់រដ្ឋទេ។ ដើម្បី​ពង្រីក​​ចំណូល​របស់រដ្ឋ ស្ថាប័ននិងមន្ត្រី​របស់រដ្ឋ​ត្រូវបានអនុញ្ញាត​​ឲ្យបើកបនល្បែង​។ ជាមួយគ្នានេះ ​វិបត្តិ​សង្គមបានលេចឡើង​នៅពាសពេញ​ប្រទេស​ដោយសារតែ​ការញៀនល្បែងរបស់ប្រជាជន។ គ្រួ​សារ​​​ខ្មែរ​ជាច្រើន​មានជម្លោះផ្ទៃក្នុង ធ្លាក់​ខ្លួន​ក្រីក្រនិងបាត់បង់​ទ្រព្យសម្បត្តិ។ នៅឆ្នាំ១៩៦៨ រដ្ឋាភិបាល​សម្រេច​​ក្នុងការបិទល្បែងស៊ីសង​គ្រប់ប្រភេទ​។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ការធ្លាក់ចុះសេដ្ឋកិច្ចនិងរូបិយវត្ថុនៅក្នុងប្រទេសបានលេចចេញនៅបព្ហាកាន់តែខ្លាំង។ នៅដំណាក់កាល​ចុងទស្សវត្សរិ៍ឆ្នាំ១៩៦០ បានលេចឡើងនូវកង្វះថវិកា​មានទំហំប្រហែល៣០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%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។​ ការបំពេញកង្វះខាតនេះ បាន​នាំ​ឲ្យមានកំរិតអតិផរណាកើនឡើង តមៃ្លទំនិញកើនឡើងនិងការរស់នៅកាន់តែលំបាក។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៦.២. វិបត្តិនយោបាយ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ក្នុងរយ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: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ពេលតែមួយឆ្នាំ គឺពីខែកញ្ញា ១៩៥៥ដល់ខែកញ្ញា១៩៥៦ រដ្ឋាភិបាលសង្គមរាស្ត្រនិយម​ត្រូវ​បាន​ផ្លាស់ប្ដូរចំនួន៥ដង។ រដ្ឋាភិបាលនីមួយៗ គឺមានរយៈពេលជាមធ្យមពីរខែនិង១៤ថ្ងៃ។ ប្រទេស គឺគ្មានស្ថេរភាព នយោបាយទេ។ សមាជិកក្នុងអង្គការនយោបាយ នៃបក្សសង្គមរាស្ត្រនិយមប្រឆាំងគ្នា និងការប្រកួតប្រជែង​គ្នា​ទៅតាមក្រុមនីមួយៗ ហើយធ្វើអោយកិត្យានុភាពសង្គមរាស្ត្រនិយមធ្លាក់ចុះ។ ដូច្នេះ រយៈពេលមួយឆ្នាំ បក្ស​សង្គម​​រាស្ត្រ​និយម មិនអាចរកមធ្យោបាយឯណាដើម្បីដោះស្រាយបញ្ហាវិបត្តិនយោបាយ​បានឡើយ។ នៅឆ្នាំ ១៩៥៥ ស្តេចសីហនុ ពុំសូវខ្វល់នឹងវិបត្តិរដ្ឋាភិបាលប៉ុន្មាន​ទេ ព្រោះពេលនោះព្រះអង្គ​នៅមាន​ប្រជា​ប្រិយ​ខ្ពស់​។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រដូវក្ដៅឆ្នាំ១៩៥៨ វៀតណាមខាងត្បូងចំនួន៣ពាន់នាក់ បានវាយចូលដល់ខេត្តស្ទឹងត្រែង។ វាបណ្ដាល​ឲ្យ​ស្ថានភាពនយោបាយនៅក្នុងប្រទេសកម្ពុជាកាន់តែស្មុគស្មាញខ្លាំងឡើង។ ពួកប្រឆាំងស្ដាំនិយមនៅតែ​បន្ត​សកម្ម​ភាពដើម្បីបំបាក់នយោបាយស្ដេចសីហនុ។ ពួកគេសំរេចចិត្ត​ប្រើ​មធ្យោបាយមិនដើរតាមរដ្ឋធម្មនុញ្ញទេ គឺមាន​បំ​ណង​ធ្វើរដ្ឋប្រហារ។ គំរោងក្បត់​ត្រូវបានបែកនៅខែមករាឆ្នាំ១៩៥៩ ដោយរាជរដ្ឋាភិបាល​កម្ពុជា​បាន​ដឹង​ពី​រឿង​។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ភាពមិ​នស្រ​បគ្នា​នៃ​​អតីតកងកម្លាំង​ឥស្សរៈនៅក្នុង​សមាហរណ៍កម្មជាតិ ​​គឺបណ្តាលមកពី​គម្រោង​ការ​ក្បត់​មួយ​ទៀត​របស់​​ដាប ឈួននៅក្នុងឆ្នាំ​១៩៥៨-៥៩។ រដ្ឋប្រហារមួយ​ បម្រុងនឹងធ្វើឡើងដោយលោក គឺ​ត្រូវ​បាន​​គេ​ស្រាវជ្រាវរកឃើញ​នៅក្នុងខែ​មីនាឆ្នាំ​១៩៥៩។ រដ្ឋាភិបាល គ្មានការពន្យល់ពីអស្ថេរភាព មិនព្យា​យាម​​​ក្នុង​ការ​ដោះស្រាយបញ្ហានានា បែរជាធ្វើការបោះឆ្នោត​ដើម្បី​ពង្រីក​រដ្ឋសភាពជាតិ​នៅ​ក្នុងខែមិថុនាឆ្នាំ​១៩៦២ទៅវិញ។ ការបោះឆ្នោត​នេះ​ គឺមានលក្ខណៈស្រដៀងគ្នា​ទៅ​នឹងការ​បោះ​ឆ្នោតឆ្នាំ​១៩៥៨ដែរ គឺគណៈបក្សសង្គម​មួយ​គត់​ដែល​ជាអ្នក​ចាត់តាំងបេក្ខភាព​សម្រាប់មណ្ឌល​បោះឆ្នោត​នី​មួយៗ។ នៅក្នុងការបោះឆ្នោត​ គឺមិនមានគណៈបក្ស​ប្រឆាំងចូល​រួមទេ។ តើហេតុអ្វីបានជាការ​បោះ​ឆ្នោត​នេះមិនមានអ្នកប្រកួតប្រជែង? ខែ​មេសាឆ្នាំ​១៩៦០ នៅក្នុង អ្នក​ជាតិ​និយម សម្តេចបានបង្ហាញ​នៅក្នុង​ឯកសារមួយដែលបញ្ជាក់ថា ប្រជាជន​មិនអាចជ្រៀតចូលក្នុងសង្គម បានទេ។ នៅក្នុងខែ​ឧសភាឆ្នាំ​១៩៦២ មុនការបោះឆ្នោតបន្តិច ពួកកុំម្មុយនីស​១៤នាក់ ​ត្រូវ​បាន​កាត់​ទោស​ប្រហារជិវិតពីបទធ្វើវិទ្ធុងស្សនា។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សភាបានពង្រីកពី​សមាជិក​៦១ទៅ​ដល់៧៧​រូប គឺមាន​សមាជិក​២៧រូបប៉ុណ្ណោះ​ដែល​ជា​តំណាង​រាស្ត្រ​ចាស់។ ដូច្នេះ ​មាន​សមាជិតថ្មី៣រូប​ក្នុង​ចំ​ណោម​នោះ បានចូលរួមជាយថាហេតុ​ក្នុងការទម្លាក់​សម្តេចសីហនុ។​លោកអប់ គីមអាន​ដែល​ជា“​មន្ត្រី​ជាន់ខ្ពស់​របស់រដ្ឋ​ជំនាន់ដំបូងនិងជា​អ្នកដែលបានចូលរួមក្នុងការធ្វើនយោបាយ​បន្ទាប់ពីឯករាជ្យ”។ លោកឌុច រ៉ាស៊ី គឺជាអភិជនចាស់និងជា​បងថ្លៃ​របស់លោក​ប៉ាច ឈឿននិងលោកអុង ម៉ុង។ លោកខៀវ សំផន ក៏បានចូលរួមនៅក្នុងរដ្ឋសភាជាតិ​នៅក្នុងឆ្នាំ​១៩៦២​ដែរ។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ការធ្វើបាតុកម្មជាច្រើនបានកើតឡើង ខណៈពេលដែល​សម្តេចសីហនុ កំពុងធ្វើ​ទស្សនៈ​កិច្ច​​នៅ​ប្រទេស​ចិន​នៅក្នុងខែ​កុម្ភៈ​ឆ្នាំ​១៩៦៣ គឺបាតុកម្ម​បានកើតឡើង​នៅក្នុង​ខេត្តសៀមរាប។ ការ​ប្រទុស្ត​រ៉ាយ​រវាង​សិស្សសាលា​វិទ្យាល័យ​ជាមួយនឹង​នគរបាល​បានកើតឡើង​​អស់​ជាច្រើនខែ ​បន្ទាប់ពី​នគរបាលម្នាក់បានវាយសិស្ស ​ដោយសារ​តែ​​ពួកគេជិះកង់​តាមផ្លូវ​នៅពេល​យប់។ នៅក្នុងឆ្នំ​១៩៦៧និង​១៩៧០ បាតុកម្ម​ស្រដៀងគ្នានេះ​​បាន​កើតឡើង​នៅ​ពេលដែលសម្តេចសីហនុ​ស្ថិតនៅក្រៅប្រទេស ដែលក្រោយមកឡើងដល់កម្រិត​កំពូល​រហូតដល់ការទម្លាក់ទ្រង់។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នៅក្នុងខែ​មករាឆ្នាំ​១៩៦៤ មានបាតុកម្មមួយបានកើត​ឡើង​ជា​មួយនឹងការ​អនុញ្ញាត​ពីរដ្ឋាភិបាល គឺបាន​ហែរ​ក្បួន​នៅជុំវិញ​​ស្ថានទូត​ចក្រភពអង់គ្លេសនិង​អាមេរិក។ សម្តេច​សីហនុ​បានអះអាងថា ​បាតុកម្ម ​គឺបាន​កើត​ឡើងដោយឯកឯង។ ភ្លាមៗនោះ លោក​លន់ នល់​បានស្នើឲ្យសិស្សវិទ្យាល័យស៊ីសុវត្ថ​មួយចំនួន​​ដកខ្លួនចេញ​ពី​ការធ្វើសកម្មភាព​នេះ។ នៅឆ្នាំ១៩៦៦ សភាពការនៅកម្ពុជាមានលក្ខណៈក្ដៅគគុក ហើយន​យោបាយ​សង្គម​រាស្ត្រ​និយមបាន​ដើរ​ដល់ដំណាក់កាលទីទាល់ច្រក។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នៅក្នុងខែ​មិថុនាឆ្នាំ​១៩៥៣ ព្រះអង្គ​បាន​ប្រកាស​ថា ព្រះអង្គ​នឹង​​និរទ្ទេសព្រះកាយ ​ទៅកាន់ប្រទេស​ថៃនិង​មិន​វិលត្រលប់​មកទីក្រុងភ្នំពេញវិញឡើយ លុះត្រា​ណា​តែ​បារាំងប្រគល់ឯករាជ្យពេញបរិ​បូរណ៍មកឲ្យកម្ពុជា ទើប​ព្រះអង្គវិលត្រឡប់មកកាន់ទីក្រុងភ្នំពេញវិញ។ រដ្ឋាភិបាលថៃ​មិនបានសហការ​ជាមួយ​នឹង​ព្រះ​អង្គ​ឡើយ ហើយ​មិន​បានស្វាគមន៍ព្រះអង្គឲ្យគង់នៅ​បាងកកឡើយ។ ព្រោះតែ​រដ្ឋា​ភិបាលថៃ​​បាន​គាំទ្រ​ខ្មែរឥស្សរៈ ដូចនេះ រដ្ឋា​ភិ​បាល​​ថៃ​បាន​បដិសេធក្នុងការគាំទ្រ​ស្តេចសីហនុ។ ខណៈពេលដែលស្តេចមិនត្រូវបានស្វាគមន៍នៅក្នុង​ប្រទេស​ថៃ ព្រះអង្គ​បាន​​សម្រេច​​ព្រះទ័យ​ក្នុងការបង្កើត​មូលដ្ឋានរបស់ព្រះអង្គ​នៅក្នុងតំបន់ស្វ័យត​នា​សៀម​រាប។ នេះគឺជា​ពេល​​ដែល​​សម្តេចសីហនុមាន​ទំនាក់ទំនងជាមួយនឹង​ឧត្តមសេនីយ៍​លន់ នល់។ លោកលន់ នល់ គឺជាមេបញ្ជាការ​នៅក្នុងតំបន់ស្វ័យត្ននៃខេត្ត​សៀមរាប​ ដែលត្រូវ​បានបង្កើតឡើងតាំងពីឆ្នំា​១៩៤៩។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នៅខែកក្កដាឆ្នាំ១៩៦៦ យន្តហោះទំលាក់គ្រាប់បែក​អាមេរិកបាន​កំទេច​ភូមិថ្លុកត្រាច ខេត្តកំពុងចាមឲ្យ​ខ្ទេចដូចផេះ។ ស្តេចសីហនុបានប្រើ​នយោបាយវាយលុកបង្ក្រាប​កំលាំងពួកខ្មែរក្រហម​ដែលបាន​ធ្វើអោយ​បាត់​លំនឹងកំលាំងរវាងក្រុមឆ្វេងនិងស្ដាំនិយមនៅក្នុងអង្គការសង្គមរាស្ត្រនិយម។ ម៉្យាង​ទៀត មន្ត្រីរាជការ អ្នកមាន​អំណាច​មួយចំនួន​បានទទួលលុយជំនួយពីបរទេស ហើយ​ពួកគេមានទិសដៅនយោបាយលោកខាងលិចនិយម និងមិនពេញ​ចិត្ត​នឹងនយោបាយមុខពីររបស់ស្តេចសីហនុ។ ការទំលាក់គ្រាប់បែករបស់​កងទ័ពអាកាស​អាមេរិច​មក​លើកម្ពុជា បានធ្វើឲ្យ​ក្រុមឆ្វេងនិយម​កាន់​តែមាន​ភាព​ក្ដៅក្រហាយ ជាពិសេសនៅជួរយុវជន គ្រូបង្រៀន សាស្ត្រា​ចារ្យងាយ​ទទួល​យក​បដិវត្តិន៍​វប្ប​ធម៌​ចិន 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នៅឆ្នាំ១៩៦៦ ស្តេចសីហនុមិនបានតែងតាំងបេក្ខភាពពីសង្គមរាស្រ្តនិយម​ដើម្បីឈរឈ្មោះ​បោះឆ្នោត​សភាទេ។ ការរៀបឈ្មោះបេក្ខជន បានធ្វើការចុះឈ្មោះដោយសេរី។ ត្រង់នេះ គឺជាការ​បើកផ្លូវអោយពួកស្ដាំ​និយម​ទៅកាន់អំណាច។ ការបោះឆ្នោតនេះ ក៏​មានការ​លួច​សន្លឹកឆ្នោតនិងទិញសម្លេងដែរ។ ពួកស្ដាំនិយមបាន​ឈរក្នុង​អំណាច​ពេញ​លេញ រងចាំពេលវេលាល្អ ជ្រើសរើសមេដឹកនាំថ្មីនិងបរិយាកាសល្អ ផ្ដួលរលំស្ដេច សីហនុ ចេញពីអំណាច។ នៅថ្ងៃ២២ខែវិច្ឆិកាឆ្នាំ១៩៦៦ រដ្ឋាភិបាល​ថ្មីត្រូវ​បានបង្កើតឡើងក្រោមការដឹកនាំរបស់លន់ នល់។ ឥទ្ធិពលស្ដេចសីហនុ​ត្រូវបានកាត់បន្ថយយ៉ាងខ្លាំង។ សម្ដេចបានបង្កើតស្ថាប័នប្រឈមរាជរដ្ឋា​ភិបាល ដែលជាស្ថាប័នមួយនៅក្រៅរង្វង់រដ្ឋធម្មនុញ្ញ។ ស្ថាប័ននេះ មានតួនាទីតិះតៀននិងថ្កោលទោសរាជរដ្ឋាភិបាល និងសភា។ ម្យ៉ាងទៀតស្ថាប័ន​នេះ បានគ្រប់គ្រងពួកឆ្វេងនិងស្ដាំអោយស្ថិតនៅក្រោមការគ្រប់គ្រងរបស់ខ្លួន។ ស្ថានភាពបានស្ងប់ស្ងាត់មួយរយៈ ប៉ុន្តែ យូរៗទៅស្ថាប័ននេះបានក្លាយជា​ស្ថាប័ន​ពួកស្ដាំនិយម។ វិបត្តិនយោ​បាយ​នៅក្នុងប្រទេសកាន់តែរីកដុះដាល។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ជាលទ្ធផល គេបានបង្កើតរាជរដ្ឋាភិបាលស្រោចស្រង់​ជាតិក្រោម​ការដឹក​នាំ​របស់ លន់ នល់និងសិរិមតៈ ដែលជាអ្នកនយោបាយស្ដាំនិយមជ្រុលហួស​ហេតុ។ នយោបាយរបស់សម្តេចសីហនុ ត្រូវបានហ៊ុំព័ទ្ធនិងបាននាំ​ឲ្យ​ពួកស្ដាំនិយម​ងាយស្រួលដណ្ដើមអំណាចក្នុងប្រទេស។ នៅថ្ងៃ១៨ខែមិនាឆ្នាំ១៩៧០ អាកាសយាន​ដ្ឋាន​អន្តរ​ជាតិពោធិចិនតុងត្រូបានបិទ។ នៅជុំវិញអគាររាជរដ្ឋាភិបាល ត្រូវបានដាក់​ទាហាននិងប៉ូលីស​។​ សភាជាតិ​បាន​ប្រកាសថា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 “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ប្រជាជាតិស្ថិតក្នុងសភាពគ្រោះថ្នាក់ ហើយរាជរដ្ធាភិបាលមិនអាចកែប្រែវិបត្តិនយោបាយក្នុង​ប្រទេស​ដែលបានបង្ក​ឡើង​ដោយសត្រូវកម្ពុជាបានទេ</a:t>
            </a:r>
            <a:r>
              <a:rPr lang="en-US" dirty="0" smtClean="0">
                <a:latin typeface="Khmer OS Siemreap" pitchFamily="2" charset="0"/>
                <a:cs typeface="Khmer OS Siemreap" pitchFamily="2" charset="0"/>
              </a:rPr>
              <a:t>’’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។ អំណាចថ្មីត្រូវបានបង្កើតឡើង ស្របពេលដែល​សម្តេច​សីហនុ នៅបរទេស។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សំណួរ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តើសម្តេចសីហនុបានអនុវត្តន៍នយោបាយអព្យាក្រិតឬយ៉ាងណា?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តើសមិទ្ធិផលសំខាន់ៗនៅសម័យសង្គមរាស្រ្តនិយមមានអ្វីខ្លះ?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៣. តើកត្តាអ្វីខ្លះដែលនាំឲ្យមានការបះបោររបស់ប្រជាកសិករនិងការជ្រៀតចូលរបស់ពួកវៀតកុងនៅកម្ពុជា?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៤. តើមានមូលហេតុអ្វីខ្លះដែលនាំឲ្យកើតវិបត្តិសេដ្ឋកិច្ចនិងវិបត្តិនយោបាយកើតឡើង?</a:t>
            </a:r>
            <a:endParaRPr lang="en-US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សំណួរ</a:t>
            </a:r>
            <a:endParaRPr lang="en-US" sz="28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១. </a:t>
            </a: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តើសម្តេចសីហនុបានអនុវត្តន៍នយោបាយអព្យាក្រិតឬយ៉ាងណា?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២. តើសមិទ្ធិផលសំខាន់ៗនៅសម័យសង្គមរាស្រ្តនិយមមានអ្វីខ្លះ?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៣. តើកត្តាអ្វីខ្លះដែលនាំឲ្យមានការបះបោររបស់ប្រជាកសិករនិងការជ្រៀតចូលរបស់ពួកវៀតកុងនៅកម្ពុជា?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km-KH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៤. តើមានមូលហេតុអ្វីខ្លះដែលនាំឲ្យកើតវិបត្តិសេដ្ឋកិច្ចនិងវិបត្តិនយោបាយកើតឡើង?</a:t>
            </a:r>
            <a:endParaRPr lang="en-US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9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មូលដ្ឋាន​នៅសៀមរាប ស្តេច​សីហនុនិងលោក​លន់ នល់ បានតស៊ូ​ប្រយុទ្ធ​ជាមួយនឹងបារាំង។ ខ្មែរឥស្សរៈ​​​ក៏បានធ្វើឲ្យ​បារាំង​ជួប​ប្រទះ​បញ្ហា​ជាច្រើន។ ​នៅថ្ងៃទី​៣ខែកក្កដាឆ្នាំ​១៩៥៣ បារាំងបានប្រកាសថា ​ពួកគេបាន​ប្រុង​ប្រៀប​ក្នុង​ការពិភាក្សា​ឯករាជ្យបរិបូរណ៍ជាមយយកម្ពុជា។ ស្តេចសីហនុបានទទូចលើល័ក្ខខ័ណ្ឌនៃការ​ទាម​ទារក្នុង​​ការ​ត្រួតត្រាទាំងស្រុង​លើប្រទេសកម្ពុជា គឺមាន​៤ផ្នែក៖ ការពារជាតិ នគបាល តុលាកានិង​ហិរញ្ញ​វត្ថុ។ បារាំងបានយល់ស្រប​ចំពោះការទាមទារនេះ ហើយសម្តេចសីហនុ​បានយាង​ត្រលប់​មក​ភ្នំពេញ​ជាមួយនឹងជ័យ​ជំនះ​ដ៏អស្ចារ្យ។ ថ្ងៃឯករាជ្យខ្មែរ​ត្រូវបានប្រកាសនៅថ្ងៃទី​៩ ខែ​វិច្ឆិកា ឆ្នាំ​១៩៥៣។</a:t>
            </a:r>
            <a:endParaRPr lang="en-US" dirty="0" smtClean="0"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១.១. ការទាមទារឯករាជ្យជាតិ និងបូរណភាពទឹកដី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7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កម្ពុជា បានស្ថិតនៅក្រោមអាណាព្យាបាលបារាំងចាប់តាំងពីឆ្នាំ១៨៦៣ដល់១៩៥៣។ នៅក្នុងខែវិច្ឆិកា</a:t>
            </a:r>
            <a:r>
              <a:rPr lang="km-KH" b="1" dirty="0" smtClean="0"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ឆ្នាំ​១៩៤៦ គឺការបាន​វិញ​នូវ​ទឹកដីខេត្ត​បាត់​ដំបង​និង​សៀមរាបដែលត្រូវបានសៀមយកតាំងពីថ្ងៃទី៩ខែឧសភាឆ្នាំ ១៩៤១។ នៅឆ្នាំ១៩៤៩ សម្តេចសីហនុបានទាមទារឲ្យបារាំងបញ្ឈប់នូវសន្ធិសញ្ញាអាណា​ព្យា​បាលដែលបាន​ចុះ​ហត្ថលេខានៅថ្ងៃទី១១ខែសីហាឆ្នាំ១៨៦៣និងថ្ងៃទី១៧មិថុនាឆ្នាំ១៨៨៤។ នៅឆ្នាំ១៩៤៩ ដដែល ព្រះអង្គបាន​ឡាយព្រះហស្ថលេខាលើសន្ធិសញ្ញាឯករាជ្យដែលបារាំង ព្រមទទួលស្គាល់តាមផ្លូវច្បាប់​នូវ​ឯករាជ្យរបស់​កម្ពុជា​៥០%។ សន្ធិសញ្ញាឆ្នាំ១៩៤៩នេះ​ បារាំងបានយល់ព្រមលុបចោលនូវសន្ធិសញ្ញាអាណាព្យា​បាល​ឆ្នាំ១៩៦៣​និង​ឆ្នាំ១៨៨៤។ នៅកំឡុងឆ្នាំ១៩៥២ដល់១៩៥៣​ ព្រះអង្គបានយាងបំពេញព្រះរាជបូជនីយកិច្ច ទាមទារឯករាជ្យ​១០០%ជូនជាតិ។ នៅថ្ងៃទី៩ខែវិច្ឆិកាឆ្នាំ១៩៥៣ ព្រះរាជាណាចក្រកម្ពុជា បានទទួលឯករាជ្យពេញលេញ​ពី​សាធារណរដ្ឋបារាំង។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km-KH" dirty="0" smtClean="0">
                <a:latin typeface="Khmer OS Muol Light" pitchFamily="2" charset="0"/>
                <a:cs typeface="Khmer OS Muol Light" pitchFamily="2" charset="0"/>
              </a:rPr>
              <a:t>១.២. ការទាមទារប្រាសាទព្រះវិហារ</a:t>
            </a:r>
            <a:endParaRPr lang="en-US" dirty="0" smtClean="0">
              <a:latin typeface="Khmer OS Muol Light" pitchFamily="2" charset="0"/>
              <a:cs typeface="Khmer OS Muol Light" pitchFamily="2" charset="0"/>
            </a:endParaRPr>
          </a:p>
          <a:p>
            <a:pPr>
              <a:lnSpc>
                <a:spcPct val="160000"/>
              </a:lnSpc>
            </a:pPr>
            <a:r>
              <a:rPr lang="km-KH" dirty="0" smtClean="0">
                <a:latin typeface="Khmer OS Siemreap" pitchFamily="2" charset="0"/>
                <a:cs typeface="Khmer OS Siemreap" pitchFamily="2" charset="0"/>
              </a:rPr>
              <a:t>តាមពិតទៅ ថៃបានចូលមកកាន់កាប់ប្រាសាទព្រះវិហារដោយខុសច្បាប់តាំងពីឆ្នាំ១៩៤០។ នៅថ្ងៃទី​១​៧​​ខែឧសភាឆ្នាំ១៩៤៦ កិច្ចព្រមព្រៀងទីក្រុងវ៉ាស៊ីងតោនបានចាត់ទុកអនុសញ្ញាឆ្នាំ១៩៤១ជាមោឃ: និងតម្រូវឲ្យ​រក្សាស្ថានភាពព្រំដែនដូចមុនឆ្នាំ១៩៤១។​ ប៉ុន្ដែ​ថៃពុំបានប្រគល់ប្រាសាទព្រះវិហារមក​ឲ្យខ្មែវិញទេ។ បន្ទាប់​ពី​កម្ពុជា បានទទួលឯករាជ្យភាពពេញបរិបូរណ៍​  រដ្ឋាភិបាលកម្ពុជាបានព្រមានដល់ប្រទេសថៃ​ឲ្យដកទ័ពចេញ​ពី​តំបន់ព្រះវិហារ។ នៅថ្ងៃទី៦ខែតុលាឆ្នាំ១៩៥៩ ដោយភាគីថៃនៅតែមិនព្រមដកទ័ពចេញ រដ្ឋាភិបាលកម្ពុជា បាន​ដាក់ពាក្យណ្ដឹងទៅតុលាការអន្តរជាតិក្រុងឡាអេ។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10752</Words>
  <Application>Microsoft Office PowerPoint</Application>
  <PresentationFormat>On-screen Show (4:3)</PresentationFormat>
  <Paragraphs>207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DaunPenh</vt:lpstr>
      <vt:lpstr>Khmer OS Metal Chrieng</vt:lpstr>
      <vt:lpstr>Khmer OS Muol Light</vt:lpstr>
      <vt:lpstr>Khmer OS Siemreap</vt:lpstr>
      <vt:lpstr>Khmer OS System</vt:lpstr>
      <vt:lpstr>Office Theme</vt:lpstr>
      <vt:lpstr>ប្រវត្តិសាស្រ្តកម្ពុជា</vt:lpstr>
      <vt:lpstr>មេរៀនទី១០ កម្ពុជានៅក្នុងកំឡុងឆ្នាំ ១៩៥៣-១៩៧០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សំណួរ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ប្រវត្តិសាស្រ្តកម្ពុជា</dc:title>
  <dc:creator>compaq</dc:creator>
  <cp:lastModifiedBy>ASUS</cp:lastModifiedBy>
  <cp:revision>83</cp:revision>
  <dcterms:created xsi:type="dcterms:W3CDTF">2013-10-13T05:45:09Z</dcterms:created>
  <dcterms:modified xsi:type="dcterms:W3CDTF">2019-01-07T09:16:25Z</dcterms:modified>
</cp:coreProperties>
</file>