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36" d="100"/>
          <a:sy n="36" d="100"/>
        </p:scale>
        <p:origin x="992"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gs" Target="tags/tag3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2"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36"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0"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4"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6"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32"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56"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0"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0" name="think-cell Slide" r:id="rId3" imgW="12700" imgH="12700" progId="">
                  <p:embed/>
                </p:oleObj>
              </mc:Choice>
              <mc:Fallback>
                <p:oleObj name="think-cell Slide" r:id="rId3" imgW="12700" imgH="12700" progId="">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4" name="think-cell Slide" r:id="rId3" imgW="12700" imgH="12700" progId="">
                  <p:embed/>
                </p:oleObj>
              </mc:Choice>
              <mc:Fallback>
                <p:oleObj name="think-cell Slide" r:id="rId3" imgW="12700" imgH="12700" progId="">
                  <p:embed/>
                  <p:pic>
                    <p:nvPicPr>
                      <p:cNvPr id="0"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88" name="think-cell Slide" r:id="rId3" imgW="12700" imgH="12700" progId="">
                  <p:embed/>
                </p:oleObj>
              </mc:Choice>
              <mc:Fallback>
                <p:oleObj name="think-cell Slide" r:id="rId3"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12"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8" name="think-cell Slide" r:id="rId18" imgW="12700" imgH="12700" progId="">
                  <p:embed/>
                </p:oleObj>
              </mc:Choice>
              <mc:Fallback>
                <p:oleObj name="think-cell Slide" r:id="rId18" imgW="12700" imgH="12700" progId="">
                  <p:embed/>
                  <p:pic>
                    <p:nvPicPr>
                      <p:cNvPr id="0" name="Object 7"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8" name="think-cell Slide" r:id="rId12" imgW="12700" imgH="12700" progId="TCLayout.ActiveDocument.1">
                  <p:embed/>
                </p:oleObj>
              </mc:Choice>
              <mc:Fallback>
                <p:oleObj name="think-cell Slide" r:id="rId12" imgW="12700" imgH="12700" progId="TCLayout.ActiveDocument.1">
                  <p:embed/>
                  <p:pic>
                    <p:nvPicPr>
                      <p:cNvPr id="0"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6.xml"/><Relationship Id="rId5" Type="http://schemas.openxmlformats.org/officeDocument/2006/relationships/image" Target="../media/image14.jpeg"/><Relationship Id="rId4" Type="http://schemas.openxmlformats.org/officeDocument/2006/relationships/hyperlink" Target="https://github.com/SOMSHUBHRAROY1805255/Hotel_Management_System" TargetMode="External"/><Relationship Id="rId3" Type="http://schemas.openxmlformats.org/officeDocument/2006/relationships/image" Target="../media/image13.png"/><Relationship Id="rId2" Type="http://schemas.openxmlformats.org/officeDocument/2006/relationships/hyperlink" Target="https://github.com/abhishek311017" TargetMode="External"/><Relationship Id="rId1" Type="http://schemas.openxmlformats.org/officeDocument/2006/relationships/hyperlink" Target="https://www.loom.com/share/f3c6fc235c7e401cb7df214319331e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96400" y="1184911"/>
          <a:ext cx="2933602" cy="4282440"/>
        </p:xfrm>
        <a:graphic>
          <a:graphicData uri="http://schemas.openxmlformats.org/drawingml/2006/table">
            <a:tbl>
              <a:tblPr firstRow="1" bandRow="1">
                <a:tableStyleId>{0E3FDE45-AF77-4B5C-9715-49D594BDF05E}</a:tableStyleId>
              </a:tblPr>
              <a:tblGrid>
                <a:gridCol w="1350987"/>
                <a:gridCol w="1582615"/>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endParaRPr kumimoji="0" lang="en-US" sz="1100" b="0" u="none" strike="noStrike" kern="120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endParaRPr kumimoji="0" lang="en-US" sz="1100" b="0" u="none" strike="noStrike" kern="1200" cap="none" spc="0" normalizeH="0" baseline="0" noProof="0" dirty="0">
                        <a:ln>
                          <a:noFill/>
                        </a:ln>
                        <a:effectLst/>
                        <a:uLnTx/>
                        <a:uFillTx/>
                      </a:endParaRPr>
                    </a:p>
                  </a:txBody>
                  <a:tcPr/>
                </a:tc>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endParaRPr kumimoji="0" lang="en-US" altLang="en-US" sz="11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endParaRPr lang="en-US" sz="1100" dirty="0">
                        <a:solidFill>
                          <a:schemeClr val="tx1"/>
                        </a:solidFill>
                      </a:endParaRPr>
                    </a:p>
                  </a:txBody>
                  <a:tcPr/>
                </a:tc>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endParaRPr lang="en-US" sz="1100" dirty="0">
                        <a:solidFill>
                          <a:schemeClr val="tx1"/>
                        </a:solidFill>
                      </a:endParaRPr>
                    </a:p>
                  </a:txBody>
                  <a:tcPr/>
                </a:tc>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Designing(Sketching).</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p:cNvSpPr>
            <a:spLocks noGrp="1"/>
          </p:cNvSpPr>
          <p:nvPr>
            <p:ph type="body" sz="quarter" idx="36"/>
          </p:nvPr>
        </p:nvSpPr>
        <p:spPr>
          <a:xfrm>
            <a:off x="4933315" y="2895600"/>
            <a:ext cx="3938270" cy="3406140"/>
          </a:xfrm>
        </p:spPr>
        <p:txBody>
          <a:bodyPr vert="horz" lIns="0" tIns="0" rIns="0" bIns="0" rtlCol="0" anchor="t">
            <a:noAutofit/>
          </a:bodyPr>
          <a:lstStyle/>
          <a:p>
            <a:pPr indent="228600" algn="just">
              <a:lnSpc>
                <a:spcPct val="100000"/>
              </a:lnSpc>
            </a:pPr>
            <a:r>
              <a:rPr lang="en-US" altLang="nl-NL" sz="1200" dirty="0">
                <a:latin typeface="Times New Roman" panose="02020603050405020304"/>
                <a:cs typeface="Times New Roman" panose="02020603050405020304"/>
              </a:rPr>
              <a:t>Completed case study on </a:t>
            </a:r>
            <a:r>
              <a:rPr lang="en-US" altLang="nl-NL" sz="1200" b="1" dirty="0">
                <a:latin typeface="Times New Roman" panose="02020603050405020304"/>
                <a:cs typeface="Times New Roman" panose="02020603050405020304"/>
              </a:rPr>
              <a:t>Hotel Management System </a:t>
            </a:r>
            <a:r>
              <a:rPr lang="en-US" altLang="nl-NL" sz="1200" dirty="0">
                <a:latin typeface="Times New Roman" panose="02020603050405020304"/>
                <a:cs typeface="Times New Roman" panose="02020603050405020304"/>
              </a:rPr>
              <a:t>which </a:t>
            </a:r>
            <a:r>
              <a:rPr lang="en-US" sz="1200" dirty="0">
                <a:solidFill>
                  <a:srgbClr val="242424"/>
                </a:solidFill>
                <a:effectLst/>
                <a:latin typeface="Times New Roman" panose="02020603050405020304"/>
                <a:ea typeface="Times New Roman" panose="02020603050405020304" pitchFamily="18" charset="0"/>
                <a:cs typeface="Times New Roman" panose="02020603050405020304"/>
              </a:rPr>
              <a:t>is to simplify the day to day processes of the hotel. The system will be able to handle many services to take care of all customers in a quick manner. As a solution to the large amount of file handling happening at the hotel, this software will be used to overcome those drawbacks. Safety, easiness of using and most importantly the efficiency of information retrieval are some benefits the development team going to present with this system.</a:t>
            </a:r>
            <a:endParaRPr lang="en-IN" sz="1200" dirty="0">
              <a:solidFill>
                <a:srgbClr val="000000"/>
              </a:solidFill>
              <a:latin typeface="Times New Roman" panose="02020603050405020304"/>
              <a:ea typeface="Times New Roman" panose="02020603050405020304" pitchFamily="18" charset="0"/>
              <a:cs typeface="Times New Roman" panose="02020603050405020304"/>
            </a:endParaRPr>
          </a:p>
          <a:p>
            <a:pPr indent="228600" algn="just">
              <a:lnSpc>
                <a:spcPct val="100000"/>
              </a:lnSpc>
            </a:pPr>
            <a:r>
              <a:rPr lang="en-US" sz="1200" dirty="0">
                <a:solidFill>
                  <a:srgbClr val="242424"/>
                </a:solidFill>
                <a:latin typeface="Times New Roman" panose="02020603050405020304"/>
                <a:ea typeface="Times New Roman" panose="02020603050405020304" pitchFamily="18" charset="0"/>
                <a:cs typeface="Times New Roman" panose="02020603050405020304"/>
              </a:rPr>
              <a:t>Technologies used:</a:t>
            </a:r>
            <a:endParaRPr lang="en-IN" sz="1200" dirty="0">
              <a:solidFill>
                <a:srgbClr val="000000"/>
              </a:solidFill>
              <a:latin typeface="Times New Roman" panose="02020603050405020304"/>
              <a:ea typeface="Times New Roman" panose="02020603050405020304" pitchFamily="18" charset="0"/>
              <a:cs typeface="Times New Roman" panose="02020603050405020304"/>
            </a:endParaRPr>
          </a:p>
          <a:p>
            <a:pPr marL="171450" indent="-171450" algn="just">
              <a:lnSpc>
                <a:spcPct val="100000"/>
              </a:lnSpc>
              <a:buChar char="•"/>
            </a:pPr>
            <a:r>
              <a:rPr lang="en-US" sz="1200" dirty="0">
                <a:solidFill>
                  <a:srgbClr val="242424"/>
                </a:solidFill>
                <a:latin typeface="Times New Roman" panose="02020603050405020304"/>
                <a:ea typeface="Times New Roman" panose="02020603050405020304" pitchFamily="18" charset="0"/>
                <a:cs typeface="Times New Roman" panose="02020603050405020304"/>
              </a:rPr>
              <a:t> </a:t>
            </a:r>
            <a:r>
              <a:rPr lang="en-US" sz="1200" b="1" dirty="0">
                <a:solidFill>
                  <a:srgbClr val="242424"/>
                </a:solidFill>
                <a:latin typeface="Times New Roman" panose="02020603050405020304"/>
                <a:ea typeface="Times New Roman" panose="02020603050405020304" pitchFamily="18" charset="0"/>
                <a:cs typeface="Times New Roman" panose="02020603050405020304"/>
              </a:rPr>
              <a:t>ANGULAR </a:t>
            </a:r>
            <a:endParaRPr lang="en-US" sz="12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b="1" dirty="0">
                <a:solidFill>
                  <a:srgbClr val="242424"/>
                </a:solidFill>
                <a:latin typeface="Times New Roman" panose="02020603050405020304"/>
                <a:ea typeface="Times New Roman" panose="02020603050405020304" pitchFamily="18" charset="0"/>
                <a:cs typeface="Times New Roman" panose="02020603050405020304"/>
              </a:rPr>
              <a:t>ASP.NET CORE </a:t>
            </a:r>
            <a:endParaRPr lang="en-US" sz="12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b="1" dirty="0">
                <a:solidFill>
                  <a:srgbClr val="242424"/>
                </a:solidFill>
                <a:latin typeface="Times New Roman" panose="02020603050405020304"/>
                <a:ea typeface="Times New Roman" panose="02020603050405020304" pitchFamily="18" charset="0"/>
                <a:cs typeface="Times New Roman" panose="02020603050405020304"/>
              </a:rPr>
              <a:t>Microsoft SQL Server</a:t>
            </a:r>
            <a:endParaRPr lang="en-US" sz="1200" b="1" dirty="0">
              <a:solidFill>
                <a:srgbClr val="242424"/>
              </a:solidFill>
              <a:latin typeface="Times New Roman" panose="02020603050405020304" pitchFamily="18" charset="0"/>
              <a:ea typeface="Times New Roman" panose="02020603050405020304" pitchFamily="18" charset="0"/>
              <a:cs typeface="Times New Roman" panose="02020603050405020304"/>
            </a:endParaRPr>
          </a:p>
          <a:p>
            <a:pPr indent="228600" algn="just">
              <a:lnSpc>
                <a:spcPct val="100000"/>
              </a:lnSpc>
            </a:pPr>
            <a:r>
              <a:rPr lang="en-US" sz="1200" b="1" dirty="0">
                <a:solidFill>
                  <a:srgbClr val="242424"/>
                </a:solidFill>
                <a:latin typeface="Times New Roman" panose="02020603050405020304"/>
                <a:ea typeface="Times New Roman" panose="02020603050405020304" pitchFamily="18" charset="0"/>
                <a:cs typeface="Times New Roman" panose="02020603050405020304"/>
              </a:rPr>
              <a:t>Video Link :</a:t>
            </a:r>
            <a:r>
              <a:rPr lang="en-IN" altLang="en-US" sz="1200" b="1" dirty="0">
                <a:solidFill>
                  <a:srgbClr val="242424"/>
                </a:solidFill>
                <a:latin typeface="Times New Roman" panose="02020603050405020304"/>
                <a:ea typeface="Times New Roman" panose="02020603050405020304" pitchFamily="18" charset="0"/>
                <a:cs typeface="Times New Roman" panose="02020603050405020304"/>
              </a:rPr>
              <a:t> </a:t>
            </a:r>
            <a:r>
              <a:rPr lang="en-IN" altLang="en-US" sz="1200" b="1" dirty="0">
                <a:solidFill>
                  <a:srgbClr val="242424"/>
                </a:solidFill>
                <a:latin typeface="Times New Roman" panose="02020603050405020304"/>
                <a:ea typeface="Times New Roman" panose="02020603050405020304" pitchFamily="18" charset="0"/>
                <a:cs typeface="Times New Roman" panose="02020603050405020304"/>
                <a:hlinkClick r:id="rId1" action="ppaction://hlinkfile">
                  <a:extLst>
                    <a:ext uri="{DAF060AB-1E55-43B9-8AAB-6FB025537F2F}">
                      <wpsdc:hlinkClr xmlns:wpsdc="http://www.wps.cn/officeDocument/2017/drawingmlCustomData" val="88D5ED"/>
                      <wpsdc:folHlinkClr xmlns:wpsdc="http://www.wps.cn/officeDocument/2017/drawingmlCustomData" val="7E39BA"/>
                      <wpsdc:hlinkUnderline xmlns:wpsdc="http://www.wps.cn/officeDocument/2017/drawingmlCustomData" val="1"/>
                    </a:ext>
                  </a:extLst>
                </a:hlinkClick>
              </a:rPr>
              <a:t>Click</a:t>
            </a:r>
            <a:endParaRPr lang="en-IN" altLang="en-US" sz="1200" b="1" dirty="0">
              <a:solidFill>
                <a:srgbClr val="242424"/>
              </a:solidFill>
              <a:latin typeface="Times New Roman" panose="02020603050405020304"/>
              <a:ea typeface="Times New Roman" panose="02020603050405020304" pitchFamily="18" charset="0"/>
              <a:cs typeface="Times New Roman" panose="02020603050405020304"/>
              <a:hlinkClick r:id="rId1" action="ppaction://hlinkfile">
                <a:extLst>
                  <a:ext uri="{DAF060AB-1E55-43B9-8AAB-6FB025537F2F}">
                    <wpsdc:hlinkClr xmlns:wpsdc="http://www.wps.cn/officeDocument/2017/drawingmlCustomData" val="88D5ED"/>
                    <wpsdc:folHlinkClr xmlns:wpsdc="http://www.wps.cn/officeDocument/2017/drawingmlCustomData" val="7E39BA"/>
                    <wpsdc:hlinkUnderline xmlns:wpsdc="http://www.wps.cn/officeDocument/2017/drawingmlCustomData" val="1"/>
                  </a:ext>
                </a:extLst>
              </a:hlinkClick>
            </a:endParaRPr>
          </a:p>
          <a:p>
            <a:pPr indent="228600" algn="just">
              <a:lnSpc>
                <a:spcPct val="100000"/>
              </a:lnSpc>
            </a:pPr>
            <a:endParaRPr lang="en-US" sz="1200" b="1">
              <a:solidFill>
                <a:srgbClr val="242424"/>
              </a:solidFill>
              <a:effectLst/>
              <a:latin typeface="Times New Roman" panose="02020603050405020304"/>
              <a:ea typeface="Times New Roman" panose="02020603050405020304" pitchFamily="18" charset="0"/>
              <a:cs typeface="Times New Roman" panose="02020603050405020304" pitchFamily="18" charset="0"/>
            </a:endParaRP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Analyst/Software Engineer</a:t>
            </a:r>
            <a:endParaRPr lang="nl-NL" altLang="nl-NL" dirty="0"/>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en-US" altLang="nl-NL" dirty="0"/>
              <a:t>Mumbai</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en-IN" altLang="en-US" dirty="0"/>
              <a:t>somshubhra.roy@capgemini.com</a:t>
            </a:r>
            <a:endParaRPr lang="en-IN" altLang="en-US"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a:t>
            </a:r>
            <a:r>
              <a:rPr lang="en-IN" altLang="en-US" dirty="0"/>
              <a:t>980387718</a:t>
            </a:r>
            <a:endParaRPr lang="en-IN" altLang="en-US"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endParaRPr lang="en-US" altLang="en-US" sz="1100" b="1" dirty="0"/>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endParaRPr lang="en-US" b="1" dirty="0"/>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lang="en-US" b="1" dirty="0"/>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30552"/>
            <a:ext cx="6223000" cy="306387"/>
          </a:xfrm>
        </p:spPr>
        <p:txBody>
          <a:bodyPr/>
          <a:lstStyle/>
          <a:p>
            <a:r>
              <a:rPr lang="en-US" altLang="en-IN" dirty="0"/>
              <a:t>Somshubhra Roy</a:t>
            </a:r>
            <a:endParaRPr lang="en-US" altLang="en-IN" dirty="0"/>
          </a:p>
        </p:txBody>
      </p:sp>
      <p:pic>
        <p:nvPicPr>
          <p:cNvPr id="7179" name="Picture 7">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8977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r>
              <a:rPr lang="en-IN" altLang="en-US" sz="1100" b="0" i="0" u="none" strike="noStrike" kern="1200" cap="none" spc="0" normalizeH="0" baseline="0" noProof="0" dirty="0">
                <a:ln>
                  <a:noFill/>
                </a:ln>
                <a:effectLst/>
                <a:uLnTx/>
                <a:uFillTx/>
                <a:latin typeface="Verdana" panose="020B0604030504040204" pitchFamily="34" charset="0"/>
                <a:ea typeface="Verdana" panose="020B0604030504040204"/>
                <a:hlinkClick r:id="rId4" tooltip="Click Here" action="ppaction://hlinkfile"/>
              </a:rPr>
              <a:t> GitHub Link</a:t>
            </a:r>
            <a:endParaRPr lang="en-IN" altLang="en-US" sz="1100" b="0" i="0" u="none" strike="noStrike" kern="1200" cap="none" spc="0" normalizeH="0" baseline="0" noProof="0" dirty="0">
              <a:ln>
                <a:noFill/>
              </a:ln>
              <a:effectLst/>
              <a:uLnTx/>
              <a:uFillTx/>
              <a:latin typeface="Verdana" panose="020B0604030504040204" pitchFamily="34" charset="0"/>
              <a:ea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8478" y="552736"/>
            <a:ext cx="2631122" cy="441325"/>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2018-2022 </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descr="IMG-20210909-WA0088"/>
          <p:cNvPicPr>
            <a:picLocks noChangeAspect="1"/>
          </p:cNvPicPr>
          <p:nvPr>
            <p:ph type="pic" sz="quarter" idx="46"/>
          </p:nvPr>
        </p:nvPicPr>
        <p:blipFill>
          <a:blip r:embed="rId5"/>
          <a:stretch>
            <a:fillRect/>
          </a:stretch>
        </p:blipFill>
        <p:spPr>
          <a:xfrm>
            <a:off x="387985" y="287655"/>
            <a:ext cx="1724025" cy="1735455"/>
          </a:xfrm>
          <a:prstGeom prst="rect">
            <a:avLst/>
          </a:prstGeom>
        </p:spPr>
      </p:pic>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1363</Words>
  <Application>WPS Presentation</Application>
  <PresentationFormat>Widescreen</PresentationFormat>
  <Paragraphs>83</Paragraphs>
  <Slides>1</Slides>
  <Notes>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7</vt:i4>
      </vt:variant>
      <vt:variant>
        <vt:lpstr>幻灯片标题</vt:lpstr>
      </vt:variant>
      <vt:variant>
        <vt:i4>1</vt:i4>
      </vt:variant>
    </vt:vector>
  </HeadingPairs>
  <TitlesOfParts>
    <vt:vector size="21" baseType="lpstr">
      <vt:lpstr>Arial</vt:lpstr>
      <vt:lpstr>SimSun</vt:lpstr>
      <vt:lpstr>Wingdings</vt:lpstr>
      <vt:lpstr>Helvetica Light</vt:lpstr>
      <vt:lpstr>Verdana</vt:lpstr>
      <vt:lpstr>Arial</vt:lpstr>
      <vt:lpstr>Times New Roman</vt:lpstr>
      <vt:lpstr>Times New Roman</vt:lpstr>
      <vt:lpstr>Verdana</vt:lpstr>
      <vt:lpstr>Microsoft YaHei</vt:lpstr>
      <vt:lpstr>Arial Unicode MS</vt:lpstr>
      <vt:lpstr>1_CG_2012_Template</vt:lpstr>
      <vt:lpstr>2_Capgemini Master</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somsroy</cp:lastModifiedBy>
  <cp:revision>170</cp:revision>
  <dcterms:created xsi:type="dcterms:W3CDTF">2020-09-22T06:24:00Z</dcterms:created>
  <dcterms:modified xsi:type="dcterms:W3CDTF">2023-01-03T06:16:39Z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1033-11.2.0.11440</vt:lpwstr>
  </property>
  <property fmtid="{D5CDD505-2E9C-101B-9397-08002B2CF9AE}" pid="4" name="ICV">
    <vt:lpwstr>2606FD398156472C893FE724A61C5515</vt:lpwstr>
  </property>
</Properties>
</file>