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71" r:id="rId2"/>
    <p:sldId id="276" r:id="rId3"/>
    <p:sldId id="274" r:id="rId4"/>
    <p:sldId id="256" r:id="rId5"/>
    <p:sldId id="281" r:id="rId6"/>
    <p:sldId id="258" r:id="rId7"/>
    <p:sldId id="275" r:id="rId8"/>
    <p:sldId id="259" r:id="rId9"/>
    <p:sldId id="278" r:id="rId10"/>
    <p:sldId id="282" r:id="rId11"/>
    <p:sldId id="283" r:id="rId12"/>
    <p:sldId id="285" r:id="rId13"/>
    <p:sldId id="284" r:id="rId14"/>
    <p:sldId id="279" r:id="rId15"/>
    <p:sldId id="28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FFA71-7F0D-4DEA-A91F-2390430B805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54397-07A5-43D3-B8DA-D7AB6CFC9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54397-07A5-43D3-B8DA-D7AB6CFC95D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3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3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7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708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2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7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2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55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9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6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4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8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7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5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FCEC2A-FFA8-4A5C-BCD7-38D8CAF2B6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4CF1DF-DA4B-4E5E-8139-582BF37C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21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A3A2-5807-3DDC-3969-028092BC190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743200"/>
            <a:ext cx="9144000" cy="1371600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gradFill flip="none" rotWithShape="1">
                  <a:gsLst>
                    <a:gs pos="0">
                      <a:srgbClr val="00B0F0"/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Inter" panose="02000803000000020004" pitchFamily="50" charset="0"/>
                <a:ea typeface="Inter" panose="02000803000000020004" pitchFamily="50" charset="0"/>
                <a:cs typeface="Inter" panose="02000803000000020004" pitchFamily="50" charset="0"/>
              </a:rPr>
              <a:t>Introduction to </a:t>
            </a:r>
            <a:r>
              <a:rPr lang="en-IN" sz="6000" b="1" dirty="0" err="1">
                <a:gradFill flip="none" rotWithShape="1">
                  <a:gsLst>
                    <a:gs pos="0">
                      <a:srgbClr val="00B0F0"/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Inter" panose="02000803000000020004" pitchFamily="50" charset="0"/>
                <a:ea typeface="Inter" panose="02000803000000020004" pitchFamily="50" charset="0"/>
                <a:cs typeface="Inter" panose="02000803000000020004" pitchFamily="50" charset="0"/>
              </a:rPr>
              <a:t>SaneQL</a:t>
            </a:r>
            <a:endParaRPr lang="en-IN" sz="6000" b="1" dirty="0">
              <a:gradFill flip="none" rotWithShape="1">
                <a:gsLst>
                  <a:gs pos="0">
                    <a:srgbClr val="00B0F0"/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atin typeface="Inter" panose="02000803000000020004" pitchFamily="50" charset="0"/>
              <a:ea typeface="Inter" panose="02000803000000020004" pitchFamily="50" charset="0"/>
              <a:cs typeface="Inter" panose="02000803000000020004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69499-2C1C-539B-7293-0FC023791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237079"/>
            <a:ext cx="998220" cy="33422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D5383-4D28-6DC1-48A4-586E008EBD63}"/>
              </a:ext>
            </a:extLst>
          </p:cNvPr>
          <p:cNvSpPr txBox="1"/>
          <p:nvPr/>
        </p:nvSpPr>
        <p:spPr>
          <a:xfrm>
            <a:off x="7931649" y="5517221"/>
            <a:ext cx="3978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COMPILER DESIGN PROJECT</a:t>
            </a:r>
          </a:p>
          <a:p>
            <a:r>
              <a:rPr lang="en-IN" dirty="0"/>
              <a:t>Presented By: </a:t>
            </a:r>
          </a:p>
          <a:p>
            <a:r>
              <a:rPr lang="en-IN" dirty="0"/>
              <a:t>Mayank Mishra (211210038)</a:t>
            </a:r>
          </a:p>
          <a:p>
            <a:r>
              <a:rPr lang="en-IN" dirty="0"/>
              <a:t>Sonali Kashyap (211210065)</a:t>
            </a:r>
          </a:p>
        </p:txBody>
      </p:sp>
    </p:spTree>
    <p:extLst>
      <p:ext uri="{BB962C8B-B14F-4D97-AF65-F5344CB8AC3E}">
        <p14:creationId xmlns:p14="http://schemas.microsoft.com/office/powerpoint/2010/main" val="269045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BE3D-81B0-103B-3F7A-C70B4F65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AA60-B13A-C67A-CA1B-2DA6553E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638"/>
            <a:ext cx="10353762" cy="3818562"/>
          </a:xfrm>
        </p:spPr>
        <p:txBody>
          <a:bodyPr/>
          <a:lstStyle/>
          <a:p>
            <a:pPr marL="494100" indent="-457200">
              <a:buAutoNum type="arabicPeriod"/>
            </a:pPr>
            <a:r>
              <a:rPr lang="en-IN" dirty="0"/>
              <a:t>Input Receives an </a:t>
            </a:r>
            <a:r>
              <a:rPr lang="en-IN" dirty="0" err="1"/>
              <a:t>Saneql</a:t>
            </a:r>
            <a:r>
              <a:rPr lang="en-IN" dirty="0"/>
              <a:t> query string.</a:t>
            </a:r>
          </a:p>
          <a:p>
            <a:pPr marL="494100" indent="-457200">
              <a:buAutoNum type="arabicPeriod"/>
            </a:pPr>
            <a:r>
              <a:rPr lang="en-IN" dirty="0"/>
              <a:t>Lexical Analysis : Breaks down the query into individual tokens(keyword, identifier, operator etc.)</a:t>
            </a:r>
          </a:p>
          <a:p>
            <a:pPr marL="494100" indent="-457200">
              <a:buAutoNum type="arabicPeriod"/>
            </a:pPr>
            <a:r>
              <a:rPr lang="en-IN" dirty="0"/>
              <a:t>Syntactic Analysis : Checks if the token sequence adheres to </a:t>
            </a:r>
            <a:r>
              <a:rPr lang="en-IN" dirty="0" err="1"/>
              <a:t>Saneql</a:t>
            </a:r>
            <a:r>
              <a:rPr lang="en-IN" dirty="0"/>
              <a:t> grammar rules.</a:t>
            </a:r>
          </a:p>
          <a:p>
            <a:pPr marL="494100" indent="-457200">
              <a:buAutoNum type="arabicPeriod"/>
            </a:pPr>
            <a:r>
              <a:rPr lang="en-IN" dirty="0"/>
              <a:t>Semantic Analysis : Verifies if the tokens and their relationships makes sense within the context of </a:t>
            </a:r>
            <a:r>
              <a:rPr lang="en-IN" dirty="0" err="1"/>
              <a:t>Saneql</a:t>
            </a:r>
            <a:r>
              <a:rPr lang="en-IN" dirty="0"/>
              <a:t>.</a:t>
            </a:r>
          </a:p>
          <a:p>
            <a:pPr marL="494100" indent="-457200">
              <a:buAutoNum type="arabicPeriod"/>
            </a:pPr>
            <a:r>
              <a:rPr lang="en-IN" dirty="0"/>
              <a:t>Output: Produces a structured representation of the query , often as a parse tree or abstract syntax tree. This output can be used for further processing or query execution.</a:t>
            </a:r>
          </a:p>
        </p:txBody>
      </p:sp>
    </p:spTree>
    <p:extLst>
      <p:ext uri="{BB962C8B-B14F-4D97-AF65-F5344CB8AC3E}">
        <p14:creationId xmlns:p14="http://schemas.microsoft.com/office/powerpoint/2010/main" val="371842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44DB-AA93-5B15-8697-89F6362B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SANEQL PARSE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8E7D-5A2A-35AB-0807-6BF629FD9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SANEQL Parser overview</a:t>
            </a:r>
          </a:p>
          <a:p>
            <a:r>
              <a:rPr lang="en-IN" dirty="0"/>
              <a:t>Language: ANTLR ( Another tool for language Recognition)</a:t>
            </a:r>
          </a:p>
          <a:p>
            <a:r>
              <a:rPr lang="en-IN" dirty="0"/>
              <a:t>Grammar: </a:t>
            </a:r>
            <a:r>
              <a:rPr lang="en-IN" dirty="0" err="1"/>
              <a:t>Saneql</a:t>
            </a:r>
            <a:r>
              <a:rPr lang="en-IN" dirty="0"/>
              <a:t> Parser</a:t>
            </a:r>
          </a:p>
          <a:p>
            <a:r>
              <a:rPr lang="en-IN" dirty="0" err="1"/>
              <a:t>Lexer</a:t>
            </a:r>
            <a:r>
              <a:rPr lang="en-IN" dirty="0"/>
              <a:t> : </a:t>
            </a:r>
            <a:r>
              <a:rPr lang="en-IN" dirty="0" err="1"/>
              <a:t>Saneql</a:t>
            </a:r>
            <a:r>
              <a:rPr lang="en-IN" dirty="0"/>
              <a:t> </a:t>
            </a:r>
            <a:r>
              <a:rPr lang="en-IN" dirty="0" err="1"/>
              <a:t>Lexer</a:t>
            </a:r>
            <a:endParaRPr lang="en-IN" dirty="0"/>
          </a:p>
          <a:p>
            <a:r>
              <a:rPr lang="en-IN" dirty="0"/>
              <a:t>Purpose:</a:t>
            </a:r>
          </a:p>
          <a:p>
            <a:pPr marL="36900" indent="0">
              <a:buNone/>
            </a:pPr>
            <a:r>
              <a:rPr lang="en-IN" dirty="0"/>
              <a:t>    1. Parse </a:t>
            </a:r>
            <a:r>
              <a:rPr lang="en-IN" dirty="0" err="1"/>
              <a:t>Saneql</a:t>
            </a:r>
            <a:r>
              <a:rPr lang="en-IN" dirty="0"/>
              <a:t> queries</a:t>
            </a:r>
          </a:p>
          <a:p>
            <a:pPr marL="36900" indent="0">
              <a:buNone/>
            </a:pPr>
            <a:r>
              <a:rPr lang="en-IN" dirty="0"/>
              <a:t>    2. Validate syntax and semantics</a:t>
            </a:r>
          </a:p>
          <a:p>
            <a:pPr marL="36900" indent="0">
              <a:buNone/>
            </a:pPr>
            <a:r>
              <a:rPr lang="en-IN" dirty="0"/>
              <a:t>    3. Generate a parse tree for further processing </a:t>
            </a:r>
          </a:p>
        </p:txBody>
      </p:sp>
    </p:spTree>
    <p:extLst>
      <p:ext uri="{BB962C8B-B14F-4D97-AF65-F5344CB8AC3E}">
        <p14:creationId xmlns:p14="http://schemas.microsoft.com/office/powerpoint/2010/main" val="102349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64DF-E0EC-8264-FB82-BEABF927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PARSER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50DD-028A-91A5-6FCA-53D95132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/>
              <a:t>1.Lexical Analysis (</a:t>
            </a:r>
            <a:r>
              <a:rPr lang="en-US" dirty="0" err="1"/>
              <a:t>Lexer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Tokenization: Breaks the input query into tokens.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Ignoring whitespaces and comments: Removes unnecessary characters.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Recognizing keywords, identifiers, literals, and symbols: Identifies the basic components of the AQL query.</a:t>
            </a:r>
          </a:p>
          <a:p>
            <a:pPr marL="36900" indent="0">
              <a:buNone/>
            </a:pPr>
            <a:r>
              <a:rPr lang="en-US" dirty="0"/>
              <a:t>2. Syntax Analysis (Parser)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Constructing a parse tree: Builds a hierarchical representation of the query.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Validating the query's syntax: Checks if the query adheres to the defined grammar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Checking for semantic errors: Verifies the meaningfulness of the query.</a:t>
            </a:r>
          </a:p>
          <a:p>
            <a:pPr marL="36900" indent="0">
              <a:buNone/>
            </a:pPr>
            <a:r>
              <a:rPr lang="en-US" dirty="0"/>
              <a:t>3. Semantic Analysis (Parser)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Validating the correctness of the query: Ensures the query is logically correct.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Checking for undeclared variables: Identifies variables that are not declared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Ensuring correct usage of functions and operators: Verifies the proper use of AQL functions and operators.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73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280A-390E-F332-54C0-1159C81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9798"/>
            <a:ext cx="10353762" cy="1012004"/>
          </a:xfrm>
        </p:spPr>
        <p:txBody>
          <a:bodyPr>
            <a:normAutofit/>
          </a:bodyPr>
          <a:lstStyle/>
          <a:p>
            <a:r>
              <a:rPr lang="en-IN" dirty="0"/>
              <a:t>PARSER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A208F-6BE4-0870-A4CE-E48D91F0F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175" y="1792368"/>
            <a:ext cx="2970730" cy="47683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2ACAE-CAF6-744E-A690-1AD3198D5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642" y="1383898"/>
            <a:ext cx="4139393" cy="2438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1465F-C8C7-48DD-73F6-D73A94F9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534" y="3927836"/>
            <a:ext cx="6268501" cy="27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97D7-3C4E-AFDA-A7D1-420ADA8C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449" y="396241"/>
            <a:ext cx="10808414" cy="1257898"/>
          </a:xfrm>
        </p:spPr>
        <p:txBody>
          <a:bodyPr>
            <a:normAutofit/>
          </a:bodyPr>
          <a:lstStyle/>
          <a:p>
            <a:pPr algn="l" fontAlgn="base"/>
            <a:r>
              <a:rPr lang="en-IN" sz="4000" b="1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1A2BB-C017-543F-5862-738A86ED8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18" y="2085655"/>
            <a:ext cx="11548153" cy="3996646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</a:rPr>
              <a:t>4.1: Implementation of </a:t>
            </a:r>
            <a:r>
              <a:rPr lang="en-US" sz="2000" b="1" i="0" dirty="0" err="1">
                <a:effectLst/>
              </a:rPr>
              <a:t>SaneQL</a:t>
            </a:r>
            <a:endParaRPr lang="en-US" sz="2000" b="1" i="0" dirty="0">
              <a:effectLst/>
            </a:endParaRPr>
          </a:p>
          <a:p>
            <a:pPr algn="l" fontAlgn="base"/>
            <a:endParaRPr lang="en-US" sz="2000" b="1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Mapping to Relational Algebra</a:t>
            </a:r>
            <a:r>
              <a:rPr lang="en-US" sz="2000" b="0" i="0" dirty="0">
                <a:effectLst/>
              </a:rPr>
              <a:t>: </a:t>
            </a:r>
            <a:r>
              <a:rPr lang="en-US" sz="2000" b="0" i="0" dirty="0" err="1">
                <a:effectLst/>
              </a:rPr>
              <a:t>SaneQL's</a:t>
            </a:r>
            <a:r>
              <a:rPr lang="en-US" sz="2000" b="0" i="0" dirty="0">
                <a:effectLst/>
              </a:rPr>
              <a:t> straightforward mapping to relational algebra makes it a promising alternative query language.</a:t>
            </a:r>
          </a:p>
          <a:p>
            <a:pPr algn="l" fontAlgn="base"/>
            <a:endParaRPr lang="en-US" sz="2000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Interactive Query Construction</a:t>
            </a:r>
            <a:r>
              <a:rPr lang="en-US" sz="2000" b="0" i="0" dirty="0">
                <a:effectLst/>
              </a:rPr>
              <a:t>: </a:t>
            </a:r>
            <a:r>
              <a:rPr lang="en-US" sz="2000" b="0" i="0" dirty="0" err="1">
                <a:effectLst/>
              </a:rPr>
              <a:t>SaneQL's</a:t>
            </a:r>
            <a:r>
              <a:rPr lang="en-US" sz="2000" b="0" i="0" dirty="0">
                <a:effectLst/>
              </a:rPr>
              <a:t> step-by-step semantics can lead to powerful and intuitive interactive query construction interfaces.</a:t>
            </a:r>
          </a:p>
          <a:p>
            <a:pPr algn="l" fontAlgn="base"/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354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97D7-3C4E-AFDA-A7D1-420ADA8C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449" y="396241"/>
            <a:ext cx="10808414" cy="1257898"/>
          </a:xfrm>
        </p:spPr>
        <p:txBody>
          <a:bodyPr>
            <a:normAutofit/>
          </a:bodyPr>
          <a:lstStyle/>
          <a:p>
            <a:pPr algn="l" fontAlgn="base"/>
            <a:r>
              <a:rPr lang="en-IN" sz="4000" b="1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1A2BB-C017-543F-5862-738A86ED8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18" y="2085655"/>
            <a:ext cx="11548153" cy="3996646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</a:rPr>
              <a:t>4.2: Future Research</a:t>
            </a:r>
          </a:p>
          <a:p>
            <a:pPr algn="l" fontAlgn="base"/>
            <a:endParaRPr lang="en-US" b="1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Physical Query Plans</a:t>
            </a:r>
            <a:r>
              <a:rPr lang="en-US" b="0" i="0" dirty="0">
                <a:effectLst/>
              </a:rPr>
              <a:t>: Future work includes the potential use of </a:t>
            </a:r>
            <a:r>
              <a:rPr lang="en-US" b="0" i="0" dirty="0" err="1">
                <a:effectLst/>
              </a:rPr>
              <a:t>SaneQL</a:t>
            </a:r>
            <a:r>
              <a:rPr lang="en-US" b="0" i="0" dirty="0">
                <a:effectLst/>
              </a:rPr>
              <a:t> to represent physical query plans, enhancing its practical applications.</a:t>
            </a:r>
          </a:p>
          <a:p>
            <a:pPr algn="l" fontAlgn="base"/>
            <a:endParaRPr lang="en-US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Integration into Host Languages</a:t>
            </a:r>
            <a:r>
              <a:rPr lang="en-US" b="0" i="0" dirty="0">
                <a:effectLst/>
              </a:rPr>
              <a:t>: Exploring the integration of </a:t>
            </a:r>
            <a:r>
              <a:rPr lang="en-US" b="0" i="0" dirty="0" err="1">
                <a:effectLst/>
              </a:rPr>
              <a:t>SaneQL</a:t>
            </a:r>
            <a:r>
              <a:rPr lang="en-US" b="0" i="0" dirty="0">
                <a:effectLst/>
              </a:rPr>
              <a:t> into host languages to expand its usability and adoption.</a:t>
            </a:r>
          </a:p>
          <a:p>
            <a:pPr algn="l" fontAlgn="base"/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358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F0F90-6685-77D6-097B-539C600B7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7481-7F24-2FE9-CA30-D3F37A0C02E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19138" y="1392238"/>
            <a:ext cx="11472862" cy="379888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gradFill flip="none" rotWithShape="1">
                  <a:gsLst>
                    <a:gs pos="0">
                      <a:srgbClr val="00B0F0"/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Inter" panose="02000803000000020004" pitchFamily="50" charset="0"/>
                <a:ea typeface="Inter" panose="02000803000000020004" pitchFamily="50" charset="0"/>
                <a:cs typeface="Inter" panose="02000803000000020004" pitchFamily="50" charset="0"/>
              </a:rPr>
              <a:t>Thank You</a:t>
            </a:r>
            <a:endParaRPr lang="en-IN" sz="6000" b="1" dirty="0">
              <a:gradFill flip="none" rotWithShape="1">
                <a:gsLst>
                  <a:gs pos="0">
                    <a:srgbClr val="00B0F0"/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atin typeface="Inter" panose="02000803000000020004" pitchFamily="50" charset="0"/>
              <a:ea typeface="Inter" panose="02000803000000020004" pitchFamily="50" charset="0"/>
              <a:cs typeface="Inter" panose="02000803000000020004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F8514-1B00-AA85-47A3-037CC359A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237079"/>
            <a:ext cx="998220" cy="334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47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0AF5-551C-2C91-DC06-4DDECC61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5D4-76DA-E750-C7FB-E0BED0CA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236"/>
            <a:ext cx="10353762" cy="4553164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sz="2400" b="1" i="0" dirty="0">
                <a:solidFill>
                  <a:schemeClr val="tx1"/>
                </a:solidFill>
                <a:effectLst/>
              </a:rPr>
              <a:t>A Critique of Modern SQL And A Proposal Towards A Simple and Expressive Query Language</a:t>
            </a:r>
          </a:p>
          <a:p>
            <a:pPr marL="36900" indent="0" algn="l" fontAlgn="base">
              <a:buNone/>
            </a:pPr>
            <a:endParaRPr lang="en-US" sz="2400" b="1" i="0" dirty="0">
              <a:solidFill>
                <a:schemeClr val="tx1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Section 1: Critique of Modern SQL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Section 2: Syntax-Related Challenges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Section 3: Lack of Extensibility and Abstraction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Section 4: </a:t>
            </a:r>
            <a:r>
              <a:rPr lang="en-US" sz="2400" b="0" i="0" dirty="0" err="1">
                <a:solidFill>
                  <a:schemeClr val="tx1"/>
                </a:solidFill>
                <a:effectLst/>
              </a:rPr>
              <a:t>SaneQL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: A New Query Language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Section 5: How It works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Section 6: Parser Process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Section 7: Implementation Details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94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C9CB-2396-5A08-611B-0BE41C62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CRITIQUE OF MODERN SQL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460D-E5EA-2B46-CB27-9498975B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9945989" cy="390806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pPr algn="l" fontAlgn="base"/>
            <a:r>
              <a:rPr lang="en-US" b="1" dirty="0">
                <a:solidFill>
                  <a:schemeClr val="tx1"/>
                </a:solidFill>
                <a:effectLst/>
              </a:rPr>
              <a:t>1.1.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chemeClr val="tx1"/>
                </a:solidFill>
                <a:effectLst/>
              </a:rPr>
              <a:t>Irregular Pseudo-English Syntax</a:t>
            </a:r>
          </a:p>
          <a:p>
            <a:pPr marL="36900" indent="0" algn="l" fontAlgn="base">
              <a:buNone/>
            </a:pPr>
            <a:endParaRPr lang="en-US" b="1" i="0" dirty="0">
              <a:solidFill>
                <a:schemeClr val="tx1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Complex Grammar</a:t>
            </a:r>
            <a:r>
              <a:rPr lang="en-US" b="0" i="0" dirty="0">
                <a:solidFill>
                  <a:schemeClr val="tx1"/>
                </a:solidFill>
                <a:effectLst/>
              </a:rPr>
              <a:t>: The irregularity of modern SQL makes it hard to learn, write, and implement, leading to impenetrable error messages.</a:t>
            </a:r>
          </a:p>
          <a:p>
            <a:pPr marL="36900" indent="0" algn="l" fontAlgn="base">
              <a:buNone/>
            </a:pPr>
            <a:endParaRPr lang="en-US" b="0" i="0" dirty="0">
              <a:solidFill>
                <a:schemeClr val="tx1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Challenges for Learners</a:t>
            </a:r>
            <a:r>
              <a:rPr lang="en-US" b="0" i="0" dirty="0">
                <a:solidFill>
                  <a:schemeClr val="tx1"/>
                </a:solidFill>
                <a:effectLst/>
              </a:rPr>
              <a:t>: SQL's irregular syntax poses difficulties for learners, especially when faced with real-world queries.</a:t>
            </a:r>
          </a:p>
        </p:txBody>
      </p:sp>
    </p:spTree>
    <p:extLst>
      <p:ext uri="{BB962C8B-B14F-4D97-AF65-F5344CB8AC3E}">
        <p14:creationId xmlns:p14="http://schemas.microsoft.com/office/powerpoint/2010/main" val="28942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987A-221F-FA1B-5BAF-22261584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923"/>
            <a:ext cx="9144000" cy="625157"/>
          </a:xfrm>
        </p:spPr>
        <p:txBody>
          <a:bodyPr>
            <a:noAutofit/>
          </a:bodyPr>
          <a:lstStyle/>
          <a:p>
            <a:r>
              <a:rPr lang="en-US" sz="4000" b="1" dirty="0"/>
              <a:t>CRITIQUE OF MODERN SQL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DB8B2-55B1-71EB-E589-144531EE2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59" y="1952090"/>
            <a:ext cx="11143009" cy="4284323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</a:rPr>
              <a:t>1.2.Lack of Extensibility and Abstraction</a:t>
            </a:r>
          </a:p>
          <a:p>
            <a:pPr algn="l" fontAlgn="base"/>
            <a:endParaRPr lang="en-US" b="1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Absence of Abstraction</a:t>
            </a:r>
            <a:r>
              <a:rPr lang="en-US" b="0" i="0" dirty="0">
                <a:effectLst/>
              </a:rPr>
              <a:t>: SQL lacks mechanisms for abstraction, hindering its power and flexibility.</a:t>
            </a:r>
          </a:p>
          <a:p>
            <a:pPr algn="l" fontAlgn="base"/>
            <a:endParaRPr lang="en-US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Functional Limitations</a:t>
            </a:r>
            <a:r>
              <a:rPr lang="en-US" b="0" i="0" dirty="0">
                <a:effectLst/>
              </a:rPr>
              <a:t>: The inability to define new operators and pass expressions limits the language's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41095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987A-221F-FA1B-5BAF-22261584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923"/>
            <a:ext cx="9144000" cy="625157"/>
          </a:xfrm>
        </p:spPr>
        <p:txBody>
          <a:bodyPr>
            <a:noAutofit/>
          </a:bodyPr>
          <a:lstStyle/>
          <a:p>
            <a:r>
              <a:rPr lang="en-US" sz="4000" b="1" dirty="0"/>
              <a:t>CRITIQUE OF MODERN SQL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DB8B2-55B1-71EB-E589-144531EE2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59" y="1952090"/>
            <a:ext cx="11143009" cy="4284323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</a:rPr>
              <a:t>1.3: Semantic Ordering Constraints</a:t>
            </a:r>
          </a:p>
          <a:p>
            <a:pPr algn="l" fontAlgn="base"/>
            <a:endParaRPr lang="en-US" b="1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Implicit Ordering Rules</a:t>
            </a:r>
            <a:r>
              <a:rPr lang="en-US" b="0" i="0" dirty="0">
                <a:effectLst/>
              </a:rPr>
              <a:t>: Semantical ordering constraints not visible in the syntactic structure.</a:t>
            </a:r>
          </a:p>
          <a:p>
            <a:pPr algn="l" fontAlgn="base"/>
            <a:endParaRPr lang="en-US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Lack of Portability</a:t>
            </a:r>
            <a:r>
              <a:rPr lang="en-US" b="0" i="0" dirty="0">
                <a:effectLst/>
              </a:rPr>
              <a:t>: SQL's lack of portability across different systems.</a:t>
            </a:r>
          </a:p>
        </p:txBody>
      </p:sp>
    </p:spTree>
    <p:extLst>
      <p:ext uri="{BB962C8B-B14F-4D97-AF65-F5344CB8AC3E}">
        <p14:creationId xmlns:p14="http://schemas.microsoft.com/office/powerpoint/2010/main" val="234316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C352-D515-F841-7C8B-487F4A43F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59"/>
            <a:ext cx="9144000" cy="919163"/>
          </a:xfrm>
        </p:spPr>
        <p:txBody>
          <a:bodyPr>
            <a:normAutofit/>
          </a:bodyPr>
          <a:lstStyle/>
          <a:p>
            <a:pPr algn="l" fontAlgn="base"/>
            <a:r>
              <a:rPr lang="en-IN" sz="4000" b="1" i="0" dirty="0">
                <a:solidFill>
                  <a:schemeClr val="tx1"/>
                </a:solidFill>
                <a:effectLst/>
                <a:latin typeface="+mn-lt"/>
              </a:rPr>
              <a:t>Syntax-Related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81C61-A757-1270-8A72-9DE958242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19" y="1674689"/>
            <a:ext cx="11445410" cy="4058292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IN" sz="2000" b="1" i="0" dirty="0">
                <a:effectLst/>
              </a:rPr>
              <a:t>2.1: Unhelpful Error Messages</a:t>
            </a:r>
          </a:p>
          <a:p>
            <a:pPr algn="l" fontAlgn="base"/>
            <a:endParaRPr lang="en-IN" sz="2000" b="1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</a:rPr>
              <a:t>Impenetrable Messages</a:t>
            </a:r>
            <a:r>
              <a:rPr lang="en-IN" sz="2000" b="0" i="0" dirty="0">
                <a:effectLst/>
              </a:rPr>
              <a:t>: SQL's irregular grammar leads to unhelpful error messages, making debugging and implementation challenging.</a:t>
            </a:r>
          </a:p>
          <a:p>
            <a:pPr algn="l" fontAlgn="base"/>
            <a:endParaRPr lang="en-IN" sz="2000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</a:rPr>
              <a:t>Compile Time Errors</a:t>
            </a:r>
            <a:r>
              <a:rPr lang="en-IN" sz="2000" b="0" i="0" dirty="0">
                <a:effectLst/>
              </a:rPr>
              <a:t>: A significant number of queries result in compile time errors, indicating the syntax-related challenges faced by learners.</a:t>
            </a:r>
          </a:p>
        </p:txBody>
      </p:sp>
    </p:spTree>
    <p:extLst>
      <p:ext uri="{BB962C8B-B14F-4D97-AF65-F5344CB8AC3E}">
        <p14:creationId xmlns:p14="http://schemas.microsoft.com/office/powerpoint/2010/main" val="389948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0DDA-8763-1EA9-866A-B971F142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5209"/>
            <a:ext cx="10353762" cy="1140431"/>
          </a:xfrm>
        </p:spPr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+mn-lt"/>
              </a:rPr>
              <a:t>Syntax-Related Challenges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3C0-B477-C1C7-56FB-8B63C107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736333"/>
            <a:ext cx="11455685" cy="3349376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</a:rPr>
              <a:t>2.2: Lack of Syntactical Orthogonality</a:t>
            </a:r>
          </a:p>
          <a:p>
            <a:pPr marL="36900" indent="0" algn="l" fontAlgn="base">
              <a:buNone/>
            </a:pPr>
            <a:endParaRPr lang="en-US" sz="2000" b="1" i="0" dirty="0">
              <a:solidFill>
                <a:schemeClr val="tx1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Inconsistent Syntax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The syntax of SQL lacks orthogonality, leading to difficulties in writing and understanding complex queries.</a:t>
            </a:r>
          </a:p>
          <a:p>
            <a:pPr marL="36900" indent="0" algn="l" fontAlgn="base">
              <a:buNone/>
            </a:pP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Implicit Ordering Rules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SQL relies on implicit ordering rules that are not visible in its syntactic structure, complicating query composition.</a:t>
            </a:r>
          </a:p>
          <a:p>
            <a:pPr marL="36900" indent="0">
              <a:buNone/>
            </a:pPr>
            <a:endParaRPr lang="en-US" sz="2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4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97D7-3C4E-AFDA-A7D1-420ADA8C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449" y="396241"/>
            <a:ext cx="10808414" cy="1257898"/>
          </a:xfrm>
        </p:spPr>
        <p:txBody>
          <a:bodyPr>
            <a:normAutofit/>
          </a:bodyPr>
          <a:lstStyle/>
          <a:p>
            <a:pPr algn="l" fontAlgn="base"/>
            <a:r>
              <a:rPr lang="en-US" sz="4000" b="1" i="0" dirty="0" err="1">
                <a:solidFill>
                  <a:schemeClr val="tx1"/>
                </a:solidFill>
                <a:effectLst/>
                <a:latin typeface="+mn-lt"/>
              </a:rPr>
              <a:t>SaneQL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+mn-lt"/>
              </a:rPr>
              <a:t>: A New Query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1A2BB-C017-543F-5862-738A86ED8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18" y="2147299"/>
            <a:ext cx="11548153" cy="3359649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</a:rPr>
              <a:t>3.1: Simple and Regular Syntax</a:t>
            </a:r>
          </a:p>
          <a:p>
            <a:pPr algn="l" fontAlgn="base"/>
            <a:endParaRPr lang="en-US" b="1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Improved Learnability</a:t>
            </a:r>
            <a:r>
              <a:rPr lang="en-US" b="0" i="0" dirty="0">
                <a:effectLst/>
              </a:rPr>
              <a:t>: </a:t>
            </a:r>
            <a:r>
              <a:rPr lang="en-US" b="0" i="0" dirty="0" err="1">
                <a:effectLst/>
              </a:rPr>
              <a:t>SaneQL</a:t>
            </a:r>
            <a:r>
              <a:rPr lang="en-US" b="0" i="0" dirty="0">
                <a:effectLst/>
              </a:rPr>
              <a:t> features a straightforward and consistent syntax, improving its learnability and ease of implementation.</a:t>
            </a:r>
          </a:p>
          <a:p>
            <a:pPr algn="l" fontAlgn="base"/>
            <a:endParaRPr lang="en-US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Extensibility</a:t>
            </a:r>
            <a:r>
              <a:rPr lang="en-US" b="0" i="0" dirty="0">
                <a:effectLst/>
              </a:rPr>
              <a:t>: </a:t>
            </a:r>
            <a:r>
              <a:rPr lang="en-US" b="0" i="0" dirty="0" err="1">
                <a:effectLst/>
              </a:rPr>
              <a:t>SaneQL</a:t>
            </a:r>
            <a:r>
              <a:rPr lang="en-US" b="0" i="0" dirty="0">
                <a:effectLst/>
              </a:rPr>
              <a:t> allows the definition of new operators that integrate seamlessly with the existing built-in ones, enhancing its capabilities.</a:t>
            </a:r>
          </a:p>
        </p:txBody>
      </p:sp>
    </p:spTree>
    <p:extLst>
      <p:ext uri="{BB962C8B-B14F-4D97-AF65-F5344CB8AC3E}">
        <p14:creationId xmlns:p14="http://schemas.microsoft.com/office/powerpoint/2010/main" val="906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97D7-3C4E-AFDA-A7D1-420ADA8C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449" y="396241"/>
            <a:ext cx="10808414" cy="1257898"/>
          </a:xfrm>
        </p:spPr>
        <p:txBody>
          <a:bodyPr>
            <a:normAutofit/>
          </a:bodyPr>
          <a:lstStyle/>
          <a:p>
            <a:pPr algn="l" fontAlgn="base"/>
            <a:r>
              <a:rPr lang="en-US" sz="4000" b="1" i="0" dirty="0" err="1">
                <a:solidFill>
                  <a:schemeClr val="tx1"/>
                </a:solidFill>
                <a:effectLst/>
                <a:latin typeface="+mn-lt"/>
              </a:rPr>
              <a:t>SaneQL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+mn-lt"/>
              </a:rPr>
              <a:t>: A New Query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1A2BB-C017-543F-5862-738A86ED8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18" y="2147299"/>
            <a:ext cx="11548153" cy="3626777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</a:rPr>
              <a:t>3.2: Embracing Core Principles</a:t>
            </a:r>
          </a:p>
          <a:p>
            <a:pPr algn="l" fontAlgn="base"/>
            <a:endParaRPr lang="en-IN" b="1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Multiset Semantics</a:t>
            </a:r>
            <a:r>
              <a:rPr lang="en-IN" b="0" i="0" dirty="0">
                <a:effectLst/>
              </a:rPr>
              <a:t>: </a:t>
            </a:r>
            <a:r>
              <a:rPr lang="en-IN" b="0" i="0" dirty="0" err="1">
                <a:effectLst/>
              </a:rPr>
              <a:t>SaneQL</a:t>
            </a:r>
            <a:r>
              <a:rPr lang="en-IN" b="0" i="0" dirty="0">
                <a:effectLst/>
              </a:rPr>
              <a:t> fully embraces the core principles behind SQL, especially multiset semantics, ensuring the enduring success of relational database technology.</a:t>
            </a:r>
          </a:p>
          <a:p>
            <a:pPr algn="l" fontAlgn="base"/>
            <a:endParaRPr lang="en-IN" b="0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Modularity</a:t>
            </a:r>
            <a:r>
              <a:rPr lang="en-IN" b="0" i="0" dirty="0">
                <a:effectLst/>
              </a:rPr>
              <a:t>: </a:t>
            </a:r>
            <a:r>
              <a:rPr lang="en-IN" b="0" i="0" dirty="0" err="1">
                <a:effectLst/>
              </a:rPr>
              <a:t>SaneQL</a:t>
            </a:r>
            <a:r>
              <a:rPr lang="en-IN" b="0" i="0" dirty="0">
                <a:effectLst/>
              </a:rPr>
              <a:t> enables the reuse of logic across queries, providing a more flexible and accessible language interface.</a:t>
            </a:r>
          </a:p>
          <a:p>
            <a:pPr algn="l" fontAlgn="base"/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1400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224</TotalTime>
  <Words>811</Words>
  <Application>Microsoft Office PowerPoint</Application>
  <PresentationFormat>Widescreen</PresentationFormat>
  <Paragraphs>101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Calisto MT</vt:lpstr>
      <vt:lpstr>Inter</vt:lpstr>
      <vt:lpstr>Poppins</vt:lpstr>
      <vt:lpstr>Wingdings</vt:lpstr>
      <vt:lpstr>Wingdings 2</vt:lpstr>
      <vt:lpstr>Slate</vt:lpstr>
      <vt:lpstr>Introduction to SaneQL</vt:lpstr>
      <vt:lpstr>Table of Content</vt:lpstr>
      <vt:lpstr> CRITIQUE OF MODERN SQL</vt:lpstr>
      <vt:lpstr>CRITIQUE OF MODERN SQL</vt:lpstr>
      <vt:lpstr>CRITIQUE OF MODERN SQL</vt:lpstr>
      <vt:lpstr>Syntax-Related Challenges</vt:lpstr>
      <vt:lpstr>Syntax-Related Challenges</vt:lpstr>
      <vt:lpstr>SaneQL: A New Query Language</vt:lpstr>
      <vt:lpstr>SaneQL: A New Query Language</vt:lpstr>
      <vt:lpstr>HOW IT WORKS</vt:lpstr>
      <vt:lpstr>SANEQL PARSE PHASE</vt:lpstr>
      <vt:lpstr>PARSER PROCESS</vt:lpstr>
      <vt:lpstr>PARSER PROCESS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SANEQL: TOWARDS SIMPLE AND EXPRESSIVE QUERIES</dc:title>
  <dc:creator>Ahan Bandyopadhyay</dc:creator>
  <cp:lastModifiedBy>Sonali kashyap</cp:lastModifiedBy>
  <cp:revision>14</cp:revision>
  <dcterms:created xsi:type="dcterms:W3CDTF">2024-02-11T14:42:34Z</dcterms:created>
  <dcterms:modified xsi:type="dcterms:W3CDTF">2024-04-24T08:41:48Z</dcterms:modified>
</cp:coreProperties>
</file>