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B3210B-307B-4DF3-B63A-54AC5EC4B361}" v="1" dt="2023-02-20T16:30:10.8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108" y="19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송 수정" userId="076b23ce8e22d73d" providerId="LiveId" clId="{8AB3210B-307B-4DF3-B63A-54AC5EC4B361}"/>
    <pc:docChg chg="addSld modSld">
      <pc:chgData name="송 수정" userId="076b23ce8e22d73d" providerId="LiveId" clId="{8AB3210B-307B-4DF3-B63A-54AC5EC4B361}" dt="2023-02-20T16:30:10.861" v="0"/>
      <pc:docMkLst>
        <pc:docMk/>
      </pc:docMkLst>
      <pc:sldChg chg="add">
        <pc:chgData name="송 수정" userId="076b23ce8e22d73d" providerId="LiveId" clId="{8AB3210B-307B-4DF3-B63A-54AC5EC4B361}" dt="2023-02-20T16:30:10.861" v="0"/>
        <pc:sldMkLst>
          <pc:docMk/>
          <pc:sldMk cId="1276193726" sldId="256"/>
        </pc:sldMkLst>
      </pc:sldChg>
      <pc:sldChg chg="add">
        <pc:chgData name="송 수정" userId="076b23ce8e22d73d" providerId="LiveId" clId="{8AB3210B-307B-4DF3-B63A-54AC5EC4B361}" dt="2023-02-20T16:30:10.861" v="0"/>
        <pc:sldMkLst>
          <pc:docMk/>
          <pc:sldMk cId="1117324967" sldId="25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F6AEB-14BC-DBDE-A2A4-24022C4E82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EAFCD9-9EFF-6B72-9A8C-B0AE912604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06C5CA-28B9-2609-E330-1DDF9C48A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3976A-6BA2-4C32-86A6-9F36DAFC0AA2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7EEB-A884-FBD7-F20F-01B79BC52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319C43-A86F-B2C2-C4E9-50B243FA7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84304-61A1-46E1-BAFA-FFE376663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3405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055E4-BEC1-BC49-34A5-45F6BCFA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8DB968-34B2-3132-BB41-0AB7F0E2A3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786F04-84A4-106A-0ACB-9F834DFDB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3976A-6BA2-4C32-86A6-9F36DAFC0AA2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1BF-7867-507D-571D-84B871FD6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A4802-C7F9-5670-C3AE-A163B5C69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84304-61A1-46E1-BAFA-FFE376663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775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0ED5EF-B2D5-BB68-BE23-1001D7F1EB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20AB79-B002-7394-6478-AB611EA840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4C83C-69A4-1D0C-B2B3-5F2039E38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3976A-6BA2-4C32-86A6-9F36DAFC0AA2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01C38D-C808-807B-644A-0D5A20944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42E9D-AFB7-C806-2D75-6A73006F5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84304-61A1-46E1-BAFA-FFE376663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4182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3077D-D4BF-3526-1A08-C1DAE3D25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AB24D-AB76-6ECF-21E5-8EE99A121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673A4F-9151-5F03-9BBB-C0CFBA662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3976A-6BA2-4C32-86A6-9F36DAFC0AA2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FF7C12-3D11-5E38-2B9D-FC4760211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340E2-2A27-6A57-AF26-514B248FF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84304-61A1-46E1-BAFA-FFE376663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735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75B48-BDA9-57F8-D9FB-23ADF565C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D0AA26-8E5E-55EC-7347-98B22B7236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2C382-18F3-BBE5-23BA-C0426A8EB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3976A-6BA2-4C32-86A6-9F36DAFC0AA2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B6552-D46C-5800-E65C-C953DDC9E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B2629B-22D8-E728-1B42-7CA23DDCC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84304-61A1-46E1-BAFA-FFE376663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4855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E0687-2F11-A31D-1E38-278C18FA4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2219E-F895-D8D0-E1D8-7BBBED20F6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EEFD3B-D43D-E968-58F9-0EA10C9319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BE5223-55A3-5E92-60A4-1EF5F5A49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3976A-6BA2-4C32-86A6-9F36DAFC0AA2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A1BB0C-EA7D-FFCB-3A93-DEE8FC62F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E49D24-719E-1679-DF95-0999993A6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84304-61A1-46E1-BAFA-FFE376663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557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1DA8D-0C3B-16E4-66C6-E71676C43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D9BCEA-7477-8300-B11D-A9FDA0AB5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CF603E-7D26-1702-FA7C-4B6D7D8EA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EA33AB-4249-21A8-E347-7F59E4904A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BD7ADA-783B-717C-7F6C-0AFE58024D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86C14F-E20F-4FB1-D3F8-D5C364E93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3976A-6BA2-4C32-86A6-9F36DAFC0AA2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C2FA10-6DC7-3EFB-84F8-A69D4EB4D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D417DD-539E-5E1D-2B82-66BAABDF4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84304-61A1-46E1-BAFA-FFE376663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7211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6955B-80D6-B93A-26DF-71E6C2476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DE1C34-FF96-AC9D-8EF4-AE2252805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3976A-6BA2-4C32-86A6-9F36DAFC0AA2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6DC0D6-E72C-2337-241E-AF4C2710F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FABA6-66A7-293C-EF51-54B202B5A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84304-61A1-46E1-BAFA-FFE376663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780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AEA252-972E-3787-E29D-753CE511F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3976A-6BA2-4C32-86A6-9F36DAFC0AA2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8E8E84-6B43-F923-4B12-06FC3B3DF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E786C6-B820-18B9-1148-78DAF7647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84304-61A1-46E1-BAFA-FFE376663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472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81A13-37D7-C322-A667-069BB99C7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E6754-7395-FD7A-6A3F-C8F06E49C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8B0569-A307-AFDB-E516-17A4ECF9B6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B487E-D8C1-2D7D-EE8D-D95E7D581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3976A-6BA2-4C32-86A6-9F36DAFC0AA2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E09569-6EAA-5E38-4245-6494CC94D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68822-458D-407D-95EC-F1465A496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84304-61A1-46E1-BAFA-FFE376663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186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B7AD1-75B5-54C9-0DAC-09946F8DD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942722-5CB3-4066-6656-6F154307F5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173C41-A46C-EA03-22AC-EEB67C9D57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1C8A3F-6F7A-FE6A-599F-0F6C102D8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3976A-6BA2-4C32-86A6-9F36DAFC0AA2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010AD7-D851-AA06-4C4F-3C7C5FF3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2B1640-6D34-3AB3-5181-B4A4C10E2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84304-61A1-46E1-BAFA-FFE376663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613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051498-0B7C-8FAD-3345-93487A680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82309E-8ECE-D681-C672-299E1D45A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48F00-4D28-974A-48F4-B805E944F3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3976A-6BA2-4C32-86A6-9F36DAFC0AA2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061E62-BF4D-5C7D-CBEE-D20D0C66E2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6A7E1-29B3-C0FD-614B-FEECAB1564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F84304-61A1-46E1-BAFA-FFE376663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462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D92B1C-F4A2-59D9-B2E0-B392721D5D5E}"/>
              </a:ext>
            </a:extLst>
          </p:cNvPr>
          <p:cNvSpPr txBox="1"/>
          <p:nvPr/>
        </p:nvSpPr>
        <p:spPr>
          <a:xfrm>
            <a:off x="2657879" y="198269"/>
            <a:ext cx="687624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latin typeface="Amasis MT Pro Black" panose="02040A04050005020304" pitchFamily="18" charset="0"/>
              </a:rPr>
              <a:t>Technical Feasibility</a:t>
            </a:r>
          </a:p>
          <a:p>
            <a:endParaRPr lang="en-US" altLang="ko-KR" sz="5000" dirty="0">
              <a:latin typeface="Amasis MT Pro Black" panose="02040A040500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39CC4B-EED9-A3E3-E2C5-350AFB4DF380}"/>
              </a:ext>
            </a:extLst>
          </p:cNvPr>
          <p:cNvSpPr txBox="1"/>
          <p:nvPr/>
        </p:nvSpPr>
        <p:spPr>
          <a:xfrm>
            <a:off x="596646" y="1013877"/>
            <a:ext cx="11272266" cy="17491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500" dirty="0"/>
              <a:t>The hardware and software requirements for developing an app depend on various factors such as the type of app, audience, platform &amp; resource size.</a:t>
            </a:r>
          </a:p>
          <a:p>
            <a:pPr algn="ctr">
              <a:lnSpc>
                <a:spcPct val="150000"/>
              </a:lnSpc>
            </a:pPr>
            <a:r>
              <a:rPr lang="en-US" altLang="ko-KR" sz="2500" dirty="0"/>
              <a:t>Resource Size:5-7 </a:t>
            </a:r>
            <a:endParaRPr lang="ko-KR" altLang="en-US" sz="2500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024C63E6-A41A-F95C-0EA3-A215BDBD2CED}"/>
              </a:ext>
            </a:extLst>
          </p:cNvPr>
          <p:cNvGraphicFramePr>
            <a:graphicFrameLocks noGrp="1"/>
          </p:cNvGraphicFramePr>
          <p:nvPr/>
        </p:nvGraphicFramePr>
        <p:xfrm>
          <a:off x="706120" y="2987378"/>
          <a:ext cx="11053065" cy="31482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4355">
                  <a:extLst>
                    <a:ext uri="{9D8B030D-6E8A-4147-A177-3AD203B41FA5}">
                      <a16:colId xmlns:a16="http://schemas.microsoft.com/office/drawing/2014/main" val="2914104884"/>
                    </a:ext>
                  </a:extLst>
                </a:gridCol>
                <a:gridCol w="3684355">
                  <a:extLst>
                    <a:ext uri="{9D8B030D-6E8A-4147-A177-3AD203B41FA5}">
                      <a16:colId xmlns:a16="http://schemas.microsoft.com/office/drawing/2014/main" val="2807028683"/>
                    </a:ext>
                  </a:extLst>
                </a:gridCol>
                <a:gridCol w="3684355">
                  <a:extLst>
                    <a:ext uri="{9D8B030D-6E8A-4147-A177-3AD203B41FA5}">
                      <a16:colId xmlns:a16="http://schemas.microsoft.com/office/drawing/2014/main" val="1789549404"/>
                    </a:ext>
                  </a:extLst>
                </a:gridCol>
              </a:tblGrid>
              <a:tr h="6296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Hardware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Software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Languages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593101"/>
                  </a:ext>
                </a:extLst>
              </a:tr>
              <a:tr h="6296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Computer Machines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Server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SQL query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236234"/>
                  </a:ext>
                </a:extLst>
              </a:tr>
              <a:tr h="6296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Smartphones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Databases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Node.js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337769"/>
                  </a:ext>
                </a:extLst>
              </a:tr>
              <a:tr h="6296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Server components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Virtual Machines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React Native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878354"/>
                  </a:ext>
                </a:extLst>
              </a:tr>
              <a:tr h="6296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Storage Drives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Cloud Storage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JavaScript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48717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CDE8566-2669-F1E4-11C9-E62FE5DBCCB5}"/>
              </a:ext>
            </a:extLst>
          </p:cNvPr>
          <p:cNvSpPr txBox="1"/>
          <p:nvPr/>
        </p:nvSpPr>
        <p:spPr>
          <a:xfrm>
            <a:off x="9405257" y="6513024"/>
            <a:ext cx="3037586" cy="3034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50" dirty="0"/>
              <a:t>Reference: Winner team’s presentation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276193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D92B1C-F4A2-59D9-B2E0-B392721D5D5E}"/>
              </a:ext>
            </a:extLst>
          </p:cNvPr>
          <p:cNvSpPr txBox="1"/>
          <p:nvPr/>
        </p:nvSpPr>
        <p:spPr>
          <a:xfrm>
            <a:off x="2657879" y="198269"/>
            <a:ext cx="678743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latin typeface="Amasis MT Pro Black" panose="02040A04050005020304" pitchFamily="18" charset="0"/>
              </a:rPr>
              <a:t>Financial Feasibility</a:t>
            </a:r>
          </a:p>
          <a:p>
            <a:endParaRPr lang="en-US" altLang="ko-KR" sz="5000" dirty="0">
              <a:latin typeface="Amasis MT Pro Black" panose="02040A040500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39CC4B-EED9-A3E3-E2C5-350AFB4DF380}"/>
              </a:ext>
            </a:extLst>
          </p:cNvPr>
          <p:cNvSpPr txBox="1"/>
          <p:nvPr/>
        </p:nvSpPr>
        <p:spPr>
          <a:xfrm>
            <a:off x="596646" y="1013877"/>
            <a:ext cx="11272266" cy="11721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500" dirty="0"/>
              <a:t>The cost of developing a simple mobile applications ranges from $40,000 to $70,000 and also depends on the application complexity</a:t>
            </a:r>
            <a:endParaRPr lang="ko-KR" altLang="en-US" sz="2500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024C63E6-A41A-F95C-0EA3-A215BDBD2CED}"/>
              </a:ext>
            </a:extLst>
          </p:cNvPr>
          <p:cNvGraphicFramePr>
            <a:graphicFrameLocks noGrp="1"/>
          </p:cNvGraphicFramePr>
          <p:nvPr/>
        </p:nvGraphicFramePr>
        <p:xfrm>
          <a:off x="706120" y="2987378"/>
          <a:ext cx="11053070" cy="251859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79010">
                  <a:extLst>
                    <a:ext uri="{9D8B030D-6E8A-4147-A177-3AD203B41FA5}">
                      <a16:colId xmlns:a16="http://schemas.microsoft.com/office/drawing/2014/main" val="2914104884"/>
                    </a:ext>
                  </a:extLst>
                </a:gridCol>
                <a:gridCol w="1579010">
                  <a:extLst>
                    <a:ext uri="{9D8B030D-6E8A-4147-A177-3AD203B41FA5}">
                      <a16:colId xmlns:a16="http://schemas.microsoft.com/office/drawing/2014/main" val="2807028683"/>
                    </a:ext>
                  </a:extLst>
                </a:gridCol>
                <a:gridCol w="1579010">
                  <a:extLst>
                    <a:ext uri="{9D8B030D-6E8A-4147-A177-3AD203B41FA5}">
                      <a16:colId xmlns:a16="http://schemas.microsoft.com/office/drawing/2014/main" val="1789549404"/>
                    </a:ext>
                  </a:extLst>
                </a:gridCol>
                <a:gridCol w="1579010">
                  <a:extLst>
                    <a:ext uri="{9D8B030D-6E8A-4147-A177-3AD203B41FA5}">
                      <a16:colId xmlns:a16="http://schemas.microsoft.com/office/drawing/2014/main" val="1130192542"/>
                    </a:ext>
                  </a:extLst>
                </a:gridCol>
                <a:gridCol w="1579010">
                  <a:extLst>
                    <a:ext uri="{9D8B030D-6E8A-4147-A177-3AD203B41FA5}">
                      <a16:colId xmlns:a16="http://schemas.microsoft.com/office/drawing/2014/main" val="1154857924"/>
                    </a:ext>
                  </a:extLst>
                </a:gridCol>
                <a:gridCol w="1579010">
                  <a:extLst>
                    <a:ext uri="{9D8B030D-6E8A-4147-A177-3AD203B41FA5}">
                      <a16:colId xmlns:a16="http://schemas.microsoft.com/office/drawing/2014/main" val="3873348539"/>
                    </a:ext>
                  </a:extLst>
                </a:gridCol>
                <a:gridCol w="1579010">
                  <a:extLst>
                    <a:ext uri="{9D8B030D-6E8A-4147-A177-3AD203B41FA5}">
                      <a16:colId xmlns:a16="http://schemas.microsoft.com/office/drawing/2014/main" val="2333403366"/>
                    </a:ext>
                  </a:extLst>
                </a:gridCol>
              </a:tblGrid>
              <a:tr h="6296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Approx</a:t>
                      </a:r>
                    </a:p>
                    <a:p>
                      <a:pPr algn="ctr" latinLnBrk="1"/>
                      <a:r>
                        <a:rPr lang="en-US" altLang="ko-KR" sz="1600" dirty="0"/>
                        <a:t>Hours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Discovery</a:t>
                      </a:r>
                    </a:p>
                    <a:p>
                      <a:pPr algn="ctr" latinLnBrk="1"/>
                      <a:r>
                        <a:rPr lang="en-US" altLang="ko-KR" sz="1600" dirty="0"/>
                        <a:t>Stage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UI/</a:t>
                      </a:r>
                      <a:r>
                        <a:rPr lang="en-US" altLang="ko-KR" sz="1600" dirty="0" err="1"/>
                        <a:t>UX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en-US" altLang="ko-KR" sz="1600" dirty="0"/>
                        <a:t>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Development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Testing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Managements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TOTAL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593101"/>
                  </a:ext>
                </a:extLst>
              </a:tr>
              <a:tr h="6296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Cost per hour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000" dirty="0"/>
                        <a:t>60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000" dirty="0"/>
                        <a:t>80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000" dirty="0"/>
                        <a:t>90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000" dirty="0"/>
                        <a:t>75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000" dirty="0"/>
                        <a:t>80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000" dirty="0"/>
                        <a:t>-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236234"/>
                  </a:ext>
                </a:extLst>
              </a:tr>
              <a:tr h="6296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# of hours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000" dirty="0"/>
                        <a:t>80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000" dirty="0"/>
                        <a:t>240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000" dirty="0"/>
                        <a:t>300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000" dirty="0"/>
                        <a:t>100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000" dirty="0"/>
                        <a:t>100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000" dirty="0"/>
                        <a:t>820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337769"/>
                  </a:ext>
                </a:extLst>
              </a:tr>
              <a:tr h="6296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Total cost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000" dirty="0"/>
                        <a:t>4800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000" dirty="0"/>
                        <a:t>19200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000" dirty="0"/>
                        <a:t>27000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000" dirty="0"/>
                        <a:t>7500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000" dirty="0"/>
                        <a:t>8000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000" dirty="0"/>
                        <a:t>66500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87835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CDE8566-2669-F1E4-11C9-E62FE5DBCCB5}"/>
              </a:ext>
            </a:extLst>
          </p:cNvPr>
          <p:cNvSpPr txBox="1"/>
          <p:nvPr/>
        </p:nvSpPr>
        <p:spPr>
          <a:xfrm>
            <a:off x="9405257" y="6513024"/>
            <a:ext cx="3037586" cy="3034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50" dirty="0"/>
              <a:t>Reference: Winner team’s presentation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117324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</Words>
  <Application>Microsoft Office PowerPoint</Application>
  <PresentationFormat>Widescreen</PresentationFormat>
  <Paragraphs>53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맑은 고딕</vt:lpstr>
      <vt:lpstr>Amasis MT Pro Black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송 수정</dc:creator>
  <cp:lastModifiedBy>송 수정</cp:lastModifiedBy>
  <cp:revision>1</cp:revision>
  <dcterms:created xsi:type="dcterms:W3CDTF">2023-02-20T16:29:28Z</dcterms:created>
  <dcterms:modified xsi:type="dcterms:W3CDTF">2023-02-20T16:30:14Z</dcterms:modified>
</cp:coreProperties>
</file>