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6" r:id="rId5"/>
    <p:sldId id="275" r:id="rId6"/>
    <p:sldId id="291" r:id="rId7"/>
    <p:sldId id="295" r:id="rId8"/>
    <p:sldId id="294" r:id="rId9"/>
    <p:sldId id="276" r:id="rId10"/>
    <p:sldId id="278" r:id="rId11"/>
    <p:sldId id="279" r:id="rId12"/>
    <p:sldId id="293" r:id="rId13"/>
    <p:sldId id="280" r:id="rId14"/>
    <p:sldId id="281" r:id="rId15"/>
    <p:sldId id="284" r:id="rId16"/>
    <p:sldId id="285" r:id="rId17"/>
    <p:sldId id="286" r:id="rId18"/>
    <p:sldId id="292" r:id="rId19"/>
    <p:sldId id="287" r:id="rId20"/>
    <p:sldId id="288" r:id="rId21"/>
    <p:sldId id="289" r:id="rId22"/>
    <p:sldId id="290" r:id="rId23"/>
    <p:sldId id="259" r:id="rId24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FB0C57-50B0-4683-989B-4506F2B1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F34351A-20E6-45D2-B0D7-6A7B943E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E0D554-A2D7-4733-94A0-336AFA34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7A68CD-3A08-41A5-A28B-9D1EB4BB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6758FB-692C-46F2-B019-48B4F0F0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2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D078B1-B3B1-4911-87CA-4ACA2C3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63CC290-A96A-489A-A0C7-5CBB867B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199076-C037-4EBE-9BD7-37D82D17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7BFA18-B241-47BD-B62F-802F04BE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A0E60F-9A83-446E-86FF-45A3C776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8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01DCAC1-BC36-4B3F-AB93-31BE33B82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B9C954D-C93D-4C70-8DF1-C6AEBBB7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D47A60-8897-41EC-8219-E0253C55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8E80D-0668-40F6-94DA-DBD41A92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CB90FA-B2FA-40DE-969D-553F56B0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8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B01355-9AEB-43E8-B1CF-4189EEEC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FDCB0F-7991-42C0-B088-06F50A2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A0694D-CE99-4325-BCCE-23715EB8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898E09-9F2B-4996-880F-558E99A6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40C926-A0C3-4E6E-B15C-4A305089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3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919123-5940-4D31-8BCA-69D9B4E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5A7B5C-FB02-4A7A-972D-4FB8E224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BB7C08-AA53-449F-9C10-9897B2D4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D2F54-8A82-4584-A62B-DC56C2DE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1ACADB-2E98-4E93-B913-4046F74B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1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315017-9F2F-45B4-ACCB-5AE382D4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390945-8445-4A2D-BEB8-657748F66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6B50644-9644-4C45-A800-D62C093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DDC448-3A8B-4015-95ED-B91E450D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D31740A-5FED-46C4-AC88-76D017F4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A03F28A-CD6C-462A-ADC6-3E78C367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B91545-743E-4ADA-851C-3FCBE3FE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9D2BAF-CC7D-44AC-A73D-CEF59D69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01663B3-50D1-4A20-929F-FC5A5B4E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A718A8B-806F-4BE5-AD4F-F7883870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BA7200A-48A7-4D5E-B8F6-48BEB358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D7B926E-3E6F-4143-99CF-2E8E62C2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0898284-74C1-48B1-90CA-A88EA0F2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08BA15A-4DC5-4CAA-A9B5-BA14199A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990C66-C97E-475A-8732-0FE96B7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A5627E0-1EE4-4965-8544-98B19AB6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3EB8400-D9E4-4C77-AD28-62BE62FB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ED77A8A-A550-4DCD-B0FA-58B370A6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4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9F63D4D-6ECA-4DAE-AE17-34587774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A0A7250-BEA7-42BE-B6B3-9FE70D25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75DA071-6599-4691-B01F-CB92BB50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1ED9CC-B84C-4288-A64D-7BF574A4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2D6192-E6B6-4585-8410-5DC37643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599B881-FDCD-4345-BF57-844AF1BD9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D07C43-BF2E-4D02-A8CB-8A71F4B6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694FED5-7B18-470E-B55B-39BE367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3C0FBF1-42D6-4468-835A-391F96A4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9FC6AB-188B-4A28-BA49-72463C61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0006E4-9DEC-4D4E-9031-7D0C0FD3A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92716E-7E8D-49C5-8201-90E42BA9E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6D2BC9-4017-4B84-9222-01F112F6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A0F5AC-DAAF-4DD1-9410-3FEB7E87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B1EBF8-A258-4FB1-80DC-C791AC22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178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9BEF4BA-84EA-4E09-895C-0D36C955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7987524-A953-4694-A051-A58DBAC8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17720E-1AC6-4BB2-8745-AFD74410A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5ECD-03AC-4CC7-B930-3BB814F7B4D8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47A943-600E-4C7E-A081-CF4C9F54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6B5DCD-A222-442B-BBCE-81FD6E920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13BC-C8B8-4A6C-8192-1B2310DEB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mailto:jhseung99@hanmail.net" TargetMode="External" /><Relationship Id="rId3" Type="http://schemas.openxmlformats.org/officeDocument/2006/relationships/hyperlink" Target="mailto:jhseung99@kpu.ac.kr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ko.wikipedia.org/wiki/%EB%AF%B8%EC%8B%9C%EA%B2%BD%EC%A0%9C%ED%95%99" TargetMode="External" /><Relationship Id="rId11" Type="http://schemas.openxmlformats.org/officeDocument/2006/relationships/hyperlink" Target="https://ko.wikipedia.org/w/index.php?title=%EC%9E%A0%EC%9E%AC_%EC%83%9D%EC%82%B0&amp;action=edit&amp;redlink=1" TargetMode="External" /><Relationship Id="rId12" Type="http://schemas.openxmlformats.org/officeDocument/2006/relationships/hyperlink" Target="https://ko.wikipedia.org/w/index.php?title=%EA%B3%A0%EC%A0%84_%EA%B2%BD%EC%A0%9C%ED%95%99%EC%9E%90&amp;action=edit&amp;redlink=1" TargetMode="External" /><Relationship Id="rId13" Type="http://schemas.openxmlformats.org/officeDocument/2006/relationships/hyperlink" Target="https://ko.wikipedia.org/wiki/%EA%B2%BD%EC%A0%9C" TargetMode="External" /><Relationship Id="rId14" Type="http://schemas.openxmlformats.org/officeDocument/2006/relationships/hyperlink" Target="https://ko.wikipedia.org/w/index.php?title=%EC%83%81%ED%92%88_(%EA%B2%BD%EC%A0%9C%ED%95%99)&amp;action=edit&amp;redlink=1" TargetMode="External" /><Relationship Id="rId15" Type="http://schemas.openxmlformats.org/officeDocument/2006/relationships/hyperlink" Target="https://ko.wikipedia.org/wiki/%EC%B4%9D%EC%88%98%EC%9A%94" TargetMode="External" /><Relationship Id="rId16" Type="http://schemas.openxmlformats.org/officeDocument/2006/relationships/hyperlink" Target="https://ko.wikipedia.org/wiki/1930%EB%85%84%EB%8C%80" TargetMode="External" /><Relationship Id="rId17" Type="http://schemas.openxmlformats.org/officeDocument/2006/relationships/hyperlink" Target="https://ko.wikipedia.org/wiki/%EC%8B%A4%EC%97%85%EB%A5%A0" TargetMode="External" /><Relationship Id="rId18" Type="http://schemas.openxmlformats.org/officeDocument/2006/relationships/hyperlink" Target="https://ko.wikipedia.org/wiki/%EB%94%94%ED%94%8C%EB%A0%88%EC%9D%B4%EC%85%98" TargetMode="External" /><Relationship Id="rId2" Type="http://schemas.openxmlformats.org/officeDocument/2006/relationships/hyperlink" Target="https://ko.wikipedia.org/wiki/%EC%A1%B4_%EB%A9%94%EC%9D%B4%EB%84%88%EB%93%9C_%EC%BC%80%EC%9D%B8%EC%A6%88" TargetMode="External" /><Relationship Id="rId3" Type="http://schemas.openxmlformats.org/officeDocument/2006/relationships/hyperlink" Target="https://ko.wikipedia.org/wiki/%EC%9D%B4%EB%A1%A0" TargetMode="External" /><Relationship Id="rId4" Type="http://schemas.openxmlformats.org/officeDocument/2006/relationships/hyperlink" Target="https://ko.wikipedia.org/w/index.php?title=%EA%B3%B5%EA%B3%B5_%EB%B6%80%EB%AC%B8&amp;action=edit&amp;redlink=1" TargetMode="External" /><Relationship Id="rId5" Type="http://schemas.openxmlformats.org/officeDocument/2006/relationships/hyperlink" Target="https://ko.wikipedia.org/w/index.php?title=%EB%AF%BC%EA%B0%84_%EB%B6%80%EB%AC%B8&amp;action=edit&amp;redlink=1" TargetMode="External" /><Relationship Id="rId6" Type="http://schemas.openxmlformats.org/officeDocument/2006/relationships/hyperlink" Target="https://ko.wikipedia.org/wiki/%ED%98%BC%ED%95%A9%EA%B2%BD%EC%A0%9C" TargetMode="External" /><Relationship Id="rId7" Type="http://schemas.openxmlformats.org/officeDocument/2006/relationships/hyperlink" Target="https://ko.wikipedia.org/w/index.php?title=%EB%B0%A9%EC%9E%84%EC%A3%BC%EC%9D%98_(%EA%B2%BD%EC%A0%9C%ED%95%99)&amp;action=edit&amp;redlink=1" TargetMode="External" /><Relationship Id="rId8" Type="http://schemas.openxmlformats.org/officeDocument/2006/relationships/hyperlink" Target="https://ko.wikipedia.org/w/index.php?title=%EC%9E%90%EC%9C%A0%EC%A3%BC%EC%9D%98_(%EA%B2%BD%EC%A0%9C%ED%95%99)&amp;action=edit&amp;redlink=1" TargetMode="External" /><Relationship Id="rId9" Type="http://schemas.openxmlformats.org/officeDocument/2006/relationships/hyperlink" Target="https://ko.wikipedia.org/wiki/%EA%B1%B0%EC%8B%9C%EA%B2%BD%EC%A0%9C%ED%95%99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ko.wikipedia.org/wiki/%EC%98%81%EC%96%B4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ko.wikipedia.org/wiki/%EB%85%B8%EB%8F%99" TargetMode="External" /><Relationship Id="rId11" Type="http://schemas.openxmlformats.org/officeDocument/2006/relationships/hyperlink" Target="https://ko.wikipedia.org/wiki/%ED%88%AC%EC%9E%90" TargetMode="External" /><Relationship Id="rId12" Type="http://schemas.openxmlformats.org/officeDocument/2006/relationships/hyperlink" Target="https://ko.wikipedia.org/wiki/%EA%B3%A0%EC%9A%A9" TargetMode="External" /><Relationship Id="rId13" Type="http://schemas.openxmlformats.org/officeDocument/2006/relationships/hyperlink" Target="https://ko.wikipedia.org/wiki/%EA%B0%80%EA%B2%A9" TargetMode="External" /><Relationship Id="rId14" Type="http://schemas.openxmlformats.org/officeDocument/2006/relationships/hyperlink" Target="https://ko.wikipedia.org/wiki/%EC%A0%95%EC%B9%98%EA%B2%BD%EC%A0%9C%ED%95%99" TargetMode="External" /><Relationship Id="rId15" Type="http://schemas.openxmlformats.org/officeDocument/2006/relationships/hyperlink" Target="https://ko.wikipedia.org/wiki/%EC%95%A0%EB%8D%A4_%EC%8A%A4%EB%AF%B8%EC%8A%A4" TargetMode="External" /><Relationship Id="rId16" Type="http://schemas.openxmlformats.org/officeDocument/2006/relationships/hyperlink" Target="https://ko.wikipedia.org/wiki/%EB%A6%AC%EC%B9%B4%EB%8F%84" TargetMode="External" /><Relationship Id="rId17" Type="http://schemas.openxmlformats.org/officeDocument/2006/relationships/hyperlink" Target="https://ko.wikipedia.org/wiki/%EB%8D%B0%EB%B2%88%ED%8F%AC%ED%8A%B8" TargetMode="External" /><Relationship Id="rId18" Type="http://schemas.openxmlformats.org/officeDocument/2006/relationships/hyperlink" Target="https://ko.wikipedia.org/wiki/%EC%BC%80%EC%9D%B8%EC%8A%A4" TargetMode="External" /><Relationship Id="rId19" Type="http://schemas.openxmlformats.org/officeDocument/2006/relationships/hyperlink" Target="https://ko.wikipedia.org/wiki/%EB%A7%88%EB%A5%B4%ED%81%AC%EC%8A%A4" TargetMode="External" /><Relationship Id="rId2" Type="http://schemas.openxmlformats.org/officeDocument/2006/relationships/hyperlink" Target="https://ko.wikipedia.org/wiki/%EC%98%81%EC%96%B4" TargetMode="External" /><Relationship Id="rId20" Type="http://schemas.openxmlformats.org/officeDocument/2006/relationships/hyperlink" Target="https://ko.wikipedia.org/wiki/%EA%B3%A0%EC%A0%84%ED%95%99%ED%8C%8C" TargetMode="External" /><Relationship Id="rId21" Type="http://schemas.openxmlformats.org/officeDocument/2006/relationships/hyperlink" Target="https://ko.wikipedia.org/wiki/%EC%BC%80%EC%9D%B8%EC%A6%88%EC%A3%BC%EC%9D%98" TargetMode="External" /><Relationship Id="rId22" Type="http://schemas.openxmlformats.org/officeDocument/2006/relationships/hyperlink" Target="https://ko.wikipedia.org/w/index.php?title=%EC%A0%9C%EB%8F%84%ED%95%99%ED%8C%8C&amp;action=edit&amp;redlink=1" TargetMode="External" /><Relationship Id="rId23" Type="http://schemas.openxmlformats.org/officeDocument/2006/relationships/hyperlink" Target="https://ko.wikipedia.org/wiki/%ED%86%B5%ED%99%94%EC%A3%BC%EC%9D%98" TargetMode="External" /><Relationship Id="rId24" Type="http://schemas.openxmlformats.org/officeDocument/2006/relationships/hyperlink" Target="https://ko.wikipedia.org/w/index.php?title=%EC%8B%A0%EA%B3%A0%EC%A0%84%ED%8C%8C&amp;action=edit&amp;redlink=1" TargetMode="External" /><Relationship Id="rId25" Type="http://schemas.openxmlformats.org/officeDocument/2006/relationships/hyperlink" Target="https://ko.wikipedia.org/wiki/%ED%96%89%EB%8F%99%EA%B2%BD%EC%A0%9C%ED%95%99" TargetMode="External" /><Relationship Id="rId26" Type="http://schemas.openxmlformats.org/officeDocument/2006/relationships/hyperlink" Target="https://ko.wikipedia.org/w/index.php?title=%EC%8B%A0%EC%A0%9C%EB%8F%84%EC%A3%BC%EC%9D%98&amp;action=edit&amp;redlink=1" TargetMode="External" /><Relationship Id="rId27" Type="http://schemas.openxmlformats.org/officeDocument/2006/relationships/hyperlink" Target="https://ko.wikipedia.org/wiki/%EB%B9%84%EC%A3%BC%EB%A5%98_%EA%B2%BD%EC%A0%9C%ED%95%99" TargetMode="External" /><Relationship Id="rId28" Type="http://schemas.openxmlformats.org/officeDocument/2006/relationships/hyperlink" Target="https://ko.wikipedia.org/w/index.php?title=%ED%8F%AC%EC%8A%A4%ED%8A%B8%EC%BC%80%EC%9D%B8%EC%A7%80%EC%96%B8&amp;action=edit&amp;redlink=1" TargetMode="External" /><Relationship Id="rId29" Type="http://schemas.openxmlformats.org/officeDocument/2006/relationships/hyperlink" Target="https://ko.wikipedia.org/wiki/%EC%8B%A0%EA%B2%BD%EA%B2%BD%EC%A0%9C%ED%95%99" TargetMode="External" /><Relationship Id="rId3" Type="http://schemas.openxmlformats.org/officeDocument/2006/relationships/hyperlink" Target="https://ko.wikipedia.org/wiki/%EC%82%AC%ED%9A%8C%EA%B3%BC%ED%95%99" TargetMode="External" /><Relationship Id="rId30" Type="http://schemas.openxmlformats.org/officeDocument/2006/relationships/hyperlink" Target="https://ko.wikipedia.org/wiki/%EC%8B%A4%EC%A6%9D%EA%B2%BD%EC%A0%9C%ED%95%99" TargetMode="External" /><Relationship Id="rId31" Type="http://schemas.openxmlformats.org/officeDocument/2006/relationships/hyperlink" Target="https://ko.wikipedia.org/wiki/%EA%B7%9C%EB%B2%94%EA%B2%BD%EC%A0%9C%ED%95%99" TargetMode="External" /><Relationship Id="rId4" Type="http://schemas.openxmlformats.org/officeDocument/2006/relationships/hyperlink" Target="https://ko.wikipedia.org/wiki/%EC%9E%AC%ED%99%94" TargetMode="External" /><Relationship Id="rId5" Type="http://schemas.openxmlformats.org/officeDocument/2006/relationships/hyperlink" Target="https://ko.wikipedia.org/wiki/%EC%84%9C%EB%B9%84%EC%8A%A4" TargetMode="External" /><Relationship Id="rId6" Type="http://schemas.openxmlformats.org/officeDocument/2006/relationships/hyperlink" Target="https://ko.wikipedia.org/wiki/%EC%83%9D%EC%82%B0" TargetMode="External" /><Relationship Id="rId7" Type="http://schemas.openxmlformats.org/officeDocument/2006/relationships/hyperlink" Target="https://ko.wikipedia.org/w/index.php?title=%EB%B6%84%EB%B0%B0&amp;action=edit&amp;redlink=1" TargetMode="External" /><Relationship Id="rId8" Type="http://schemas.openxmlformats.org/officeDocument/2006/relationships/hyperlink" Target="https://ko.wikipedia.org/wiki/%EC%86%8C%EB%B9%84" TargetMode="External" /><Relationship Id="rId9" Type="http://schemas.openxmlformats.org/officeDocument/2006/relationships/hyperlink" Target="https://ko.wikipedia.org/wiki/%EC%A0%84%EC%A0%9C" TargetMode="Externa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ko.wikipedia.org/w/index.php?title=%EA%B2%BD%EC%A0%9C%EB%B0%9C%EC%A0%84%EB%A1%A0&amp;action=edit&amp;redlink=1" TargetMode="External" /><Relationship Id="rId11" Type="http://schemas.openxmlformats.org/officeDocument/2006/relationships/hyperlink" Target="https://ko.wikipedia.org/w/index.php?title=%EC%A3%BC%EB%A5%98_%EA%B2%BD%EC%A0%9C%ED%95%99&amp;action=edit&amp;redlink=1" TargetMode="External" /><Relationship Id="rId12" Type="http://schemas.openxmlformats.org/officeDocument/2006/relationships/hyperlink" Target="https://ko.wikipedia.org/wiki/%ED%99%98%EA%B2%BD%EA%B2%BD%EC%A0%9C%ED%95%99" TargetMode="External" /><Relationship Id="rId13" Type="http://schemas.openxmlformats.org/officeDocument/2006/relationships/hyperlink" Target="https://ko.wikipedia.org/wiki/%EA%B5%90%EC%9C%A1%EA%B2%BD%EC%A0%9C%ED%95%99" TargetMode="External" /><Relationship Id="rId14" Type="http://schemas.openxmlformats.org/officeDocument/2006/relationships/hyperlink" Target="https://ko.wikipedia.org/wiki/%EC%A0%95%EB%B3%B4%EA%B2%BD%EC%A0%9C%ED%95%99" TargetMode="External" /><Relationship Id="rId15" Type="http://schemas.openxmlformats.org/officeDocument/2006/relationships/hyperlink" Target="https://ko.wikipedia.org/wiki/%EB%85%B8%EB%8F%99%EA%B2%BD%EC%A0%9C%ED%95%99" TargetMode="External" /><Relationship Id="rId16" Type="http://schemas.openxmlformats.org/officeDocument/2006/relationships/hyperlink" Target="https://ko.wikipedia.org/w/index.php?title=%EC%A0%9C%EC%95%BD%ED%95%98%EC%9D%98_%EC%B5%9C%EC%A0%81%ED%99%94&amp;action=edit&amp;redlink=1" TargetMode="External" /><Relationship Id="rId17" Type="http://schemas.openxmlformats.org/officeDocument/2006/relationships/hyperlink" Target="https://ko.wikipedia.org/wiki/%EA%B2%8C%EC%9E%84%EC%9D%B4%EB%A1%A0" TargetMode="External" /><Relationship Id="rId18" Type="http://schemas.openxmlformats.org/officeDocument/2006/relationships/hyperlink" Target="https://ko.wikipedia.org/wiki/%EA%B2%BD%EC%A0%9C%ED%95%99" TargetMode="External" /><Relationship Id="rId2" Type="http://schemas.openxmlformats.org/officeDocument/2006/relationships/hyperlink" Target="https://ko.wikipedia.org/w/index.php?title=%EA%B2%BD%EC%A0%9C_%EC%A3%BC%EC%B2%B4&amp;action=edit&amp;redlink=1" TargetMode="External" /><Relationship Id="rId3" Type="http://schemas.openxmlformats.org/officeDocument/2006/relationships/hyperlink" Target="https://ko.wikipedia.org/wiki/%EB%AF%B8%EC%8B%9C%EA%B2%BD%EC%A0%9C%ED%95%99" TargetMode="External" /><Relationship Id="rId4" Type="http://schemas.openxmlformats.org/officeDocument/2006/relationships/hyperlink" Target="https://ko.wikipedia.org/wiki/%EA%B2%BD%EC%A0%9C%EC%84%B1%EC%9E%A5" TargetMode="External" /><Relationship Id="rId5" Type="http://schemas.openxmlformats.org/officeDocument/2006/relationships/hyperlink" Target="https://ko.wikipedia.org/wiki/%EA%B2%BD%EA%B8%B0%EB%B3%80%EB%8F%99" TargetMode="External" /><Relationship Id="rId6" Type="http://schemas.openxmlformats.org/officeDocument/2006/relationships/hyperlink" Target="https://ko.wikipedia.org/wiki/%EC%8B%A4%EC%97%85" TargetMode="External" /><Relationship Id="rId7" Type="http://schemas.openxmlformats.org/officeDocument/2006/relationships/hyperlink" Target="https://ko.wikipedia.org/wiki/%EC%9D%B8%ED%94%8C%EB%A0%88%EC%9D%B4%EC%85%98" TargetMode="External" /><Relationship Id="rId8" Type="http://schemas.openxmlformats.org/officeDocument/2006/relationships/hyperlink" Target="https://ko.wikipedia.org/wiki/%EA%B1%B0%EC%8B%9C%EA%B2%BD%EC%A0%9C%ED%95%99" TargetMode="External" /><Relationship Id="rId9" Type="http://schemas.openxmlformats.org/officeDocument/2006/relationships/hyperlink" Target="https://ko.wikipedia.org/wiki/%EA%B2%BD%EC%A0%9C%ED%99%9C%EB%8F%99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31883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글로벌시장과 경제의 이해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667699"/>
            <a:ext cx="9144000" cy="3067937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ko-KR" altLang="en-US"/>
              <a:t>과목코드</a:t>
            </a:r>
            <a:r>
              <a:rPr lang="en-US" altLang="ko-KR"/>
              <a:t>-</a:t>
            </a:r>
            <a:r>
              <a:rPr lang="ko-KR" altLang="en-US"/>
              <a:t>분반</a:t>
            </a:r>
            <a:r>
              <a:rPr lang="en-US" altLang="ko-KR"/>
              <a:t>: AAK1002203</a:t>
            </a:r>
            <a:endParaRPr lang="en-US" altLang="ko-KR"/>
          </a:p>
          <a:p>
            <a:pPr lvl="0" algn="l">
              <a:defRPr/>
            </a:pPr>
            <a:r>
              <a:rPr lang="ko-KR" altLang="en-US"/>
              <a:t>개설학기</a:t>
            </a:r>
            <a:r>
              <a:rPr lang="en-US" altLang="ko-KR"/>
              <a:t>: 2023-2</a:t>
            </a:r>
            <a:r>
              <a:rPr lang="ko-KR" altLang="en-US"/>
              <a:t>학기</a:t>
            </a:r>
            <a:endParaRPr lang="ko-KR" altLang="en-US"/>
          </a:p>
          <a:p>
            <a:pPr lvl="0" algn="l">
              <a:defRPr/>
            </a:pPr>
            <a:r>
              <a:rPr lang="ko-KR" altLang="en-US"/>
              <a:t>수업시간</a:t>
            </a:r>
            <a:r>
              <a:rPr lang="en-US" altLang="ko-KR"/>
              <a:t>/</a:t>
            </a:r>
            <a:r>
              <a:rPr lang="ko-KR" altLang="en-US"/>
              <a:t>강의실 </a:t>
            </a:r>
            <a:r>
              <a:rPr lang="en-US" altLang="ko-KR"/>
              <a:t>: </a:t>
            </a:r>
            <a:r>
              <a:rPr lang="ko-KR" altLang="en-US"/>
              <a:t>금 </a:t>
            </a:r>
            <a:r>
              <a:rPr lang="en-US" altLang="ko-KR"/>
              <a:t>[6~8] 14:30~17:20, </a:t>
            </a:r>
            <a:r>
              <a:rPr lang="ko-KR" altLang="en-US"/>
              <a:t>공학관 </a:t>
            </a:r>
            <a:r>
              <a:rPr lang="en-US" altLang="ko-KR"/>
              <a:t>E</a:t>
            </a:r>
            <a:r>
              <a:rPr lang="ko-KR" altLang="en-US"/>
              <a:t>동 </a:t>
            </a:r>
            <a:r>
              <a:rPr lang="en-US" altLang="ko-KR"/>
              <a:t>217</a:t>
            </a:r>
            <a:r>
              <a:rPr lang="ko-KR" altLang="en-US"/>
              <a:t>호</a:t>
            </a:r>
            <a:endParaRPr lang="ko-KR" altLang="en-US"/>
          </a:p>
          <a:p>
            <a:pPr lvl="0" algn="l">
              <a:defRPr/>
            </a:pP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승정헌 </a:t>
            </a:r>
            <a:endParaRPr lang="ko-KR" altLang="en-US"/>
          </a:p>
          <a:p>
            <a:pPr lvl="0" algn="l">
              <a:defRPr/>
            </a:pPr>
            <a:r>
              <a:rPr lang="en-US" altLang="ko-KR"/>
              <a:t>E-mail : </a:t>
            </a:r>
            <a:r>
              <a:rPr lang="en-US" altLang="ko-KR">
                <a:hlinkClick r:id="rId2"/>
              </a:rPr>
              <a:t>jhseung99@hanmail.net</a:t>
            </a:r>
            <a:r>
              <a:rPr lang="en-US" altLang="ko-KR"/>
              <a:t>, </a:t>
            </a:r>
            <a:r>
              <a:rPr lang="en-US" altLang="ko-KR">
                <a:hlinkClick r:id="rId3"/>
              </a:rPr>
              <a:t>jhseung99@kpu.ac.kr</a:t>
            </a:r>
            <a:endParaRPr lang="en-US" altLang="ko-KR"/>
          </a:p>
          <a:p>
            <a:pPr lvl="0" algn="l">
              <a:defRPr/>
            </a:pPr>
            <a:r>
              <a:rPr lang="ko-KR" altLang="en-US"/>
              <a:t>연락처</a:t>
            </a:r>
            <a:r>
              <a:rPr lang="en-US" altLang="ko-KR"/>
              <a:t>: 031-8401-1383, Mobile:</a:t>
            </a:r>
            <a:r>
              <a:rPr lang="ko-KR" altLang="en-US"/>
              <a:t> </a:t>
            </a:r>
            <a:r>
              <a:rPr lang="en-US" altLang="ko-KR"/>
              <a:t>010-9057-4680</a:t>
            </a:r>
            <a:endParaRPr lang="en-US" altLang="ko-KR"/>
          </a:p>
          <a:p>
            <a:pPr lvl="0" algn="l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경제학의 조류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수사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음악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천문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경제에 관한 논의는 고대 그리스까지 거슬러 올라가지만 고대나 중세의 경제사상은 윤리학이나 정치학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신학 체계의 일부였고 경제문제만을 독립적으로 취급하지 않았다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경제문제가 다소나마 독립된 형태로 연구대상이 되는 것은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중상주의부터 시작됨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아담 스미스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윤리학과 교수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주류경제학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중상주의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중농주의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고전학파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역사학파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사회주의경제학파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한계효용학파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케임브리지학파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정치경제학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비주류경제학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K. Marx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이론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레닌의 이론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 좌파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현대 마르크스주의자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제도학파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종속학파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6615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100" b="1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1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주류경제학</a:t>
            </a:r>
            <a:r>
              <a:rPr lang="ko-KR" altLang="en-US" sz="2300" b="1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 </a:t>
            </a:r>
            <a:endParaRPr lang="ko-KR" altLang="en-US" sz="2300" b="1" kern="0" spc="0">
              <a:solidFill>
                <a:srgbClr val="ff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중상주의</a:t>
            </a:r>
            <a:endParaRPr lang="ko-KR" altLang="en-US" sz="16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15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세기 중엽부터 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18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세기 중엽까지 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세기 동안 유럽에서 경제적으로 자본주의의 초기단계인 상업자본주의가 형성되던 시기의 경제사상과 경제정책을 말한다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6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일관된 이론체계라기보다는 실제 경제정책을 뒷받침하는 다양한 사상</a:t>
            </a:r>
            <a:endParaRPr lang="ko-KR" altLang="en-US" sz="16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개인의 이익과 국가의 이익은 조화가 이루어지지 않는다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따라서 국가의 이익을 위하여 개인의 이익을 규제하고 정부가 경제에 적극적으로 개입하여야 한다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6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금은과 같은 귀금속이 부이다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. (</a:t>
            </a:r>
            <a:r>
              <a:rPr lang="ko-KR" altLang="en-US" sz="1600" b="1" kern="0" spc="0">
                <a:solidFill>
                  <a:srgbClr val="ff0000"/>
                </a:solidFill>
                <a:effectLst/>
                <a:latin typeface="+mj-ea"/>
                <a:ea typeface="+mj-ea"/>
              </a:rPr>
              <a:t>지금의 시점에서는 맞지 않음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endParaRPr lang="en-US" altLang="ko-KR" sz="16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생산이 부를 창조하는 전제이나 기본적으로 부는 유통과정에서 상업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특히 무역에서 창출된다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6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국가 간의 무역을 제로섬 게임으로 본다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6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ko-KR" altLang="en-US" sz="1600" b="1" kern="0">
                <a:solidFill>
                  <a:srgbClr val="000000"/>
                </a:solidFill>
                <a:latin typeface="+mj-ea"/>
                <a:ea typeface="+mj-ea"/>
              </a:rPr>
              <a:t>위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의 특징 때문에 강력한 보호무역주의로 식민지개척과 어떻게든 무역을 자신에게 유리하게 이끌어가고자 하니 근린궁핍화정책을 실시한다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600" b="1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just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100" b="1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1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중농주의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중농주의학파는 프랑스에서 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세기 후반에 프랑소와 </a:t>
            </a:r>
            <a:r>
              <a:rPr lang="ko-KR" altLang="en-US" sz="21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케네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(1694-1774)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창시하고 </a:t>
            </a:r>
            <a:r>
              <a:rPr lang="ko-KR" altLang="en-US" sz="21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미라보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튀르고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등에 이어진 학파 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농업중심의 사상 및 정책을 펼침 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당시 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90% 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이상의 국민이 농민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농업을 부흥시키고 상공업에 대한 국가의 간섭을 배격하는 중농주의 학파는 일관된 학설을 제시하였다는 점에서 최초의 경제학파로 인정됨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1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고전학파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세기 후반부터 약 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동안 주로 영국을 무대로 전개된 고전파경제학은 시민사회 성립과 산업혁명을 시대적 배경으로 하여 전개된 학파로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고전파 또는 정통파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正統派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 하는 까닭은 경제학이 이들에 의해서 비로소 자율적이고 통일적인 이론체계로서 확립되었으며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기간 동안 고전학파는 비단 </a:t>
            </a:r>
            <a:r>
              <a:rPr lang="ko-KR" altLang="en-US" sz="21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영국뿐만</a:t>
            </a: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세계의 경제학계에 지배적 영향을 끼쳐 왔기 때문</a:t>
            </a:r>
            <a:r>
              <a:rPr lang="en-US" altLang="ko-KR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1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5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925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역사학파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세기 중엽부터 현실경제의 움직임에 대한 고전파 이론의 설명력이 약화되자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정통이론에 대한 비판경제학의 조류가 나타남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몇 부류의 학파가 탄생되었는데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이들에게 공통적인 것은 정통이론이 경제현상을 가격기구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價格機構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바탕을 두고 설명하려는 데 반해서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이들은 모두 이를 비판하고 있다는 점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비주류경제학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정치경제학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산업혁명이 진행됨에 따라 부의 집중현상이 나타나면서 다른 한편으로는 일반대중의 빈곤이 심화되어 갔다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기계에 의한 노동자의 배제는 실업자를 배출하고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식량부족과 저임금은 노동자의 생활을 위협하였다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1810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년대부터 시작된 주기적인 공황은 자본주의체제의 내재적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모순으로까지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인식되기에 이르렀다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1830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년대부터 노동자계급은 자신들의 비참한 처지를 깨닫고 조직적인 운동을 통하여 자본가계급과 투쟁하기에 이른다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역사적인 배경에서 노동자계급의 입장을 대변하는 새로운 학파의 등장이 시대적으로 요청되었다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학파는 주장과 내용에 따라 공상적 사회주의와 과학적 사회주의로 나누어 설명할 수 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5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700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한계효용학파</a:t>
            </a:r>
            <a:r>
              <a:rPr lang="ko-KR" altLang="en-US" sz="23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한계혁명이란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1870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년대 초에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경제분석의 방식으로서 한계분석을 도입하여 근대경제학을 출현시킨 일을 일컫는다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이론적으로는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이전에 지배적이었던 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객관적 가치론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물건의 가치는 비용 또는 노동에 의하여 결정된다는 이론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반하여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물건의 가치의 원인을 효용현상에서 구하는 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주관적 가치론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한계효용이론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제창한 것이고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방법적으로는 한계분석을 경제현상 전반의 분석에 적용한 것이다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고전학파와 사회주의학파의 가치결정원리는 </a:t>
            </a:r>
            <a:r>
              <a:rPr lang="ko-KR" altLang="en-US" sz="20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노동가치설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이었는데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한계효용학파의 가치결정원리는 한계원리다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20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사회주의 경제학이 잉여가치설에 근거하여 </a:t>
            </a:r>
            <a:r>
              <a:rPr lang="ko-KR" altLang="en-US" sz="2000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노동착취설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주장하며 노동자 계급의 입장을 대변하면서 자본주의체제의 변혁을 요구하는 극단적인 노선을 걷는 데 비하여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이와 같은 사회주의 및 노동조합 운동에 반대하면서 고전학파와 같이 정부의 간섭을 배제하고 자유방임을 옹호하는 한계효용학파가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1870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년대에 등장하였다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/>
            </a:r>
            <a:b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</a:b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역사학파나 사회주의 학파의 경제학은 경제가 필연적으로 진화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발전하는 것이라고 보고 초인간적이며 객관적인 권위를 인정하였던 것에 반해 한계효용학파는 그것에 반대하고 경제질서라고 하는 것이 인간의 주관적인 합리적 정신의 작용에 의하여 내면에서 통제될 수 있는 것이라고 생각함</a:t>
            </a:r>
            <a:endParaRPr lang="en-US" altLang="ko-KR" sz="2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/>
            </a:r>
            <a:b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</a:b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이와 같이 이들은 서구 각국의 경제가 대체로 지속적인 성장을 시현하면서 노동의 생산성과 모든 계급의 생활수준이 향상되고 있었던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세기 말엽의 시대사조에 따라 자본주의의 장래에 대해서 매우 낙관적인 견해를 가지고 있었음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68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775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한계효용이론은 이미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세기 초 대륙의 경제학자들에 의해서 이론체계가 성립되었는데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때는 빛을 보지 못하다가 후반에 들어가서 빛을 보게 된 것은 마르크스의 잉여가치설 때문이었다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/>
            </a:r>
            <a:b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</a:b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특히 공산주의가 그 당시의 노동가치설에 근거하여 모든 가치는 노동에 의해서만 생산되므로 노동자가 차지해야 된다는 명분을 내세움으로써 자본주의에 도전하였고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대중들이 노동가치설에 의해서 모든 것이 다 노동자의 것이라는 식으로 </a:t>
            </a:r>
            <a:r>
              <a:rPr lang="ko-KR" altLang="en-US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주장하므로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중산층들의 설 땅이 없어지게 되었으나 고전학파의 이론체계로는 공산주의의 이론체계를 뒤집어 놓을 수 없었다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/>
            </a:r>
            <a:b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</a:b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왜냐하면 공산주의는 고전학파의 가치이론의 근간을 이루고 있는 노동가치설의 기초위에 잉여가치설을 전개하였기 때문이다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이에 대응하여 고전학파를 공산주의의 공격으로부터 구원할 새로운 이론체계가 절실히 요청되던 시기에 한계효용이론이 대두하여 노동가치설의 모순을 지적하였다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 효용이 있으므로 생산된 것이지 생산비가 들어서 효용이 생긴 것이 아니라는 것이다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/>
            </a:r>
            <a:b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</a:b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/>
            </a:r>
            <a:b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</a:b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이상과 같은 이들의 이론은 종래의 객관가치설로는 설명할 수 없었던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8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스미스의 모순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한계효용의 개념을 사용함으로써 해결할 수 있었을 뿐 아니라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종래의 고전학파 이론과는 그 분석방법이 판이하게 달랐기 때문에 이러한 한계효용학파의 이론을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한계혁명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이라고까지 표현하였다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이와 같은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한계효용학설이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갖는 중요한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의의란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이론이 정통학파의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정치경제학으로서가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아니고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그 사회적인 면을 벗겨낸 순수한 개인적인 것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즉 순수한 정밀과학인 경제학으로서 출발하였다는 점이며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한계효용학파의 성립을 근대경제학의 성립이라고 보고 있는 것이다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13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케임브리지학파</a:t>
            </a:r>
            <a:endParaRPr lang="ko-KR" altLang="en-US" sz="21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A. C.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피구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J. M.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케인스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J. V.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로빈슨 등 영국의 케임브리지대학교 출신의 경제학자들을 중심으로 발전된 경제학파이다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역사학파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사회주의학파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한계효용학파의 이론이 난립하는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세기말에 각 학파의 장점이라고 생각되는 점들을 선택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결합하여 독자적인 체계를 수립한 학자가 케임브리지대학의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알프레드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마샬이다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.(Alfred Marshall 1842-1923).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그는 고전학파의 객관적 가치설과 한계효용학파의 주관적인 가치설을 종합하여 수요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공급의 이론을 완성하는 한편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당시 경제학의 유일한 교과서로 사용하고 있던 밀의 “정치경제학원리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(Principles of Political Economy, 1848,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공산당선언과 같은 연대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새로운 분석기법과 수학식으로 정교하게 발전시켜 ”경제학원리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(Principles of Economy, 1890)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펴냄으로써 스미스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리카르도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밀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마샬로 연결되는 체계를 이루었다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그는 신고전학파의 창설자로도 불린다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새뮤얼슨의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현대 경제학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1948, 19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판 발행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영국 고전학파의 전통적인 이론을 계승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발전시켰으므로 신고전학파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(neo-classical school)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라고도 불린다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학파는 경제학 이론을 실질적인 문제들에 적용하여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세기말부터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세기 초에 나타난 영국 자본주의의 모순을 해결하려 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 소득분배의 불평등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만성적 실업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독점 등을 이론적으로 분석하고 이에 대한 해결책을 모색했다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여기서 유명한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알프레드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마셜의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(cool head but warm heart)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이들은 기본적으로는 자본주의적 자유경제를 옹호하면서 국민 전체의 후생이라는 견지에서 자본주의경제의 여러 문제들을 경험적으로 고찰했다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96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케인즈 주의</a:t>
            </a:r>
            <a:endParaRPr lang="en-US" altLang="ko-KR" sz="18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latin typeface="Arial" panose="020B0604020202020204" pitchFamily="34" charset="0"/>
                <a:ea typeface="맑은 고딕" panose="020B0503020000020004" pitchFamily="50" charset="-127"/>
              </a:rPr>
              <a:t>존 </a:t>
            </a:r>
            <a:r>
              <a:rPr lang="ko-KR" altLang="en-US" sz="16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메이너드</a:t>
            </a:r>
            <a:r>
              <a:rPr lang="ko-KR" altLang="en-US" sz="1600" b="1" dirty="0">
                <a:latin typeface="Arial" panose="020B0604020202020204" pitchFamily="34" charset="0"/>
                <a:ea typeface="맑은 고딕" panose="020B0503020000020004" pitchFamily="50" charset="-127"/>
              </a:rPr>
              <a:t> 케인즈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가 시초다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케인즈 경제학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(Keynesian economics)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은 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20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세기 영국의 경제학자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" tooltip="존 메이너드 케인즈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케인즈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의 사상에 기초한 경제학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3" tooltip="이론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이론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이다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케인즈 경제학은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4" tooltip="공공 부문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공공 부문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과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5" tooltip="민간 부문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민간 부문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 함께 중요한 역할을 하는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6" tooltip="혼합경제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혼합경제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를 장려한다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이는 시장과 민간 부문이 국가의 간섭이 없는 상태에서 가장 잘 작동한다고 주장하는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7" tooltip="방임주의 (경제학)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방임주의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적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8" tooltip="자유주의 (경제학)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자유주의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와는 상당한 차이가 있으며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실제로 케인즈 경제학은 여러 경제학자들이 방임주의의 실패로 인한 것으로 여기는 문제점들을 해결하기 위해 개발되었다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케인즈의 이론은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9" tooltip="거시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거시경제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적 흐름이 각 개인들의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0" tooltip="미시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미시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적 행동을 압도할 수 있다고 말한다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경제적 과정을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1" tooltip="잠재 생산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잠재 생산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의 지속적인 성장으로 보는 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18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세기 후반 이후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2" tooltip="고전 경제학자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고전경제학자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들의 관점과는 달리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케인즈는 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특히 불황기에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3" tooltip="경제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경제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를 이끌어 가는 요소로서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4" tooltip="상품 (경제학)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상품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에 대한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5" tooltip="총수요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총수요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를 강조했다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이런 관점에서 케인즈는 </a:t>
            </a:r>
            <a:r>
              <a:rPr lang="en-US" altLang="ko-KR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6" tooltip="1930년대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1930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6" tooltip="1930년대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년대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의 높은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7" tooltip="실업률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실업률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과 </a:t>
            </a:r>
            <a:r>
              <a:rPr lang="ko-KR" altLang="en-US" sz="16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8" tooltip="디플레이션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디플레이션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에 대해 거시적인 규모에서 대처하기 위해 정부가 정책적으로 소비를 유도해야 한다고 논했다</a:t>
            </a:r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불황 시기에 정부가 지출을 늘리면 보다 많은 돈이 유통되므로 시민들의 소비와 투자가 유도되어 경제가 정상 상태를 회복한다는 것이 케인즈의 주장이다</a:t>
            </a:r>
            <a:r>
              <a:rPr lang="en-US" altLang="ko-KR" sz="16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9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정치경제학 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비주류경제학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1600" b="1" kern="0" spc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가격기구에 신뢰를 두지 않는 비판 경제학이나 비주류의 경제학파들은 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19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세기 말을 거쳐 오늘날까지 이어오는 것도 있다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. =&gt;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마르크스 경제학을 하나의 학설로써 과학적 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객관적으로 비판하는 학문적 연구대상이 아니라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정권을 장악하는 이데올로기 또는 특정 정당의 선전 활동의 도구로 전락시키고 말았다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오늘날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과거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)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사회주의권 내에서 독자적 경제이론이 발달하지 못하게 된 것도 이 같은 경향과 관계가 있는 것이다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sz="1600" b="1" kern="0" spc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신자유주의의 경제학적 기초인 신고전파 이론을 비판하는 이론은 마르크스주의 경제학을 포함해 다양하다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그중 하나가 제도경제학인데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이 학파는 “시장경제 경제는 단순히 가격기구만을 통해서 움직이는 것이 아니고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법률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사회적 관습 등을 포함하는 각종 제도에 의해 규정된다는 점”을 강조하면서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, “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진정한 경제분석은 제도 연구와 접목되어야 한다”라고 주장한다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제도주의 학파는 신고전파의 경제 인식이 물리학의 기계론에 기초를 두고 있다고 비판하면서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+mn-ea"/>
              </a:rPr>
              <a:t>경제를 진화 과정을 거치며 변화하고 발전하는 유기체로 파악해야 한다고 주장한다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600" b="1" kern="0" spc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32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경제학의 정의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경제의 사전적 정의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經濟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" tooltip="영어"/>
              </a:rPr>
              <a:t>영어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 Economy)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는 재화를 생산하고 소비하는 인간행위를 말한다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또는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특정 국가 혹은 다른 나라의 생산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교환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분배 그리고 재화 및 서비스의 소비와 관련된 인간의 모든 활동을 가리킨다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즉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살아가는 집단의 상호성 행위를 일컫는 말이다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아주 쉽게 말해서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먹고 사는 일에 관련된 분야다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경제는 가계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기업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국가에 의하여 이룩되는 경제활동을 말한다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경제란 무엇인가를 정확히 이해하기 위해서는 가계의 경제활동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기업의 경제활동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국가의 경제활동 등을 개별적으로 살펴 볼 것이 아니라 세 가지 경제주체가 서로 연관을 맺으면서 이룩하는 한 나라 전체의 경제활동을 종합적으로 살펴보아야 하며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그래서 현대의 경제생활을 순환의 형식으로 이해하는 관례가 널리 사용된다</a:t>
            </a:r>
            <a:r>
              <a:rPr lang="en-US" altLang="ko-KR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en-US" altLang="ko-KR" sz="1600" b="1" dirty="0">
              <a:solidFill>
                <a:srgbClr val="202122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ko-KR" sz="1600" dirty="0">
              <a:solidFill>
                <a:srgbClr val="202122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1990EC-7AB8-4784-9566-61A9DB43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726"/>
          </a:xfr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수업 오리엔테이션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CFFF09-F221-4494-B4DA-93BEAA22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/>
              <a:t>1</a:t>
            </a:r>
            <a:r>
              <a:rPr lang="en-US" altLang="ko-KR" dirty="0"/>
              <a:t>. </a:t>
            </a:r>
            <a:r>
              <a:rPr lang="ko-KR" altLang="en-US" dirty="0"/>
              <a:t>과목의 소개와 과목의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/>
              <a:t>경제학의 정의</a:t>
            </a:r>
            <a:endParaRPr lang="en-US" altLang="ko-KR"/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900"/>
              <a:t>    2.1</a:t>
            </a:r>
            <a:r>
              <a:rPr kumimoji="0" lang="ko-KR" altLang="en-US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경제의 사전적 정의</a:t>
            </a:r>
            <a:endParaRPr kumimoji="0" lang="en-US" altLang="ko-KR" sz="19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2.2 </a:t>
            </a:r>
            <a:r>
              <a:rPr kumimoji="0" lang="ko-KR" altLang="en-US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경제학의 사전적 정의</a:t>
            </a:r>
            <a:r>
              <a:rPr kumimoji="0" lang="en-US" altLang="ko-KR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위키백과 차용</a:t>
            </a:r>
            <a:r>
              <a:rPr kumimoji="0" lang="en-US" altLang="ko-KR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2.3 </a:t>
            </a:r>
            <a:r>
              <a:rPr kumimoji="0" lang="ko-KR" altLang="en-US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경제학 분야의</a:t>
            </a:r>
            <a:r>
              <a:rPr kumimoji="0" lang="en-US" altLang="ko-KR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분류</a:t>
            </a:r>
            <a:endParaRPr kumimoji="0" lang="en-US" altLang="ko-KR" sz="19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r>
              <a:rPr lang="en-US" altLang="ko-KR"/>
              <a:t>3</a:t>
            </a:r>
            <a:r>
              <a:rPr lang="en-US" altLang="ko-KR" dirty="0"/>
              <a:t>. </a:t>
            </a:r>
            <a:r>
              <a:rPr lang="ko-KR" altLang="en-US"/>
              <a:t>교재의 선택</a:t>
            </a:r>
            <a:endParaRPr lang="en-US" altLang="ko-KR"/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     3.1 </a:t>
            </a:r>
            <a:r>
              <a:rPr kumimoji="0" lang="ko-KR" altLang="en-US" sz="19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경제학원론 교과서</a:t>
            </a:r>
            <a:endParaRPr kumimoji="0" lang="en-US" altLang="ko-KR" sz="19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     3.2 </a:t>
            </a:r>
            <a:r>
              <a:rPr kumimoji="0" lang="ko-KR" altLang="en-US" sz="19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경제학개론 교과서</a:t>
            </a:r>
            <a:endParaRPr kumimoji="0" lang="en-US" altLang="ko-KR" sz="19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     3.3 </a:t>
            </a:r>
            <a:r>
              <a:rPr kumimoji="0" lang="ko-KR" altLang="en-US" sz="19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기존 경제학 교과서들의 일반적인 경향 </a:t>
            </a:r>
            <a:endParaRPr kumimoji="0" lang="en-US" altLang="ko-KR" sz="19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     3.4 </a:t>
            </a:r>
            <a:r>
              <a:rPr kumimoji="0" lang="ko-KR" altLang="en-US" sz="19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교재선택의 이유</a:t>
            </a:r>
            <a:endParaRPr kumimoji="0" lang="en-US" altLang="ko-KR" sz="19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algun Gothic" panose="020B0503020000020004" pitchFamily="50" charset="-127"/>
                <a:cs typeface="+mn-cs"/>
              </a:rPr>
              <a:t>     3.5 </a:t>
            </a:r>
            <a:r>
              <a:rPr kumimoji="0" lang="ko-KR" altLang="en-US" sz="19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algun Gothic" panose="020B0503020000020004" pitchFamily="50" charset="-127"/>
                <a:cs typeface="+mn-cs"/>
              </a:rPr>
              <a:t>교재의 목차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600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925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경제학의 사전적 정의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위키백과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300" b="1" i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經濟學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" tooltip="영어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영어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 Economics)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은 자원이 제한된 상황에서 사람이 어떻게 행동하는지 연구하는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3" tooltip="사회과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사회과학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의 한 분야다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주로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4" tooltip="재화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재화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나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5" tooltip="서비스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용역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의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6" tooltip="생산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생산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7" tooltip="분배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분배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8" tooltip="소비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소비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에 초점을 맞춘다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경제학은 복잡한 경제 활동에서 특정한 규칙성을 발견하여 경제 현상의 원인과 결과를 탐구하고 예측하는 것을 목표로 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이를 위해 경제학자들은 다양한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9" tooltip="전제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전제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와 분석 대상을 설정한다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그 중에서도 현대 경제학에서의 주요 연구 대상은 세계의 경제 상태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개개인과 기업이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0" tooltip="노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노동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8" tooltip="소비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소비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1" tooltip="투자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투자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2" tooltip="고용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고용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dirty="0">
                <a:latin typeface="Arial" panose="020B0604020202020204" pitchFamily="34" charset="0"/>
                <a:ea typeface="맑은 고딕" panose="020B0503020000020004" pitchFamily="50" charset="-127"/>
              </a:rPr>
              <a:t>가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3" tooltip="가격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격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등을 어떻게 결정하는지에 대한 것이다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또한 경기의 침체와 호황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개인이나 국가 간에 나타나는 부의 불균형과 같은 것들도 경제학의 주요 관심 분야이다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</a:t>
            </a:r>
            <a:r>
              <a:rPr lang="ko-KR" altLang="en-US" sz="13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4" tooltip="정치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정치경제학</a:t>
            </a:r>
            <a:r>
              <a:rPr lang="ko-KR" altLang="en-US" sz="13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의 한 영역으로 시작하였다</a:t>
            </a:r>
            <a:r>
              <a:rPr lang="en-US" altLang="ko-KR" sz="13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1300" b="1" i="0" dirty="0">
              <a:solidFill>
                <a:srgbClr val="FF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기본적으로 경제학은 매우 거시적이고 광범위한 분야를 다루기 때문에 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"</a:t>
            </a:r>
            <a:r>
              <a:rPr lang="ko-KR" altLang="en-US" sz="13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다른 외적 조건이 동일하다면</a:t>
            </a:r>
            <a:r>
              <a:rPr lang="en-US" altLang="ko-KR" sz="13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(ceteris paribus)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"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이라는 전제 하에서 모든 분석이 진행된다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.(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마르크스 경제학에서는 이러한 배제를 추상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(abstract)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이라 부른다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.)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그러나 경제학자마다 분석 대상과 전제가 다르기 때문에 그들이 주목하거나 과감히 배제해버리는 부분은 모두 각각 다르다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이러한 전제와 분석대상의 차이로부터 각 경제학파들의 차이가 생겨난다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이중 몇몇 유명한 경제학자들이 탐구의 대상으로 삼았던 문제들을 열거해 보면 다음과 같다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국부의 성격과 원천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'(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5" tooltip="애덤 스미스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애덤 스미스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), 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대지에서 수확되는 생산물의 분배를 규율하는 법칙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'(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6" tooltip="리카도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리카도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), 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삶의 일상사에서 인간이 하는 행동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'(</a:t>
            </a:r>
            <a:r>
              <a:rPr lang="ko-KR" altLang="en-US" sz="1300" b="1" i="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7" tooltip="데번포트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데번포트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), 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이런저런 용도로 사용될 수 있는 희소한 수단과 목적사이의 관계와 관련된 인간의 행동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'(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로빈슨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), 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유효수요의 결정 요인 분석과 국민소득수준과 고용량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'(</a:t>
            </a:r>
            <a:r>
              <a:rPr lang="ko-KR" altLang="en-US" sz="1300" b="1" i="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8" tooltip="케인스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케인스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), 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근대사회의 움직임에 관한 경제적 법칙을 규명하는 것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'(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9" tooltip="마르크스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마르크스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경제학의 학파에는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0" tooltip="고전학파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고전학파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1" tooltip="케인즈주의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케인즈주의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2" tooltip="제도학파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제도학파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3" tooltip="통화주의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통화주의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4" tooltip="신고전파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신고전파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5" tooltip="행동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행동경제학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6" tooltip="신제도주의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신제도주의</a:t>
            </a:r>
            <a:r>
              <a:rPr lang="ko-KR" altLang="en-US" sz="1300" b="1" i="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등이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있다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7" tooltip="비주류 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비주류 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으로는 대표적으로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8" tooltip="포스트케인지언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포스트 </a:t>
            </a:r>
            <a:r>
              <a:rPr lang="ko-KR" altLang="en-US" sz="1300" b="1" i="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8" tooltip="포스트케인지언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케인지언</a:t>
            </a:r>
            <a:r>
              <a:rPr lang="ko-KR" altLang="en-US" sz="1300" b="1" i="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있으며 그 이외에도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9" tooltip="신경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신경경제학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등이 있다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30" tooltip="실증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실증경제학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은 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무엇인가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를 연구하는 반면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31" tooltip="규범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규범경제학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은 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무엇이 되어야 하는가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'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를 연구한다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1300" b="1" i="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ko-KR" sz="1600" dirty="0">
              <a:solidFill>
                <a:srgbClr val="202122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ko-KR" sz="1600" dirty="0">
              <a:solidFill>
                <a:srgbClr val="202122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46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D1B281-B521-4B20-ADE2-38E30FFD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경제학 분야의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경제학은 크게 </a:t>
            </a:r>
            <a:r>
              <a:rPr lang="ko-KR" altLang="en-US" sz="1300" b="1" i="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개인과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기업 등의 개별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" tooltip="경제 주체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경제 주체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의 행동을 다루는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3" tooltip="미시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미시경제학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과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4" tooltip="경제성장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경제성장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5" tooltip="경기변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경기변동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6" tooltip="실업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실업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7" tooltip="인플레이션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인플레이션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등 경제 전체의 움직임을 다루는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8" tooltip="거시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거시경제학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그리고 일정기간의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9" tooltip="경제활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경제활동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및 경제조직에 대한 역사와 변천과정을 구체적으로 분석하며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 외적 활동이나 제도와의 관계에 대해서도 연구하는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0" tooltip="경제발전론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경제발전론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으로 나뉜다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현대의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1" tooltip="주류 경제학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주류 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은 그 중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3" tooltip="미시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미시경제학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과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8" tooltip="거시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거시경제학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을 중점적으로 분석하며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2" tooltip="환경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환경경제학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3" tooltip="교육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교육경제학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4" tooltip="정보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정보경제학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5" tooltip="노동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노동경제학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등 연구의 주제나 연구방법에 따라 분류하기도 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기타 제도학파 경제학의 경우 </a:t>
            </a:r>
            <a:r>
              <a:rPr lang="ko-KR" altLang="en-US" sz="1300" b="1" i="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0" tooltip="경제발전론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경제발전론</a:t>
            </a:r>
            <a:r>
              <a:rPr lang="ko-KR" altLang="en-US" sz="1300" b="1" i="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에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큰 비중을 둔다고 할 수 있다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i="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2.3.1 </a:t>
            </a:r>
            <a:r>
              <a:rPr lang="ko-KR" altLang="en-US" sz="15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미시경제학</a:t>
            </a:r>
            <a:endParaRPr lang="en-US" altLang="ko-KR" sz="1500" b="1" i="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3" tooltip="미시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미시경제학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은 </a:t>
            </a:r>
            <a:r>
              <a:rPr lang="ko-KR" altLang="en-US" sz="1300" b="1" i="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개인과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기업 등 개별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2" tooltip="경제 주체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경제 주체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의 행동을 다룬다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미시경제학은 개별 주체가 사용할 수 있는 자원의 양이 제약되어 있을 때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개별 주체가 어떻게 최선의 선택을 하게 되는지를 설명한다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대개의 경우 수학적으로는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6" tooltip="제약하의 최적화 (없는 문서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제약하의 최적화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로 모형화 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이때 균형은 개별 상품의 생산량과 가격의 분석에 초점을 맞추는데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미시경제이론이 </a:t>
            </a:r>
            <a:r>
              <a:rPr lang="ko-KR" altLang="en-US" sz="1300" b="1" i="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가격이론이라고도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불린다는 점에서 미시경제이론에서 가격이 차지하는 비중을 알 수 있다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미시경제학의 하위 분야인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7" tooltip="게임이론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게임이론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에서는 경제 주체 간의 상호작용을 다룬다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미시경제이론은 개별 상품의 시장에서 이뤄지는 균형이 주요 관심사이다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b="1" dirty="0">
                <a:latin typeface="Arial" panose="020B0604020202020204" pitchFamily="34" charset="0"/>
                <a:ea typeface="맑은 고딕" panose="020B0503020000020004" pitchFamily="50" charset="-127"/>
              </a:rPr>
              <a:t>2.3.2 </a:t>
            </a:r>
            <a:r>
              <a:rPr lang="ko-KR" altLang="en-US" sz="1500" b="1" dirty="0">
                <a:latin typeface="Arial" panose="020B0604020202020204" pitchFamily="34" charset="0"/>
                <a:ea typeface="맑은 고딕" panose="020B0503020000020004" pitchFamily="50" charset="-127"/>
              </a:rPr>
              <a:t>거시경제학</a:t>
            </a:r>
            <a:endParaRPr lang="en-US" altLang="ko-KR" sz="15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거시경제학은 크게 봤을 때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3" tooltip="미시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미시경제학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과 더불어 </a:t>
            </a:r>
            <a:r>
              <a:rPr lang="ko-KR" altLang="en-US" sz="1300" b="1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  <a:hlinkClick r:id="rId18" tooltip="경제학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경제학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을 이루는 양대 학문 중 하나로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나무가 아닌 숲 전체를 보는 개념의 학문이다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거시경제학은 모든 개별경제주체들의 상호작용의 결과로 인해 나타나는 한 국가의 전체적인 경제 현상에 대해 분석하며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이를 통해 국민소득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물가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실업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환율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국제수지 등 실물경제의 전반을 측정할 수 있다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즉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 전반에 영향을 미치는 변수들의 결정요인과 이러한 변수들 간의 상호 관련성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국민소득의 변화를 설명하는 경제성장이론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그리고 단기적으로 실업과 밀접한 연관을 가지고 있는 경기변동이론을 연구함으로써 총체적이면서도 거시적인 관점에서 경제를 서술한다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경제학에서 거시경제학이 미시경제학과 따로 분리된 이유는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개별 경제주체나 시장의 미시적인 의사결정을 집계하는 이론이 존재하기는 하나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그것의 수준이 미시경제학만큼 충분히 발달하지 못했기 때문이다</a:t>
            </a:r>
            <a:r>
              <a:rPr lang="en-US" altLang="ko-KR" sz="1300" b="1" i="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1300" b="1" i="0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64577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176" y="822121"/>
            <a:ext cx="10573624" cy="5178673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ko-KR" sz="2200" b="1"/>
              <a:t>3. </a:t>
            </a:r>
            <a:r>
              <a:rPr lang="ko-KR" altLang="en-US" sz="2200" b="1"/>
              <a:t>교재의 선택 </a:t>
            </a:r>
            <a:r>
              <a:rPr lang="en-US" altLang="ko-KR" sz="2200" b="1"/>
              <a:t>(</a:t>
            </a:r>
            <a:r>
              <a:rPr lang="ko-KR" altLang="en-US" sz="2200" b="1"/>
              <a:t>입문자에게 쉽고 편안한 교재는 없다</a:t>
            </a:r>
            <a:r>
              <a:rPr lang="en-US" altLang="ko-KR" sz="2200" b="1"/>
              <a:t>)</a:t>
            </a:r>
            <a:endParaRPr lang="en-US" altLang="ko-KR" sz="2200" b="1"/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ko-KR" sz="1800" b="1">
                <a:ea typeface="맑은 고딕"/>
              </a:rPr>
              <a:t>3.1 </a:t>
            </a:r>
            <a:r>
              <a:rPr lang="ko-KR" altLang="en-US" sz="1800" b="1">
                <a:ea typeface="맑은 고딕"/>
              </a:rPr>
              <a:t>경제학원론 교과서</a:t>
            </a:r>
            <a:endParaRPr lang="ko-KR" altLang="en-US" sz="1800" b="1"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맨큐의 경제학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9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N. Gregory Mankiw,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김경환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김종석 옮김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한티에듀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2021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26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경제학원론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6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이준구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이창용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문우사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2020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03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현대 경제학원론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7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김대식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노영기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안국신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이종철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박영사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2018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03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15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1985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03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15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endParaRPr lang="en-US" altLang="ko-KR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4.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경제학원론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Secret Note 4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이원형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한종수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피앤씨미디어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2020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endParaRPr lang="en-US" altLang="ko-KR" sz="1600" b="1">
              <a:ea typeface="맑은 고딕"/>
            </a:endParaRPr>
          </a:p>
          <a:p>
            <a:pPr marL="0" marR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3.2 </a:t>
            </a: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경제학개론 교과서</a:t>
            </a: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 들어가기 </a:t>
            </a: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이준구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이창용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문우사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2022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03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</a:rPr>
              <a:t>02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[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초판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]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2003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15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endParaRPr lang="en-US" altLang="ko-KR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 길잡이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4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안국신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율곡출판사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| 2014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25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3. 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경제학 맛보기 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3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박진석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비앤엠북스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, 2020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02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28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일 출간 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(1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쇄 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2005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08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27</a:t>
            </a:r>
            <a:r>
              <a:rPr lang="ko-KR" altLang="en-US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일</a:t>
            </a:r>
            <a:r>
              <a:rPr lang="en-US" altLang="ko-KR" sz="1600" u="sng" kern="0" spc="0">
                <a:solidFill>
                  <a:srgbClr val="ff0000"/>
                </a:solidFill>
                <a:effectLst/>
                <a:latin typeface="맑은 고딕"/>
                <a:ea typeface="맑은 고딕"/>
              </a:rPr>
              <a:t>)</a:t>
            </a:r>
            <a:endParaRPr lang="en-US" altLang="ko-KR" sz="1600" u="sng" kern="0" spc="0">
              <a:solidFill>
                <a:srgbClr val="ff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4.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시장경제의 원리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안재욱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김영신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박영사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2022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>
                <a:solidFill>
                  <a:srgbClr val="000000"/>
                </a:solidFill>
                <a:latin typeface="맑은 고딕"/>
                <a:ea typeface="맑은 고딕"/>
              </a:rPr>
              <a:t>25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5.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경제학으로의 초대 개정판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김영식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청람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2021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6.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101 2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노택선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김중렬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해남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2013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15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</a:t>
            </a:r>
            <a:endParaRPr lang="ko-KR" altLang="en-US" sz="16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7.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경제학입문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판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한상인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이경모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이승모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기석도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이동헌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피앤씨미디어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2019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 출간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2015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년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08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31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일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)</a:t>
            </a:r>
            <a:endParaRPr lang="ko-KR" altLang="en-US" sz="1600" kern="0" spc="0">
              <a:solidFill>
                <a:srgbClr val="000000"/>
              </a:solidFill>
              <a:effectLst/>
              <a:latin typeface="함초롬바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28943C-C9D1-4645-AE19-939C7D50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746620"/>
            <a:ext cx="10607180" cy="5430343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3.3 </a:t>
            </a:r>
            <a:r>
              <a:rPr lang="ko-KR" altLang="en-US" sz="2000" b="1" dirty="0"/>
              <a:t>기존 경제학 교과서들의 일반적인 경향 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딱딱하고 어렵다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두꺼운 분량과 수리적인 접근 </a:t>
            </a:r>
            <a:r>
              <a:rPr lang="en-US" altLang="ko-KR" sz="2000" dirty="0"/>
              <a:t>(Y=</a:t>
            </a:r>
            <a:r>
              <a:rPr lang="en-US" altLang="ko-KR" sz="2000" dirty="0" err="1"/>
              <a:t>aX+b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현실과 동떨어진 개념과 모형을 사용한다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미시경제학과 거시경제학의 분절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3.4 </a:t>
            </a:r>
            <a:r>
              <a:rPr lang="ko-KR" altLang="en-US" sz="2000" b="1" dirty="0"/>
              <a:t>교재선택의 이유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비교적 쉽게 서술되었고 수리적 접근을 최대한 배제함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다소 과도한 축약이나 독서분량이 최소이며 장의 분할이 </a:t>
            </a:r>
            <a:r>
              <a:rPr lang="en-US" altLang="ko-KR" sz="2000" dirty="0"/>
              <a:t>15</a:t>
            </a:r>
            <a:r>
              <a:rPr lang="ko-KR" altLang="en-US" sz="2000" dirty="0"/>
              <a:t>주차 진도에 적합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824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6160E1-BE9E-4580-91E7-A449DD8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662730"/>
            <a:ext cx="10556846" cy="5514233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3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 </a:t>
            </a:r>
            <a:r>
              <a:rPr lang="ko-KR" altLang="en-US" sz="3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교재의 목차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1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부 경제학으로의 초대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1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경제학적 사고와 표현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/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2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부 시장의 작동원리 맛보기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2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시장과 교환의 이득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3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시장의 균형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4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시장균형의 분석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/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3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부 미시경제학 맛보기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5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소비자이론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6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생산자이론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7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시장과 경쟁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/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4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부 거시경제학 맛보기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8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국민경제의 변화와 측정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9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경제성장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10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화폐시장과 이자율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11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국민경제의 균형</a:t>
            </a:r>
            <a:br>
              <a:rPr lang="ko-KR" altLang="en-US" sz="2900" b="1" i="0" dirty="0">
                <a:effectLst/>
                <a:ea typeface="dotum" panose="020B0600000101010101" pitchFamily="50" charset="-127"/>
              </a:rPr>
            </a:b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제</a:t>
            </a:r>
            <a:r>
              <a:rPr lang="en-US" altLang="ko-KR" sz="2900" b="1" i="0" dirty="0">
                <a:effectLst/>
                <a:ea typeface="dotum" panose="020B0600000101010101" pitchFamily="50" charset="-127"/>
              </a:rPr>
              <a:t>12</a:t>
            </a:r>
            <a:r>
              <a:rPr lang="ko-KR" altLang="en-US" sz="2900" b="1" i="0" dirty="0">
                <a:effectLst/>
                <a:ea typeface="dotum" panose="020B0600000101010101" pitchFamily="50" charset="-127"/>
              </a:rPr>
              <a:t>장 경기변동과 경제안정정책</a:t>
            </a:r>
          </a:p>
        </p:txBody>
      </p:sp>
    </p:spTree>
    <p:extLst>
      <p:ext uri="{BB962C8B-B14F-4D97-AF65-F5344CB8AC3E}">
        <p14:creationId xmlns:p14="http://schemas.microsoft.com/office/powerpoint/2010/main" val="179196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5A78D4-CC37-4164-A9F6-D99BC1E8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3400" b="1" dirty="0"/>
              <a:t>과목의 소개와 과목의 목적</a:t>
            </a:r>
            <a:endParaRPr lang="en-US" altLang="ko-KR" sz="3400" b="1" dirty="0"/>
          </a:p>
          <a:p>
            <a:pPr marL="0" indent="0">
              <a:buNone/>
            </a:pPr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글로벌시장이란</a:t>
            </a:r>
            <a:r>
              <a:rPr lang="en-US" altLang="ko-KR" sz="3300" b="1" kern="0" spc="0" dirty="0">
                <a:solidFill>
                  <a:srgbClr val="000000"/>
                </a:solidFill>
                <a:effectLst/>
                <a:latin typeface="+mj-lt"/>
                <a:ea typeface="맑은 고딕 Semilight" panose="020B0502040204020203" pitchFamily="50" charset="-127"/>
              </a:rPr>
              <a:t>?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100" kern="0" spc="0" dirty="0">
              <a:solidFill>
                <a:srgbClr val="000000"/>
              </a:solidFill>
              <a:effectLst/>
              <a:latin typeface="+mj-lt"/>
              <a:ea typeface="맑은 고딕 Semilight" panose="020B0502040204020203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글로벌시장은 전 세계 또는 거의 전 세계를 포괄하기 위해 국가 경계를 넘어 상품 또는 서비스를 교환하는 것이며</a:t>
            </a:r>
            <a:r>
              <a:rPr lang="en-US" altLang="ko-KR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이 용어는 세계에서 발생하는 모든 시장 활동의 합계를 나타내는 데 사용될 수 있음</a:t>
            </a:r>
            <a:endParaRPr lang="en-US" altLang="ko-KR" sz="2900" b="1" kern="0" spc="0" dirty="0">
              <a:solidFill>
                <a:srgbClr val="000000"/>
              </a:solidFill>
              <a:effectLst/>
              <a:ea typeface="맑은 고딕 Semilight" panose="020B0502040204020203" pitchFamily="50" charset="-127"/>
            </a:endParaRPr>
          </a:p>
          <a:p>
            <a:pPr marR="0" algn="di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900" b="1" kern="0" spc="0" dirty="0">
              <a:solidFill>
                <a:srgbClr val="000000"/>
              </a:solidFill>
              <a:effectLst/>
              <a:ea typeface="맑은 고딕 Semilight" panose="020B0502040204020203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완전한 세계 경제 통합은 비교적 드문 역사적 현상이며</a:t>
            </a:r>
            <a:r>
              <a:rPr lang="en-US" altLang="ko-KR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세계 경제는 제</a:t>
            </a:r>
            <a:r>
              <a:rPr lang="en-US" altLang="ko-KR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1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차 세계 </a:t>
            </a:r>
            <a:r>
              <a:rPr lang="ko-KR" altLang="en-US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대전 전시기에</a:t>
            </a:r>
            <a:r>
              <a:rPr lang="en-US" altLang="ko-KR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, </a:t>
            </a:r>
            <a:r>
              <a:rPr lang="ko-KR" altLang="en-US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제국주의시대의 전개와 더불어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고도로 통합되었지만</a:t>
            </a:r>
            <a:r>
              <a:rPr lang="en-US" altLang="ko-KR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, </a:t>
            </a:r>
            <a:r>
              <a:rPr lang="ko-KR" altLang="en-US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세계대전이라는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충돌로 인해 혼란이 발생하여 세계 시장이 </a:t>
            </a:r>
            <a:r>
              <a:rPr lang="ko-KR" altLang="en-US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손상되었고 대공황으로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막대한 타격을 입음</a:t>
            </a:r>
            <a:r>
              <a:rPr lang="en-US" altLang="ko-KR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. 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모든 상품과 서비스에 대한 진정한 글로벌시장은 자유 무역 정책의 증가</a:t>
            </a:r>
            <a:r>
              <a:rPr lang="en-US" altLang="ko-KR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, </a:t>
            </a:r>
            <a:r>
              <a:rPr lang="ko-KR" altLang="en-US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동구권블록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붕괴</a:t>
            </a:r>
            <a:r>
              <a:rPr lang="en-US" altLang="ko-KR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,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중국의 대외 무역 및 </a:t>
            </a:r>
            <a:r>
              <a:rPr lang="ko-KR" altLang="en-US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투자 </a:t>
            </a:r>
            <a:r>
              <a:rPr lang="ko-KR" altLang="en-US" sz="2900" b="1" kern="0">
                <a:solidFill>
                  <a:srgbClr val="000000"/>
                </a:solidFill>
                <a:ea typeface="맑은 고딕 Semilight" panose="020B0502040204020203" pitchFamily="50" charset="-127"/>
              </a:rPr>
              <a:t>개방</a:t>
            </a:r>
            <a:r>
              <a:rPr lang="ko-KR" altLang="en-US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으로 </a:t>
            </a:r>
            <a:r>
              <a:rPr lang="en-US" altLang="ko-KR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20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세기말에 다시 </a:t>
            </a:r>
            <a:r>
              <a:rPr lang="ko-KR" altLang="en-US" sz="2900" b="1" kern="0">
                <a:solidFill>
                  <a:srgbClr val="000000"/>
                </a:solidFill>
                <a:ea typeface="맑은 고딕 Semilight" panose="020B0502040204020203" pitchFamily="50" charset="-127"/>
              </a:rPr>
              <a:t>등</a:t>
            </a:r>
            <a:r>
              <a:rPr lang="ko-KR" altLang="en-US" sz="2900" b="1" kern="0" spc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장하기 시작함</a:t>
            </a:r>
            <a:endParaRPr lang="en-US" altLang="ko-KR" sz="2900" b="1" kern="0" dirty="0">
              <a:solidFill>
                <a:srgbClr val="000000"/>
              </a:solidFill>
              <a:ea typeface="맑은 고딕 Semilight" panose="020B0502040204020203" pitchFamily="50" charset="-127"/>
            </a:endParaRPr>
          </a:p>
          <a:p>
            <a:pPr marR="0" algn="di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2900" b="1" kern="0" spc="0" dirty="0">
              <a:solidFill>
                <a:srgbClr val="000000"/>
              </a:solidFill>
              <a:effectLst/>
              <a:ea typeface="맑은 고딕 Semilight" panose="020B0502040204020203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현대 글로벌 시장은 이윤 추구를 위해 부문에서 부문으로</a:t>
            </a:r>
            <a:r>
              <a:rPr lang="en-US" altLang="ko-KR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,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국가에서 국가로 자본이 매우 빠르게 유입되는 것이 특징</a:t>
            </a:r>
            <a:r>
              <a:rPr lang="en-US" altLang="ko-KR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. 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주식과 채권 시장은 서로에게 큰 영향을 미치며 위기 상황에서 정부 채권이나 지역 주식 시장이 글로벌 투자자들로부터 상당한 압박을 받을 수 있어서 사건의 경제적 영향을 증폭시키는 일도 있고 </a:t>
            </a:r>
            <a:r>
              <a:rPr lang="en-US" altLang="ko-KR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2008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년의 </a:t>
            </a:r>
            <a:r>
              <a:rPr lang="ko-KR" altLang="en-US" sz="2900" b="1" kern="0" spc="0" dirty="0" err="1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리먼브라더스</a:t>
            </a:r>
            <a:r>
              <a:rPr lang="ko-KR" altLang="en-US" sz="2900" b="1" kern="0" spc="0" dirty="0">
                <a:solidFill>
                  <a:srgbClr val="000000"/>
                </a:solidFill>
                <a:effectLst/>
                <a:ea typeface="맑은 고딕 Semilight" panose="020B0502040204020203" pitchFamily="50" charset="-127"/>
              </a:rPr>
              <a:t> 사태로 인한 세계금융위기가 그 좋은 예가 될 수 있음</a:t>
            </a:r>
            <a:r>
              <a:rPr lang="en-US" altLang="ko-KR" sz="2900" b="1" dirty="0"/>
              <a:t>     </a:t>
            </a:r>
            <a:endParaRPr lang="ko-KR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414425239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3398" y="662730"/>
            <a:ext cx="10590402" cy="5545123"/>
          </a:xfrm>
        </p:spPr>
        <p:txBody>
          <a:bodyPr>
            <a:normAutofit fontScale="40000" lnSpcReduction="20000"/>
          </a:bodyPr>
          <a:lstStyle/>
          <a:p>
            <a:pPr marL="514350" lvl="0" indent="-514350">
              <a:buAutoNum type="arabicPeriod"/>
              <a:defRPr/>
            </a:pPr>
            <a:endParaRPr lang="ko-KR" altLang="en-US" sz="3400" b="1"/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세계화의 긍정적인 영향으로는 </a:t>
            </a:r>
            <a:endParaRPr xmlns:mc="http://schemas.openxmlformats.org/markup-compatibility/2006" xmlns:hp="http://schemas.haansoft.com/office/presentation/8.0" sz="3750" b="1" i="0" u="none" strike="noStrike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자유 경쟁의 확대로 인한 국가와 기업 간의 경쟁력 향상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endParaRPr xmlns:mc="http://schemas.openxmlformats.org/markup-compatibility/2006" xmlns:hp="http://schemas.haansoft.com/office/presentation/8.0" lang="EN-US" sz="375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자유무역을 통한 소비자 후생 증대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 시장의 확대로 인한 규모의 경제에 따른 이익 </a:t>
            </a:r>
            <a:endParaRPr xmlns:mc="http://schemas.openxmlformats.org/markup-compatibility/2006" xmlns:hp="http://schemas.haansoft.com/office/presentation/8.0" sz="340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sz="130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반면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세계화의 부정적 영향은 </a:t>
            </a:r>
            <a:endParaRPr xmlns:mc="http://schemas.openxmlformats.org/markup-compatibility/2006" xmlns:hp="http://schemas.haansoft.com/office/presentation/8.0" sz="3750" b="1" i="0" u="none" strike="noStrike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경제적 상호 의존도가 심화되어 개별 국가의 경제 주권 축소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endParaRPr xmlns:mc="http://schemas.openxmlformats.org/markup-compatibility/2006" xmlns:hp="http://schemas.haansoft.com/office/presentation/8.0" lang="EN-US" sz="375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비교우위 상품의 특화에 따른 국내 산업기반 잠식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endParaRPr xmlns:mc="http://schemas.openxmlformats.org/markup-compatibility/2006" xmlns:hp="http://schemas.haansoft.com/office/presentation/8.0" lang="EN-US" sz="375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계층 간 소득의 양극화 심화 등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lang="EN-US" sz="375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또한 선진국과 후진국 간의 경제적 격차 심화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전통문화와 공동체의 파괴</a:t>
            </a:r>
            <a:endParaRPr xmlns:mc="http://schemas.openxmlformats.org/markup-compatibility/2006" xmlns:hp="http://schemas.haansoft.com/office/presentation/8.0" sz="375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경쟁력 없는 기업의 퇴출로 인한 실업의 증가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물질만능주의에 따른 인간소외 심화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사회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·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경제적 약자의 삶의 파괴 등을 세계화에 따른 부작용이라고 할 수 있다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lang="EN-US" sz="340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sz="80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sz="80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750" b="1" i="0" u="none" strike="noStrike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그 외에도 </a:t>
            </a:r>
            <a:endParaRPr xmlns:mc="http://schemas.openxmlformats.org/markup-compatibility/2006" xmlns:hp="http://schemas.haansoft.com/office/presentation/8.0" lang="ko-KR" altLang="en-US" sz="3750" b="1" i="0" u="none" strike="noStrike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지역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인종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민족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문화의 차이에 따른 불평등 심화</a:t>
            </a:r>
            <a:endParaRPr xmlns:mc="http://schemas.openxmlformats.org/markup-compatibility/2006" xmlns:hp="http://schemas.haansoft.com/office/presentation/8.0" sz="375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경제적인 자율화로 인해 국제투기자본이 각국을 돌아다니며 자기 이익만 챙기고 떠나 버림으로써 경제적으로 빈약한 국가는 외환위기</a:t>
            </a:r>
            <a:r>
              <a:rPr xmlns:mc="http://schemas.openxmlformats.org/markup-compatibility/2006" xmlns:hp="http://schemas.haansoft.com/office/presentation/8.0" 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경제위기 등을 맞게 되었으며 국가의 영향력이 약화</a:t>
            </a:r>
            <a:r>
              <a:rPr xmlns:mc="http://schemas.openxmlformats.org/markup-compatibility/2006" xmlns:hp="http://schemas.haansoft.com/office/presentation/8.0" lang="ko-KR" alt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됨</a:t>
            </a:r>
            <a:endParaRPr xmlns:mc="http://schemas.openxmlformats.org/markup-compatibility/2006" xmlns:hp="http://schemas.haansoft.com/office/presentation/8.0" lang="ko-KR" altLang="en-US" sz="375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 국가의 위기가 다른 국가로 연쇄적으로 퍼져</a:t>
            </a:r>
            <a:r>
              <a:rPr xmlns:mc="http://schemas.openxmlformats.org/markup-compatibility/2006" xmlns:hp="http://schemas.haansoft.com/office/presentation/8.0" lang="ko-KR" altLang="en-US" sz="3750" b="1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가는 위험 증가</a:t>
            </a:r>
            <a:endParaRPr xmlns:mc="http://schemas.openxmlformats.org/markup-compatibility/2006" xmlns:hp="http://schemas.haansoft.com/office/presentation/8.0" lang="ko-KR" altLang="en-US" sz="3750" b="1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D077CC-6827-4763-905D-062FD884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8" y="612396"/>
            <a:ext cx="10514901" cy="5564567"/>
          </a:xfrm>
        </p:spPr>
        <p:txBody>
          <a:bodyPr>
            <a:normAutofit fontScale="85000" lnSpcReduction="10000"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sz="2400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kumimoji="0" lang="ko-KR" altLang="en-US" sz="2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경제의 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어원</a:t>
            </a:r>
            <a:endParaRPr kumimoji="0" lang="en-US" altLang="ko-KR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- 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경제 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economy'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라는 단어는 그리스어 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오이코노미아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oikonomia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로부터 유래됨</a:t>
            </a: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    -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원래 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오이코노미아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oikonomia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라는 단어는 현대적인 의미의 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경제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와 같이 돈벌이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혹은 희소성 속에서의 </a:t>
            </a: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9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      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합리적 선택이라는 개념이 아니라 기본적으로 가장이 자신의 가정을 어떻게 </a:t>
            </a:r>
            <a:r>
              <a:rPr kumimoji="0" lang="ko-KR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관리하는지의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문제와 관련되어</a:t>
            </a: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dist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9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     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있는</a:t>
            </a:r>
            <a:r>
              <a:rPr lang="en-US" altLang="ko-KR" sz="19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가족을 어떻게 보살필 것인가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하인들을 어떻게 운용하고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가정의 재화를 어떻게 관리하며 재산을 </a:t>
            </a: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       늘일 것인가 등등</a:t>
            </a: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그러므로 ‘</a:t>
            </a:r>
            <a:r>
              <a:rPr kumimoji="0" lang="ko-KR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오이코노미아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oikonomia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의 명사형인 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오이코노모스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oikonomos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는 가정을 돌보고 </a:t>
            </a: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관리하는 직분이나 법칙을 말하며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현대어로는 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청지기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', 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경륜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', 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행정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', '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분배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'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등으로 번역될 수 있음</a:t>
            </a: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    - '</a:t>
            </a:r>
            <a:r>
              <a:rPr lang="ko-KR" altLang="en-US" sz="19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경제</a:t>
            </a:r>
            <a:r>
              <a:rPr lang="en-US" altLang="ko-KR" sz="19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'</a:t>
            </a:r>
            <a:r>
              <a:rPr lang="ko-KR" altLang="en-US" sz="19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라는 개념이 단순히 </a:t>
            </a:r>
            <a:r>
              <a:rPr lang="en-US" altLang="ko-KR" sz="19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'</a:t>
            </a:r>
            <a:r>
              <a:rPr lang="ko-KR" altLang="en-US" sz="19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희소성 속에서의 효율적 선택</a:t>
            </a:r>
            <a:r>
              <a:rPr lang="en-US" altLang="ko-KR" sz="19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'</a:t>
            </a:r>
            <a:r>
              <a:rPr lang="ko-KR" altLang="en-US" sz="19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을 의미하는 것이 아니라 가정의 살림살이나 </a:t>
            </a:r>
            <a:endParaRPr lang="en-US" altLang="ko-KR" sz="1900" b="1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       </a:t>
            </a:r>
            <a:r>
              <a:rPr lang="ko-KR" altLang="en-US" sz="19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국가와 같은 사회적 관계의 관리와 연관된 개념이었음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65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D077CC-6827-4763-905D-062FD884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8" y="612396"/>
            <a:ext cx="10514901" cy="5564567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ko-KR" altLang="en-US" sz="1900" b="1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665BB82-A27E-4773-AAED-FCF0E2558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14" y="859297"/>
            <a:ext cx="3722157" cy="5070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04EE3B-FFBF-40C0-9F65-C17054227C14}"/>
              </a:ext>
            </a:extLst>
          </p:cNvPr>
          <p:cNvSpPr txBox="1"/>
          <p:nvPr/>
        </p:nvSpPr>
        <p:spPr>
          <a:xfrm>
            <a:off x="1579418" y="2600697"/>
            <a:ext cx="2755076" cy="1110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Economy</a:t>
            </a:r>
            <a:r>
              <a:rPr kumimoji="0" lang="ko-KR" altLang="en-US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통상적인 뜻이 아닌 어원에 따라 정확히 번역된 예</a:t>
            </a:r>
            <a:endParaRPr kumimoji="0" lang="en-US" altLang="ko-KR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21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082" y="1413583"/>
            <a:ext cx="4023464" cy="45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6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D077CC-6827-4763-905D-062FD884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8" y="612396"/>
            <a:ext cx="10514901" cy="5564567"/>
          </a:xfrm>
        </p:spPr>
        <p:txBody>
          <a:bodyPr>
            <a:normAutofit fontScale="92500"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endParaRPr kumimoji="0" lang="en-US" altLang="ko-KR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352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○ 경제의 형식적 의미</a:t>
            </a:r>
          </a:p>
          <a:p>
            <a:pPr marL="22352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  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희소한 자원에서 최대한의 만족을 얻기 위해 ‘선택’이 요구되는 상황</a:t>
            </a:r>
          </a:p>
          <a:p>
            <a:pPr marL="22352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  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효율성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=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최소비용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수단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최대효과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목적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22352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 </a:t>
            </a:r>
          </a:p>
          <a:p>
            <a:pPr marL="22352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○ 경제의 실체적 의미</a:t>
            </a:r>
          </a:p>
          <a:p>
            <a:pPr marL="22352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인간의 집단적 물질생활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즉 인간의 생계유지를 위한 ‘재화 및 서비스의 체계적 제공행위’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혹은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22352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+mj-ea"/>
                <a:ea typeface="+mj-ea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개인이나 공동체에 필요한 재화나 서비스를 ‘반복적인 방식으로 제공하기 위한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행위틀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’로 정의됨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22352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  - 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인간은 자기 자신과 자연환경 사이의 제도화된 상호작용 덕택에 살아간다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 과정이 경제인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       ……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인간의 욕구가 그 충족을 위해서 물질적인 것에 의존하는 한 나타나는 관계는 경제적이다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‘경제’란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……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‘물질적 욕구를 채우는 과정과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관계있는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것’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이외의 어떤 것도 의미하지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lvl="0" indent="0" algn="just">
              <a:lnSpc>
                <a:spcPct val="120000"/>
              </a:lnSpc>
              <a:buNone/>
              <a:defRPr/>
            </a:pPr>
            <a:r>
              <a:rPr lang="en-US" altLang="ko-KR" sz="1900" b="1" kern="0" dirty="0">
                <a:solidFill>
                  <a:srgbClr val="000000"/>
                </a:solidFill>
              </a:rPr>
              <a:t>  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8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63E7DD-DE9F-4E97-81D9-EC45AA79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679508"/>
            <a:ext cx="10598791" cy="5497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사회경제학과 경제사회학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정치경제학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indent="0">
              <a:buNone/>
            </a:pP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이 </a:t>
            </a:r>
            <a:r>
              <a:rPr lang="ko-KR" altLang="en-US" sz="16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대목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에서는 생산과 분배 및 소비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그리고 시장에서 사회구조와 사회제도들이 어떻게 영향을 미치는지에 대해 알아보고자 한다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같은 뿌리를 공유하고 있는 경제학과 사회학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정치학의 구별은 지난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1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세기 동안 엄청나게 벌어지게 되었다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그러나 최근에 들어 이들 학문분야 간의 벽은 점차 허물어지고 있다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6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사회학자</a:t>
            </a:r>
            <a:r>
              <a:rPr lang="en-US" altLang="ko-KR" sz="16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, </a:t>
            </a:r>
            <a:r>
              <a:rPr lang="ko-KR" altLang="en-US" sz="16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정치학자들은 사회학적</a:t>
            </a:r>
            <a:r>
              <a:rPr lang="en-US" altLang="ko-KR" sz="16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, </a:t>
            </a:r>
            <a:r>
              <a:rPr lang="ko-KR" altLang="en-US" sz="16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정치학적 개념을 동원해 경제현상을 체계적으로 설명하고자 노력하고 있고</a:t>
            </a:r>
            <a:r>
              <a:rPr lang="en-US" altLang="ko-KR" sz="16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, </a:t>
            </a:r>
            <a:r>
              <a:rPr lang="ko-KR" altLang="en-US" sz="16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경제학자들은 사회적 문화적 현상에 대해 경제학적 개념과 </a:t>
            </a:r>
            <a:r>
              <a:rPr lang="ko-KR" altLang="en-US" sz="1600" b="1" u="sng" kern="0" spc="0" dirty="0" err="1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이론틀을</a:t>
            </a:r>
            <a:r>
              <a:rPr lang="ko-KR" altLang="en-US" sz="16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 응용해 설명하려는 노력을 해오고 있다</a:t>
            </a:r>
            <a:r>
              <a:rPr lang="en-US" altLang="ko-KR" sz="16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맑은 고딕" panose="020B0503020000020004" pitchFamily="50" charset="-127"/>
              </a:rPr>
              <a:t>.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이러한 노력들은 결국 대상에서는 동일하되 접근방법이 상이한 양상을 띠고 있다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그러나 경제현상을 사회의 일반적 특성과 나누어 설명하려는 시도는 불충분한 결과만을 낳을 것이다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주로 다루게 될 주제는 산업조직과 생산물시장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노동시장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생산과 분배에서의 연결망의 역할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신뢰와 사회적 자본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en-US" altLang="ko-KR" sz="1600" b="1" kern="0" spc="0" dirty="0" smtClean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생산과 분배의 제도적 기반 등이다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주제에 따라 주류경제학이론과 때로는 공감을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때로는 약간의 갈등을 빚게 될 전망이다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endParaRPr lang="ko-KR" altLang="en-US" sz="1600" b="1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38127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2376</ep:Words>
  <ep:PresentationFormat>와이드스크린</ep:PresentationFormat>
  <ep:Paragraphs>141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글로벌시장과 경제의 이해</vt:lpstr>
      <vt:lpstr>0. 수업 오리엔테이션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2021-03-04T13:44:36.000</dcterms:created>
  <dc:creator>KIM</dc:creator>
  <cp:lastModifiedBy>Z</cp:lastModifiedBy>
  <dcterms:modified xsi:type="dcterms:W3CDTF">2023-09-01T01:51:45.201</dcterms:modified>
  <cp:revision>84</cp:revision>
  <dc:title>글로벌시장과 경제의 이해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