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304" r:id="rId2"/>
    <p:sldId id="257" r:id="rId3"/>
    <p:sldId id="275" r:id="rId4"/>
    <p:sldId id="276" r:id="rId5"/>
    <p:sldId id="278" r:id="rId6"/>
    <p:sldId id="279" r:id="rId7"/>
    <p:sldId id="280" r:id="rId8"/>
    <p:sldId id="281" r:id="rId9"/>
    <p:sldId id="300" r:id="rId10"/>
    <p:sldId id="284" r:id="rId11"/>
    <p:sldId id="285" r:id="rId12"/>
    <p:sldId id="286" r:id="rId13"/>
    <p:sldId id="297" r:id="rId14"/>
    <p:sldId id="299" r:id="rId15"/>
    <p:sldId id="287" r:id="rId16"/>
    <p:sldId id="289" r:id="rId17"/>
    <p:sldId id="301" r:id="rId18"/>
    <p:sldId id="290" r:id="rId19"/>
    <p:sldId id="305" r:id="rId20"/>
    <p:sldId id="259" r:id="rId21"/>
    <p:sldId id="291" r:id="rId22"/>
    <p:sldId id="292" r:id="rId23"/>
    <p:sldId id="293" r:id="rId24"/>
    <p:sldId id="294" r:id="rId25"/>
    <p:sldId id="295" r:id="rId26"/>
    <p:sldId id="296" r:id="rId27"/>
    <p:sldId id="25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presProps" Target="presProps.xml"  /><Relationship Id="rId3" Type="http://schemas.openxmlformats.org/officeDocument/2006/relationships/slide" Target="slides/slide2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FB0C57-50B0-4683-989B-4506F2B1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F34351A-20E6-45D2-B0D7-6A7B943E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E0D554-A2D7-4733-94A0-336AFA34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7A68CD-3A08-41A5-A28B-9D1EB4BB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6758FB-692C-46F2-B019-48B4F0F0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2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D078B1-B3B1-4911-87CA-4ACA2C3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3CC290-A96A-489A-A0C7-5CBB867B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199076-C037-4EBE-9BD7-37D82D17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7BFA18-B241-47BD-B62F-802F04BE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A0E60F-9A83-446E-86FF-45A3C776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01DCAC1-BC36-4B3F-AB93-31BE33B82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B9C954D-C93D-4C70-8DF1-C6AEBBB7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D47A60-8897-41EC-8219-E0253C55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8E80D-0668-40F6-94DA-DBD41A92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CB90FA-B2FA-40DE-969D-553F56B0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8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B01355-9AEB-43E8-B1CF-4189EEEC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FDCB0F-7991-42C0-B088-06F50A2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A0694D-CE99-4325-BCCE-23715EB8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898E09-9F2B-4996-880F-558E99A6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40C926-A0C3-4E6E-B15C-4A305089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3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919123-5940-4D31-8BCA-69D9B4E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5A7B5C-FB02-4A7A-972D-4FB8E224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BB7C08-AA53-449F-9C10-9897B2D4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D2F54-8A82-4584-A62B-DC56C2DE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1ACADB-2E98-4E93-B913-4046F74B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315017-9F2F-45B4-ACCB-5AE382D4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390945-8445-4A2D-BEB8-657748F66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B50644-9644-4C45-A800-D62C093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DDC448-3A8B-4015-95ED-B91E450D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D31740A-5FED-46C4-AC88-76D017F4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A03F28A-CD6C-462A-ADC6-3E78C367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B91545-743E-4ADA-851C-3FCBE3FE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9D2BAF-CC7D-44AC-A73D-CEF59D69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01663B3-50D1-4A20-929F-FC5A5B4E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A718A8B-806F-4BE5-AD4F-F7883870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BA7200A-48A7-4D5E-B8F6-48BEB358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D7B926E-3E6F-4143-99CF-2E8E62C2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0898284-74C1-48B1-90CA-A88EA0F2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08BA15A-4DC5-4CAA-A9B5-BA14199A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990C66-C97E-475A-8732-0FE96B7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A5627E0-1EE4-4965-8544-98B19AB6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3EB8400-D9E4-4C77-AD28-62BE62FB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ED77A8A-A550-4DCD-B0FA-58B370A6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4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F63D4D-6ECA-4DAE-AE17-34587774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A7250-BEA7-42BE-B6B3-9FE70D25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75DA071-6599-4691-B01F-CB92BB50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1ED9CC-B84C-4288-A64D-7BF574A4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2D6192-E6B6-4585-8410-5DC37643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599B881-FDCD-4345-BF57-844AF1BD9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D07C43-BF2E-4D02-A8CB-8A71F4B6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94FED5-7B18-470E-B55B-39BE367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C0FBF1-42D6-4468-835A-391F96A4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9FC6AB-188B-4A28-BA49-72463C61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0006E4-9DEC-4D4E-9031-7D0C0FD3A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92716E-7E8D-49C5-8201-90E42BA9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6D2BC9-4017-4B84-9222-01F112F6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A0F5AC-DAAF-4DD1-9410-3FEB7E87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B1EBF8-A258-4FB1-80DC-C791AC22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17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9BEF4BA-84EA-4E09-895C-0D36C955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987524-A953-4694-A051-A58DBAC8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17720E-1AC6-4BB2-8745-AFD74410A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47A943-600E-4C7E-A081-CF4C9F54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6B5DCD-A222-442B-BBCE-81FD6E92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mailto:jhseung99@hanmail.net" TargetMode="External" /><Relationship Id="rId3" Type="http://schemas.openxmlformats.org/officeDocument/2006/relationships/hyperlink" Target="mailto:jhseung99@kpu.ac.kr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31883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글로벌시장과 경제의 이해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667699"/>
            <a:ext cx="9144000" cy="3067937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ko-KR" altLang="en-US"/>
              <a:t>과목코드</a:t>
            </a:r>
            <a:r>
              <a:rPr lang="en-US" altLang="ko-KR"/>
              <a:t>-</a:t>
            </a:r>
            <a:r>
              <a:rPr lang="ko-KR" altLang="en-US"/>
              <a:t>분반</a:t>
            </a:r>
            <a:r>
              <a:rPr lang="en-US" altLang="ko-KR"/>
              <a:t>: AAK1002203</a:t>
            </a:r>
            <a:endParaRPr lang="en-US" altLang="ko-KR"/>
          </a:p>
          <a:p>
            <a:pPr lvl="0" algn="l">
              <a:defRPr/>
            </a:pPr>
            <a:r>
              <a:rPr lang="ko-KR" altLang="en-US"/>
              <a:t>개설학기</a:t>
            </a:r>
            <a:r>
              <a:rPr lang="en-US" altLang="ko-KR"/>
              <a:t>: 2023-2</a:t>
            </a:r>
            <a:r>
              <a:rPr lang="ko-KR" altLang="en-US"/>
              <a:t>학기</a:t>
            </a:r>
            <a:endParaRPr lang="ko-KR" altLang="en-US"/>
          </a:p>
          <a:p>
            <a:pPr lvl="0" algn="l">
              <a:defRPr/>
            </a:pPr>
            <a:r>
              <a:rPr lang="ko-KR" altLang="en-US"/>
              <a:t>수업시간</a:t>
            </a:r>
            <a:r>
              <a:rPr lang="en-US" altLang="ko-KR"/>
              <a:t>/</a:t>
            </a:r>
            <a:r>
              <a:rPr lang="ko-KR" altLang="en-US"/>
              <a:t>강의실 </a:t>
            </a:r>
            <a:r>
              <a:rPr lang="en-US" altLang="ko-KR"/>
              <a:t>: </a:t>
            </a:r>
            <a:r>
              <a:rPr lang="ko-KR" altLang="en-US"/>
              <a:t>금 </a:t>
            </a:r>
            <a:r>
              <a:rPr lang="en-US" altLang="ko-KR"/>
              <a:t>[6~8] 14:30~17:20, </a:t>
            </a:r>
            <a:r>
              <a:rPr lang="ko-KR" altLang="en-US"/>
              <a:t>공학관 </a:t>
            </a:r>
            <a:r>
              <a:rPr lang="en-US" altLang="ko-KR"/>
              <a:t>E</a:t>
            </a:r>
            <a:r>
              <a:rPr lang="ko-KR" altLang="en-US"/>
              <a:t>동 </a:t>
            </a:r>
            <a:r>
              <a:rPr lang="en-US" altLang="ko-KR"/>
              <a:t>217</a:t>
            </a:r>
            <a:r>
              <a:rPr lang="ko-KR" altLang="en-US"/>
              <a:t>호</a:t>
            </a:r>
            <a:endParaRPr lang="ko-KR" altLang="en-US"/>
          </a:p>
          <a:p>
            <a:pPr lvl="0" algn="l">
              <a:defRPr/>
            </a:pP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승정헌 </a:t>
            </a:r>
            <a:endParaRPr lang="ko-KR" altLang="en-US"/>
          </a:p>
          <a:p>
            <a:pPr lvl="0" algn="l">
              <a:defRPr/>
            </a:pPr>
            <a:r>
              <a:rPr lang="en-US" altLang="ko-KR"/>
              <a:t>E-mail : </a:t>
            </a:r>
            <a:r>
              <a:rPr lang="en-US" altLang="ko-KR">
                <a:hlinkClick r:id="rId2"/>
              </a:rPr>
              <a:t>jhseung99@hanmail.net</a:t>
            </a:r>
            <a:r>
              <a:rPr lang="en-US" altLang="ko-KR"/>
              <a:t>, </a:t>
            </a:r>
            <a:r>
              <a:rPr lang="en-US" altLang="ko-KR">
                <a:hlinkClick r:id="rId3"/>
              </a:rPr>
              <a:t>jhseung99@kpu.ac.kr</a:t>
            </a:r>
            <a:endParaRPr lang="en-US" altLang="ko-KR"/>
          </a:p>
          <a:p>
            <a:pPr lvl="0" algn="l">
              <a:defRPr/>
            </a:pPr>
            <a:r>
              <a:rPr lang="ko-KR" altLang="en-US"/>
              <a:t>연락처</a:t>
            </a:r>
            <a:r>
              <a:rPr lang="en-US" altLang="ko-KR"/>
              <a:t>: 031-8401-1383, Mobile:</a:t>
            </a:r>
            <a:r>
              <a:rPr lang="ko-KR" altLang="en-US"/>
              <a:t> </a:t>
            </a:r>
            <a:r>
              <a:rPr lang="en-US" altLang="ko-KR"/>
              <a:t>010-9057-4680</a:t>
            </a:r>
            <a:endParaRPr lang="en-US" altLang="ko-KR"/>
          </a:p>
          <a:p>
            <a:pPr lvl="0"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85000" lnSpcReduction="100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2.2 </a:t>
            </a:r>
            <a:r>
              <a:rPr lang="ko-KR" altLang="en-US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 선택과 기회비용</a:t>
            </a:r>
            <a:endParaRPr lang="ko-KR" altLang="en-US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 선택이란 편익이 비용보다 큰 선택을 의미한다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즉 </a:t>
            </a:r>
            <a:r>
              <a:rPr lang="ko-KR" altLang="en-US" sz="2117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편익</a:t>
            </a:r>
            <a:r>
              <a:rPr lang="en-US" altLang="ko-KR" sz="2117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-</a:t>
            </a:r>
            <a:r>
              <a:rPr lang="ko-KR" altLang="en-US" sz="2117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비용 </a:t>
            </a:r>
            <a:r>
              <a:rPr lang="en-US" altLang="ko-KR" sz="2117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&gt; 0</a:t>
            </a:r>
            <a:r>
              <a:rPr lang="ko-KR" altLang="en-US" sz="2117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이어야 하는데 편익과 비용을 정확히 파악하지 않으면 등호의 방향이 바뀌게 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비용은 회계비용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기회비용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매몰비용 등의 개념을 정확히 숙지하여야 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회계비용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명시적으로 지출된 비용</a:t>
            </a:r>
            <a:endParaRPr lang="ko-KR" altLang="en-US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기회비용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선택의 대가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즉 한가지 선택을 했을 때 포기했어야 했던 기회의 가치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대안이 여러가지일 경우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포기한 것 중 가장 큰 가치를 가진 것이 기회비용</a:t>
            </a:r>
            <a:endParaRPr lang="ko-KR" altLang="en-US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기회비용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=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명시적 비용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+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가장 큰 암묵적 비용</a:t>
            </a:r>
            <a:endParaRPr lang="ko-KR" altLang="en-US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암묵적 비용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=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어떤 선택으로 인해 포기된 다른 대안의 가치</a:t>
            </a:r>
            <a:endParaRPr lang="ko-KR" altLang="en-US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식당 창업 시 명시적 비용과 합리적 비용</a:t>
            </a:r>
            <a:endParaRPr lang="ko-KR" altLang="en-US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중소기업에서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300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만원의 월급을 받는 김경제는 월세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150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만원을 받는 본인 건물을 소유하고 있다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회사에서 스트레스를 받는 김경제는 회사를 접고 본인의 건물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층에 피자집을 차리려는 계획을 하고 있다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김경제가 피자집을 차린다면 기회비용은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70000" lnSpcReduction="200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9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분석</a:t>
            </a:r>
            <a:endParaRPr lang="ko-KR" altLang="en-US" sz="29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명시적 비용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월평균 재료비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공과금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직원 월급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기타비용 등등 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750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</a:t>
            </a:r>
            <a:endParaRPr lang="ko-KR" altLang="en-US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암묵적 비용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현재 월급 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300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가계 월세 수입 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150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</a:t>
            </a:r>
            <a:endParaRPr lang="ko-KR" altLang="en-US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기회비용 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=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명시적 비용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(750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 +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월급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(300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 +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월세 수입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(150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endParaRPr lang="en-US" altLang="ko-KR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편익이 비용보다 큰 대안을 선택하는 것이 합리적이다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비용 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–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편익 분석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합리적인 선택이란 편익이 비용보다 큰 것을 말한다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그러므로 </a:t>
            </a:r>
            <a:r>
              <a:rPr lang="ko-KR" altLang="en-US" sz="21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한 달 수입이 </a:t>
            </a:r>
            <a:r>
              <a:rPr lang="en-US" altLang="ko-KR" sz="21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1200</a:t>
            </a:r>
            <a:r>
              <a:rPr lang="ko-KR" altLang="en-US" sz="21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만원 이상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이어야 피자집을 창업하는 것이 합리적인 선택이 될 수 있다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en-US" altLang="ko-KR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회수할 수 없는 비용은 고려하지 말아야 한다</a:t>
            </a:r>
            <a:r>
              <a:rPr lang="en-US" altLang="ko-KR" sz="21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2100" b="1" kern="100" spc="0">
              <a:solidFill>
                <a:srgbClr val="ff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매몰 비용</a:t>
            </a:r>
            <a:r>
              <a:rPr lang="en-US" altLang="ko-KR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지출하고 나면 회수할 수 없는 비용</a:t>
            </a:r>
            <a:endParaRPr lang="ko-KR" altLang="en-US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자산이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100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억인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와 자산이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억인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B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가 주식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1, 2, 3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에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억씩 투자를 하였다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얼마 후에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과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는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억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천만원이 되고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3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은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5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천만원으로 반토막이 났다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두 사람 모두 총계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3000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만원의 주식자산 손실이 발생하였는데 자산이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억인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B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는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주식이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5000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원만원이 된 이유를 열심히 공부하여 과감히 손절매를 하고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는 방치하여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주식이 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2500</a:t>
            </a:r>
            <a:r>
              <a:rPr lang="ko-KR" altLang="en-US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만원이 되어 더 큰 손실을 입었다</a:t>
            </a:r>
            <a:r>
              <a:rPr lang="en-US" altLang="ko-KR" sz="2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2000" b="1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85000" lnSpcReduction="100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한계적 변화와 합리적 선택</a:t>
            </a:r>
            <a:endParaRPr lang="ko-KR" altLang="en-US" sz="24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 선택은 </a:t>
            </a:r>
            <a:r>
              <a:rPr lang="ko-KR" altLang="en-US" sz="18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한계적으로 이루어진다</a:t>
            </a:r>
            <a:r>
              <a:rPr lang="en-US" altLang="ko-KR" sz="18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경제학자들은 대체로 사람들은 합리적으로 행동한다고 가정한다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합리적인 사람은 일상생활에서 이루어지는 많은 의사결정이 흑백논리에 따라 분명하게 이루어지지 않는 다는 것을 안다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예를 들어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[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글로벌시장과 경제의 이해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]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과목 시험준비를 할 때 시험을 아예 포기할까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하루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24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시간 내내 공부할까 하는 것이 아니라 지금 한 시간 더 공부를 할까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아니면 그 시간에 게임을 할까라고 할 수 있다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경제학에서는 이와 같이 사람들이 행동이나 현재의 계획을 조금씩 바꾸어 적응하는 것을 한계적 변화라고 부른다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여기서 한계적 변화란 사람들이 하는 일의 맨 끝 부분에서 일어나는 변화를 뜻한다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 변화는 총효용을 증가시키는 방향으로 진행된다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예를 들어 대한항공이 예약 없이 공항에서 대기하다가 비행기를 타려는 사람들에게 항공료를 얼마나 받아야 할지 결정해야 한다고 하자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좌석이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200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 있는 제주행 항공기를 운행하는데 편도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1000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만원의 소요된다면 좌석 하나당 평균비용은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5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만원이므로 대한항공은 좌석당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5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 이하로 받아서는 안된다고 생각할지 모른다</a:t>
            </a:r>
            <a:r>
              <a:rPr lang="en-US" altLang="ko-KR" sz="1800" kern="1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비행기가 빈 좌석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개를 남겨둔 채 김포공항에서 제주도로 출발해야 할 상황이라고 하자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그런데 대기하는 승객 중 한 명은 이 비행기를 타기 위해 최대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만원을 지불할 용의가 있다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대한항공은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만원을 받고 이 승객을 태워야 할까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endParaRPr lang="ko-KR" altLang="en-US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9188" y="839663"/>
            <a:ext cx="10573624" cy="5178673"/>
          </a:xfrm>
        </p:spPr>
        <p:txBody>
          <a:bodyPr>
            <a:normAutofit fontScale="92500" lnSpcReduction="100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한계효용균등의 법칙</a:t>
            </a:r>
            <a:endParaRPr lang="ko-KR" altLang="en-US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소비자나 기업 등의 경제주체가 한정된 자본이나 소득을 여러 가지 재화를 사들이는 데 충당하는 경우에 그 재화에 의하여 얻어지는 한계효용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재화가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단위 늘어날 때마다 얻어지는 만족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 같아진다고 하는 경제학상의 법칙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즉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동일한 경제주체가 얻은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재의 한계효용은 극단적으로 크지만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거기에 비하여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B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재의 그것은 작다는 일은 있을 수 없다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=&gt;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경제행위의 중심이 되는 선택행위에 의해 이 법칙은 실현된다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시험공부</a:t>
            </a:r>
            <a:endParaRPr lang="ko-KR" altLang="en-US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가용시간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학점 같음 </a:t>
            </a:r>
            <a:endParaRPr lang="ko-KR" altLang="en-US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재미없는 글로벌시장과 경제의 이해                     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인기만점 과목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5                 C(7.0)                                               D(6.0)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                 </a:t>
            </a:r>
            <a:r>
              <a:rPr lang="en-US" altLang="ko-KR" sz="1800" b="1" u="sng" kern="0" spc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B(7.8)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한양신명조"/>
                <a:ea typeface="맑은 고딕"/>
              </a:rPr>
              <a:t>                                                         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B(8.0)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15                 B(8.0)                                               A(9.0)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               B+(8.5)                          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         </a:t>
            </a:r>
            <a:r>
              <a:rPr lang="en-US" altLang="ko-KR" sz="1800" b="1" u="sng" kern="0" spc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A+(9.3)</a:t>
            </a:r>
            <a:endParaRPr lang="en-US" altLang="ko-KR" sz="1800" b="1" u="sng" kern="0" spc="0">
              <a:solidFill>
                <a:srgbClr val="ff0000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88" y="839663"/>
            <a:ext cx="10573624" cy="517867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Excursus 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술이 약한 학생과 술이 센 학생의 효용변화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=&gt; </a:t>
            </a:r>
            <a:r>
              <a:rPr lang="ko-KR" altLang="en-US" sz="1800" b="1" kern="0" spc="0">
                <a:solidFill>
                  <a:srgbClr val="FF0000"/>
                </a:solidFill>
                <a:effectLst/>
                <a:latin typeface="한양신명조"/>
                <a:ea typeface="맑은 고딕" panose="020B0503020000020004" pitchFamily="50" charset="-127"/>
              </a:rPr>
              <a:t>한계효용은 최종적으로 체감</a:t>
            </a:r>
            <a:endParaRPr lang="en-US" altLang="ko-KR" sz="1800" b="1" kern="0" spc="0">
              <a:solidFill>
                <a:srgbClr val="FF0000"/>
              </a:solidFill>
              <a:effectLst/>
              <a:latin typeface="한양신명조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                              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술이 약한 학생                                   술이 센 학생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소주              총효용        한계효용                     총효용          한계효용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  0                       0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  1                       5                      5                                 5                       5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  2                       9                      4                                11                      6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  3                     12                      3                                18                      7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  4                     14                      2                                25                      7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  5                     14                      0                                30                      5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  6                     12                     -2                                34                      4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  7                       8                     -4                                37                      3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16360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62500" lnSpcReduction="200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 </a:t>
            </a:r>
            <a:r>
              <a:rPr lang="ko-KR" altLang="en-US" sz="40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국민경제의 구성과 자원배분</a:t>
            </a:r>
            <a:endParaRPr lang="ko-KR" altLang="en-US" sz="40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3.1 </a:t>
            </a:r>
            <a:r>
              <a:rPr lang="ko-KR" altLang="en-US" sz="3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국민경제의 구성</a:t>
            </a:r>
            <a:endParaRPr lang="ko-KR" altLang="en-US" sz="34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가계</a:t>
            </a:r>
            <a:endParaRPr lang="ko-KR" altLang="en-US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소비주체로서 생산요소시장에서 생산요소인 노동과 자본을 공급한다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생산요소시장에서 생산요소의 공급대가로 소득을 획득한다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생산물시장에서 생산자가 생산한 재화를구매하여 소비를 충족시킨다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기업</a:t>
            </a:r>
            <a:endParaRPr lang="ko-KR" altLang="en-US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공급의 주체로서 생산요소시장에서 생산요소인 노동과 자본을 구입하여 재화와 서비스를 생산한다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생산된 재화와 서비스를 생산물시장을 통하여 소비자에게 공급한다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생산물시장에서 재화와 서비스를 제공하여 소득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(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매출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)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을 획득한다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 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정부</a:t>
            </a:r>
            <a:endParaRPr lang="ko-KR" altLang="en-US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생산요소시장과 생산물시장에서 조정자의 역할을 수행한다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생산요소시장과 생산물시장에서 소비와 공급의 주체가 되기도 한다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금융기관 </a:t>
            </a:r>
            <a:endParaRPr lang="ko-KR" altLang="en-US" sz="2000" b="1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- </a:t>
            </a:r>
            <a:r>
              <a:rPr lang="ko-KR" altLang="en-US" sz="2000" b="1" kern="0" spc="0">
                <a:solidFill>
                  <a:srgbClr val="000000"/>
                </a:solidFill>
                <a:effectLst/>
                <a:latin typeface="함초롬바탕"/>
              </a:rPr>
              <a:t>자본시장을 통하여 기업이 필요한 자본을 가계로부터 조달하여 공급한다</a:t>
            </a:r>
            <a:r>
              <a:rPr lang="en-US" altLang="ko-KR" sz="2000" b="1" kern="0" spc="0">
                <a:solidFill>
                  <a:srgbClr val="000000"/>
                </a:solidFill>
                <a:effectLst/>
                <a:latin typeface="함초롬바탕"/>
              </a:rPr>
              <a:t>. </a:t>
            </a:r>
            <a:endParaRPr lang="en-US" altLang="ko-KR" sz="2000" b="1" kern="0" spc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b="1" i="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738B1CFA-3547-46E5-B27C-B3C170A0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11" y="1147505"/>
            <a:ext cx="7908954" cy="473720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6626457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Autofit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3.2 </a:t>
            </a:r>
            <a:r>
              <a:rPr lang="ko-KR" altLang="en-US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국민경제의 주요 과제와 자원배분</a:t>
            </a:r>
            <a:endParaRPr lang="ko-KR" altLang="en-US" sz="24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모든 사회는 희소성으로 인하여 사회는 다음의 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가지 경제문제를 가지고 있다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(1) </a:t>
            </a:r>
            <a:r>
              <a:rPr lang="ko-KR" altLang="en-US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무엇을 얼마나 생산할 것인가</a:t>
            </a:r>
            <a:r>
              <a:rPr lang="en-US" altLang="ko-KR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유한한 자원을 사용하여 어떠한 재화나 서비스를 얼마만큼 생산할 것인지를 결정해야 한다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생산될 재화와 서비스에 따라 사회의 성격이 변하기도 한다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(2) </a:t>
            </a:r>
            <a:r>
              <a:rPr lang="ko-KR" altLang="en-US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어떻게 생산할 것인가</a:t>
            </a:r>
            <a:r>
              <a:rPr lang="en-US" altLang="ko-KR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사회가 어떤 생산 방법을 선택할 것인가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국가는 대부분 효율적인 생산 방법을 선택하여 국가의 발전을 도모하지만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 생산 방법이 사회적 문제를 일으키기도 함으로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때로는 덜 효율적인 방법을 선택하기도 한다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(3) </a:t>
            </a:r>
            <a:r>
              <a:rPr lang="ko-KR" altLang="en-US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누구를 위해 생산할 것인가</a:t>
            </a:r>
            <a:r>
              <a:rPr lang="en-US" altLang="ko-KR" sz="16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생산에 기여한 사람들 사이에서 소득을 어떻게 나눌 것인가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어떠한 방법이 공정한 방법인가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에 대한 문제다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능력에 따라 차등 분배를 하는 방법을 선택하기도 하고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능력에 관계없이 평등하게 나누는 방법을 사용하기도 한다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600" kern="0" spc="0">
              <a:solidFill>
                <a:srgbClr val="000000"/>
              </a:solidFill>
              <a:effectLst/>
              <a:latin typeface="함초롬바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Autofit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자원배분의 기준</a:t>
            </a:r>
            <a:endParaRPr lang="ko-KR" altLang="en-US" sz="1600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200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나는 사과를 한 개 가지고 있고 너는 커피 한 잔을 손에 들고 있다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그런데 나는 사과보다는 커피를 마시고 싶고 너는 커피보다는 사과를 먹고 싶다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그렇다면 현재의 물자 배정은 잘 된 것이 아니다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꼭 같은 사과 한 개와 커피 한 잔이라도 나에게 커피를 주고 너에게 사과를 준다면 너와 나는 모두 지금보다 더 좋아질 것이다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500" b="1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endParaRPr lang="en-US" altLang="ko-KR" sz="1500" b="1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어떤 상태가 효율적이라면 모든 사람의 생활을 일제히 개선할 여지가 더 이상 남아있지 않도록 자원배분의 구조를 끝까지 개선한 상태라야 한다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경제학자 파레토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(Pareto)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는 이렇게 끝까지 개선된 상태를 효율 상태라고 정의했다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그의 이름을 따서 효율 상태를 파레토 효율 상태， 또는 파레토 최적 상태라고 부르기도 한다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현재의 경제생활이 효율 상태라면 더 이상 모든 사람의 생활을 일제히 개선할 수 없다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어떤 사람의 생활을 개선하려면 반드시 다른 어떤 사람의 생활을 악화시켜야 하는 상태가 효율 상태이다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ko-KR" altLang="en-US" sz="15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Autofit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자원배분의 기준</a:t>
            </a:r>
            <a:endParaRPr lang="ko-KR" altLang="en-US" sz="1700" b="1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altLang="ko-KR" sz="1100" b="1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자원은 희소하여서 이것을 낭비하지 않고 효율적으로 활용하는 일이 중요하다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경제학이 효율성을 강조하는 것은 이 때문이다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그러나 효율성만으로 충분한 것은 아니다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희소한 자원을 한 사람이 모두 독점해 버리면 다른 사람들의 사용은 제한당하지만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 상태는 효율 상태이다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독점 소유자의 몫을 줄여야 다른 사람들의 생활을 개선할 수 있기 때문이다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그러나 한 사람이 희소한 자원을 모두 독점하는 상태를 효율 상태라는 이유로 수용할 수는 없는 일이다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효율성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(efficiency)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을 보완하기 위해서는 공평성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(equity)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 필요하다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500" b="1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endParaRPr lang="en-US" altLang="ko-KR" sz="1500" b="1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그런데 효율성과는 달리 공평성을 명확하게 합의하는 일은 대단히 어렵다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비효율적인 상태에서 더 효율적인 상태로 개선하자는 데 반대할 사람은 아무도 없지만， 어느 효율 상태가 불공평하여서 다른 공평한 효율 상태로 옮겨가자는 제안에는 반드시 반대자가 나타난다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 제안을 실행하면 어떤 사람들의 생활은 개선되겠지만 다른 일부 사람들의 생활은 반드시 악화하기 때문이다</a:t>
            </a:r>
            <a:r>
              <a:rPr lang="en-US" altLang="ko-KR" sz="15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ko-KR" altLang="en-US" sz="15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1990EC-7AB8-4784-9566-61A9DB43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장 경제학적 사고와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CFFF09-F221-4494-B4DA-93BEAA2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294"/>
            <a:ext cx="10515600" cy="4876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희소성과 선택 그리고 경제학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1.1 </a:t>
            </a:r>
            <a:r>
              <a:rPr lang="ko-KR" altLang="en-US" sz="2000" b="1" dirty="0"/>
              <a:t>희소성과 경제문제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1.2 </a:t>
            </a:r>
            <a:r>
              <a:rPr lang="ko-KR" altLang="en-US" sz="2000" b="1" dirty="0"/>
              <a:t>선택과 경제학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경제학과 합리적 선택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2.1 </a:t>
            </a:r>
            <a:r>
              <a:rPr lang="ko-KR" altLang="en-US" sz="2000" b="1" dirty="0"/>
              <a:t>편익과 비용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합리적 선택의 판단기준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2.2 </a:t>
            </a:r>
            <a:r>
              <a:rPr lang="ko-KR" altLang="en-US" sz="2000" b="1" dirty="0"/>
              <a:t>합리적 선택과 기회비용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국민경제의 구성과 자원의 배분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3.1 </a:t>
            </a:r>
            <a:r>
              <a:rPr lang="ko-KR" altLang="en-US" sz="2000" b="1" dirty="0"/>
              <a:t>국민경제의 구성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3.2 </a:t>
            </a:r>
            <a:r>
              <a:rPr lang="ko-KR" altLang="en-US" sz="2000" b="1" dirty="0"/>
              <a:t>국민경제의 주요과제와 자원배분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경제학의 연구방법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    </a:t>
            </a:r>
            <a:r>
              <a:rPr lang="en-US" altLang="ko-KR" sz="2000" b="1" dirty="0"/>
              <a:t>4.1 </a:t>
            </a:r>
            <a:r>
              <a:rPr lang="ko-KR" altLang="en-US" sz="2000" b="1" dirty="0"/>
              <a:t>경제이론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4.2 </a:t>
            </a:r>
            <a:r>
              <a:rPr lang="ko-KR" altLang="en-US" sz="2000" b="1" dirty="0"/>
              <a:t>경제이론과 경제모형</a:t>
            </a:r>
          </a:p>
        </p:txBody>
      </p:sp>
    </p:spTree>
    <p:extLst>
      <p:ext uri="{BB962C8B-B14F-4D97-AF65-F5344CB8AC3E}">
        <p14:creationId xmlns:p14="http://schemas.microsoft.com/office/powerpoint/2010/main" val="2135600580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620" y="746620"/>
            <a:ext cx="10607180" cy="5430343"/>
          </a:xfrm>
        </p:spPr>
        <p:txBody>
          <a:bodyPr>
            <a:noAutofit/>
          </a:bodyPr>
          <a:lstStyle/>
          <a:p>
            <a:pPr marL="0" marR="0" lvl="0" indent="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4. </a:t>
            </a:r>
            <a:r>
              <a:rPr lang="ko-KR" altLang="en-US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경제학의 연구방법</a:t>
            </a:r>
            <a:endParaRPr lang="ko-KR" altLang="en-US" sz="24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4.1 </a:t>
            </a:r>
            <a:r>
              <a:rPr lang="ko-KR" altLang="en-US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경제이론</a:t>
            </a:r>
            <a:endParaRPr lang="ko-KR" altLang="en-US" sz="24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다양한 경제현상을 체계적으로 정리하여 인과법칙을 찾아야만 복잡다단한 경제현상을 제대로 이해할 수 있다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이러한 이유에서 이론이 필요하게 되는데 그렇다면 과학에서의 이론은 무엇인가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과학에서의 이론은 현실에서 존재하는 여러 변수들 사이의 관계를 의도적으로 단순화시켜 놓은 것을 말한다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이처럼 현실의 관계를 의도적으로 단순화하는 것은 그래야만 현실을 체계적으로 이해할 수 있기 때문이다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관찰되는 그대로의 현실은 너무도 복잡하여 그 자체로서는 이해하기가 무척 힘들다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그러므로 현실을 제대로 이해하기 위해서는 중요한 측면만을 추려 단순화하는 작업이 먼저 이루어져야 한다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.=&gt; </a:t>
            </a:r>
            <a:r>
              <a:rPr lang="ko-KR" altLang="en-US" sz="1600" b="1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예측할 수 있는 능력의 제공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사회과학으로서의 경제학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경제학은 사회과학의 한 분야로서 인간들의 경제행위에 의해 나타나는 경제현상을 대상으로 한다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그러므로 자연과학과 같이 실험결과를 토대로 한 예측이 가능하지 않다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ko-KR" altLang="en-US" sz="1600" kern="0" spc="0">
              <a:solidFill>
                <a:srgbClr val="000000"/>
              </a:solidFill>
              <a:effectLst/>
              <a:latin typeface="함초롬바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6344" y="729842"/>
            <a:ext cx="10397455" cy="5447121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인간행동의 예측가능성 </a:t>
            </a:r>
            <a:r>
              <a:rPr lang="en-US" altLang="ko-KR" sz="21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(law of large numbers)</a:t>
            </a:r>
            <a:endParaRPr lang="en-US" altLang="ko-KR" sz="2100" b="1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개인의 반응에 비해 집단의 반응이 상대적으로 안정되어 있음을 기대할 수 있는 뚜렷한 이론적인 근거가 마련되어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통계학에서는 대수의 법칙이라고 불리는 잘 알려진 법칙이 존재하고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이는 많은 개인으로 구성된 전체 집단을 놓고 볼 때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각 개인의 반응에서 나타나는 우연적인 측면이 상쇄되어 버린다는 내용을 담고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즉 개인의 행동에서 관찰될 수 있는 불규칙성이 상쇄되어 집단 자체로 놓고 볼 때는 규칙성이 드러나게 된다는 뜻이다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교재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p.21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에는 대수의 법칙이 설명되어 있다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=&gt; </a:t>
            </a:r>
            <a:r>
              <a:rPr lang="ko-KR" altLang="en-US" sz="1764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일본용어</a:t>
            </a:r>
            <a:r>
              <a:rPr lang="en-US" altLang="ko-KR" sz="1764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sz="1764" b="1" i="0" u="sng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大数の法則</a:t>
            </a:r>
            <a:r>
              <a:rPr xmlns:mc="http://schemas.openxmlformats.org/markup-compatibility/2006" xmlns:hp="http://schemas.haansoft.com/office/presentation/8.0" lang="EN-US" sz="1764" b="1" i="0" u="sng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)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지양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큰 수의 법칙</a:t>
            </a:r>
            <a:endParaRPr lang="ko-KR" altLang="en-US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미시경제학과 거시경제학</a:t>
            </a:r>
            <a:endParaRPr lang="ko-KR" altLang="en-US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미시경제학은 개별 가계가 어떻게 소비하고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개별 기업이 어떤 방식으로 생산하는가에 대한 의사결정과 그 결과가 어떻게 상호작용하는지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그리고 이러한 경제행위가 후생에 미치는 효과를 탐구하는 분야이다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미시경제학은 기본적으로 경제 주체의 합리성을 전제하고 있다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우리가 알고 있는 경제 주체는 이기적으로 자신의 이익을 추구한다는 전제이다</a:t>
            </a:r>
            <a:endParaRPr lang="ko-KR" altLang="en-US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거시경제학은 가격 중심적 입장에서 경제를 보는 것이 아니라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국가 경제적 입장에 서서 소득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·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소비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·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저축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·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투자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·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고용 등 전체적으로 측정하는 총량개념을 통해 이들 사이에 연결되는 원리를 규정한 이론을 말한다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거시경제학에서 취급되는 모든 총체적 수량은 소득과 관계를 맺는다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그러다 보니 이를 소득분석이라고도 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이처럼 거시이론은 사회적 총공급과 총수요는 개별적인 수요와 공급의 관계와 같이 가격 측면 관점에서 분석할 수 없으므로 소득수준에 의존하며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각각의 개체에 적용되는 원리가 경제 전반에 그대로 적용될 수 없다고 보기 때문에 등장한 것이다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B1FB87-9E6A-4D83-83DA-931D123B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6" y="796541"/>
            <a:ext cx="10397455" cy="5447121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39D857-8F5E-42E0-8EC9-0F72EFEC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10" y="1118155"/>
            <a:ext cx="9112979" cy="512550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28503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4.2 </a:t>
            </a:r>
            <a:r>
              <a:rPr lang="ko-KR" altLang="en-US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경제이론과 경제모형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경제모형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 모형이란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현실의 경제현상을 추상화된 수준에서 파악하려는 목적에서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중요한 경제변수들을 추려내고 이들 사이에 어떤 연관관계를 설정해 놓은 것이다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경제모형은 일련의 가정과 이 가정들에 입각하여 도출된 명제들로 구성되어 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경제모형의 적합성 판단은 다음과 같다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가정이 현실경제에 비추어 적합한지를 검토한다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가정에 논리적인 전개에 문제점이 없는지 검토한다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도출된 모형이 어느 정도의 일반성을 가지는지 살펴보아야 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모형이 얼마나 정확히 예측 가능한지에 대해서도 면밀히 검토하여야 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60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생산가능곡선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생산가능곡선이란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 사회가 주어진 자원과 기술을 효율적으로 활용하여 생산할 수 있는 최대생산량을 나타내는 곡선이다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생산가능곡선상의 모든 점들은 효율적인 생산의 점들이기 때문에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점과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점은 모두 효율적인 생산 상태이다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6B86EA2F-E61C-4209-966B-02146FFA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1" y="2383054"/>
            <a:ext cx="5192786" cy="368687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63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생산에 투입될 부존 생산요소가 한정되어 있기 때문에 생산곡선상에서 한 재화 생산을 늘리면 다른 한 재화 생산을 줄여야 한다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A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로의 움직임과 같이 생산가능곡선상에서 움직임은 한 재화 생산을 늘리기 위해 포기해야 하는 다른 재화의 양을 의미한다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생산가능곡선은 기회비용과 관련이 있다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생산곡선상의 각각의 지점에서 기회비용은 접선의 기울기이다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F6BE083B-3321-4B4A-AAC7-B1207FA1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67" y="2764016"/>
            <a:ext cx="4128683" cy="333662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1547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생산가능곡선의 이동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생산가능곡선은 자원과 기술이 주어져 있는 상황을 전제로 한다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주어진 자원의 양과 기술에 변화가 발생하면 곡선자체가 이동할 수 있다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기술이 진보하거나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부존 자원이 증가하면 생산가능곡선곡선이 바깥쪽으로 이동한다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반면 자연재해와 전쟁으로 부존자원이 소실되면 생산가능곡선은 안쪽으로 이동한다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CF193A67-932D-44E6-BF1D-C28D85E2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3" y="3061982"/>
            <a:ext cx="7604887" cy="26141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746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참고도서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1800" kern="0" dirty="0"/>
          </a:p>
          <a:p>
            <a:pPr algn="just">
              <a:buFontTx/>
              <a:buChar char="-"/>
            </a:pPr>
            <a:r>
              <a:rPr lang="ko-KR" altLang="en-US" sz="1800" i="0" dirty="0">
                <a:effectLst/>
                <a:ea typeface="Malgun Gothic" panose="020B0503020000020004" pitchFamily="50" charset="-127"/>
              </a:rPr>
              <a:t>행동경제학 콘서트</a:t>
            </a:r>
            <a:r>
              <a:rPr lang="en-US" altLang="ko-KR" sz="1800" i="0" dirty="0">
                <a:effectLst/>
                <a:ea typeface="Malgun Gothic" panose="020B0503020000020004" pitchFamily="50" charset="-127"/>
              </a:rPr>
              <a:t>,</a:t>
            </a:r>
            <a:r>
              <a:rPr lang="ko-KR" altLang="en-US" sz="1800" i="0" dirty="0">
                <a:effectLst/>
                <a:ea typeface="Malgun Gothic" panose="020B0503020000020004" pitchFamily="50" charset="-127"/>
              </a:rPr>
              <a:t> 소비와 투자의 심리학 이야기</a:t>
            </a:r>
            <a:r>
              <a:rPr lang="en-US" altLang="ko-KR" sz="1800" dirty="0"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ea typeface="Malgun Gothic" panose="020B0503020000020004" pitchFamily="50" charset="-127"/>
              </a:rPr>
              <a:t>  개리 </a:t>
            </a:r>
            <a:r>
              <a:rPr lang="ko-KR" altLang="en-US" sz="1800" dirty="0" err="1">
                <a:ea typeface="Malgun Gothic" panose="020B0503020000020004" pitchFamily="50" charset="-127"/>
              </a:rPr>
              <a:t>벨스키</a:t>
            </a:r>
            <a:r>
              <a:rPr lang="en-US" altLang="ko-KR" sz="1800" dirty="0"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a typeface="Malgun Gothic" panose="020B0503020000020004" pitchFamily="50" charset="-127"/>
              </a:rPr>
              <a:t>토마스 </a:t>
            </a:r>
            <a:r>
              <a:rPr lang="ko-KR" altLang="en-US" sz="1800" dirty="0" err="1">
                <a:ea typeface="Malgun Gothic" panose="020B0503020000020004" pitchFamily="50" charset="-127"/>
              </a:rPr>
              <a:t>길로비치</a:t>
            </a:r>
            <a:r>
              <a:rPr lang="en-US" altLang="ko-KR" sz="1800" dirty="0">
                <a:ea typeface="Malgun Gothic" panose="020B0503020000020004" pitchFamily="50" charset="-127"/>
              </a:rPr>
              <a:t>, </a:t>
            </a:r>
          </a:p>
          <a:p>
            <a:pPr marL="0" indent="0" algn="just">
              <a:buNone/>
            </a:pPr>
            <a:r>
              <a:rPr lang="en-US" altLang="ko-KR" sz="1800" dirty="0">
                <a:ea typeface="Malgun Gothic" panose="020B0503020000020004" pitchFamily="50" charset="-127"/>
              </a:rPr>
              <a:t>   </a:t>
            </a:r>
            <a:r>
              <a:rPr lang="ko-KR" altLang="en-US" sz="1800" dirty="0">
                <a:ea typeface="Malgun Gothic" panose="020B0503020000020004" pitchFamily="50" charset="-127"/>
              </a:rPr>
              <a:t>미래경제연구소 옮김</a:t>
            </a:r>
            <a:r>
              <a:rPr lang="en-US" altLang="ko-KR" sz="1800" dirty="0">
                <a:ea typeface="Malgun Gothic" panose="020B0503020000020004" pitchFamily="50" charset="-127"/>
              </a:rPr>
              <a:t>, </a:t>
            </a:r>
            <a:r>
              <a:rPr lang="ko-KR" altLang="en-US" sz="1800" dirty="0" err="1">
                <a:ea typeface="Malgun Gothic" panose="020B0503020000020004" pitchFamily="50" charset="-127"/>
              </a:rPr>
              <a:t>프로제</a:t>
            </a:r>
            <a:r>
              <a:rPr lang="ko-KR" altLang="en-US" sz="1800" dirty="0">
                <a:ea typeface="Malgun Gothic" panose="020B0503020000020004" pitchFamily="50" charset="-127"/>
              </a:rPr>
              <a:t> </a:t>
            </a:r>
            <a:r>
              <a:rPr lang="en-US" altLang="ko-KR" sz="1800" dirty="0">
                <a:ea typeface="Malgun Gothic" panose="020B0503020000020004" pitchFamily="50" charset="-127"/>
              </a:rPr>
              <a:t>2021)</a:t>
            </a:r>
            <a:endParaRPr lang="en-US" altLang="ko-KR" sz="1800" kern="0" dirty="0"/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런치타임 경제학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스티븐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랜즈버그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황해선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 옮김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바다출판사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2005) </a:t>
            </a:r>
            <a:endParaRPr lang="en-US" altLang="ko-KR" sz="1800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경제학 콘서트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하포드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김명철 옮김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웅진지식하우스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2006)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한양신명조"/>
              </a:rPr>
              <a:t>-</a:t>
            </a:r>
            <a:r>
              <a:rPr lang="ko-KR" altLang="en-US" sz="1800" kern="0" dirty="0">
                <a:solidFill>
                  <a:srgbClr val="000000"/>
                </a:solidFill>
                <a:ea typeface="한양신명조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경제학콘서트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2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하포드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이진원 옮김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웅진지식하우스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2008)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한양신명조"/>
              </a:rPr>
              <a:t>-</a:t>
            </a:r>
            <a:r>
              <a:rPr lang="ko-KR" altLang="en-US" sz="1800" kern="0" dirty="0">
                <a:solidFill>
                  <a:srgbClr val="000000"/>
                </a:solidFill>
                <a:ea typeface="한양신명조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괴짜경제학 플러스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스티븐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레빗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스티븐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더브너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안진환 옮김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웅진지식하우스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2009)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</a:rPr>
              <a:t>슈퍼괴짜경제학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</a:rPr>
              <a:t>스티븐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레빗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</a:rPr>
              <a:t>스티븐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더브너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</a:rPr>
              <a:t>안진환 옮김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</a:rPr>
              <a:t>웅진하우스 </a:t>
            </a:r>
            <a:r>
              <a:rPr lang="en-US" altLang="ko-KR" sz="1800" kern="0" dirty="0">
                <a:solidFill>
                  <a:srgbClr val="000000"/>
                </a:solidFill>
              </a:rPr>
              <a:t>2009)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서른살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 경제학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유병률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인물과 사상사</a:t>
            </a:r>
            <a:r>
              <a:rPr lang="en-US" altLang="ko-KR" sz="1800" kern="0" dirty="0">
                <a:solidFill>
                  <a:srgbClr val="000000"/>
                </a:solidFill>
                <a:ea typeface="한양신명조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 2005)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한양신명조"/>
              </a:rPr>
              <a:t>-</a:t>
            </a:r>
            <a:r>
              <a:rPr lang="ko-KR" altLang="en-US" sz="1800" kern="0" dirty="0">
                <a:solidFill>
                  <a:srgbClr val="000000"/>
                </a:solidFill>
                <a:ea typeface="한양신명조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죽은 경제학자의 살아있는 아이디어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토드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부크홀츠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이승환 옮김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한양신명조"/>
              </a:rPr>
              <a:t>김영사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1994)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-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스무살</a:t>
            </a:r>
            <a:r>
              <a:rPr lang="ko-KR" altLang="en-US" sz="1800" kern="0" dirty="0">
                <a:solidFill>
                  <a:srgbClr val="000000"/>
                </a:solidFill>
              </a:rPr>
              <a:t> 경제학 </a:t>
            </a:r>
            <a:r>
              <a:rPr lang="en-US" altLang="ko-KR" sz="1800" kern="0" dirty="0">
                <a:solidFill>
                  <a:srgbClr val="000000"/>
                </a:solidFill>
              </a:rPr>
              <a:t>(</a:t>
            </a:r>
            <a:r>
              <a:rPr lang="ko-KR" altLang="en-US" sz="1800" kern="0" dirty="0" err="1">
                <a:solidFill>
                  <a:srgbClr val="000000"/>
                </a:solidFill>
              </a:rPr>
              <a:t>오다나가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나오키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</a:rPr>
              <a:t>김은진 옮김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다산북스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 2006)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402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D077CC-6827-4763-905D-062FD884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49" y="646716"/>
            <a:ext cx="10514901" cy="556456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경제학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 Semilight" panose="020B0502040204020203" pitchFamily="50" charset="-127"/>
              <a:cs typeface="+mn-cs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9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사회과학의 한 분야라는 사실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경제학에서는 사회 전체의 관점에서 본 경제문제의 해명에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관심을 둔다는 특성이 있다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경영학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-&gt;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기업의 이윤을 더 크게 하는 데 필요한 지식을 논의할 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사회보다는 개인적인 관점이</a:t>
            </a:r>
            <a:r>
              <a:rPr lang="en-US" altLang="ko-KR" sz="20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더욱 중요한 위치를 차지한다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그러나 경제학에서는 심지어 개인의 선택 문제를 분석할 때도 사회적 관점에서 그 문제를 보게 된다는 특성이 있다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경제이론은 경제문제를 보는 올바른 시각을 갖게 해주며, 각자가 생산 및 소비에 관한 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ko-KR" sz="2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최선의 의사결정을 하고, 또 정책대안에 대한 효과를 예측해 줌으로써 정책대안을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  수립하거나 평가하는데 건전한 논리적인 근거를 제공한다.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65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63E7DD-DE9F-4E97-81D9-EC45AA79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679508"/>
            <a:ext cx="10598791" cy="5497455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희소성과 선택 그리고 경제학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1.1 </a:t>
            </a: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희소성과 경제문제</a:t>
            </a:r>
            <a:endParaRPr kumimoji="0" lang="en-US" altLang="ko-K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인간의 욕망은 무한하다고 간주된다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반면에 자원은 한정되어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바로 우리가 활용할 수 있는 자원이 한정되어 있어서 경제문제가 발생하는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만약에 자원이 무한하다면 경제문제는 발생하지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경제학은 이 자원의 희소성이라는 냉엄한 현실을 출발점으로 하고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바닷물이나 사막의 모래처럼 거의 무진장으로 존재하고 있는 것이라면 구태여 아껴 써야 할 이유가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현실에서 이처럼 자유재의 성격을 가지는 물건의 수는 지극히 적으며 우리가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일상생활에서 사용하는 물건들은 모두가 그 공급이 제한된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경제재의 성격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갖고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선택을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강요 받음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경제학이란 희소성의 법칙으로 말미암아 발생하는 경제문제를 탐구하는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학문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 경제학이란 무한한 인간의 물질적 욕구를 충족시키기 위해 희소한 자원을 어떻게 활용할 것인가를 연구하는 학문이다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BD9D9DC5-E3FF-748C-216C-31C9B9DF4CA6}"/>
              </a:ext>
            </a:extLst>
          </p:cNvPr>
          <p:cNvSpPr/>
          <p:nvPr/>
        </p:nvSpPr>
        <p:spPr>
          <a:xfrm>
            <a:off x="3915293" y="4231178"/>
            <a:ext cx="191193" cy="5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96308393-AC3C-66DF-1EE7-5FDDC745BC5E}"/>
              </a:ext>
            </a:extLst>
          </p:cNvPr>
          <p:cNvSpPr/>
          <p:nvPr/>
        </p:nvSpPr>
        <p:spPr>
          <a:xfrm>
            <a:off x="9595656" y="4982095"/>
            <a:ext cx="191193" cy="5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87755B7-ECFA-4F67-ACB4-45C7FA8B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18" y="1057310"/>
            <a:ext cx="3444647" cy="50315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09F0BB-3243-4056-9587-7B12CBDF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01" y="1092593"/>
            <a:ext cx="3416767" cy="496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 lnSpcReduction="10000"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희소성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(scarcity)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가난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(poverty)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다르다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희소성은 제한된 자원 때문에 인간의 욕망이 완전히 충족될 수 없다는 사실을 말하는 객관적인 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개념이다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반면에 가난은 소득수준에 대한 주관적인 개념이다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희소성을 가진 재화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무상재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자유재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원하는 양보다 훨씬 많아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얻기 위해 노력이나 대가가 필요 없는 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재화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환경오염과 무분별한 사용으로 인하여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물과 공기들이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무상재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자유재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지위를 유지할 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 없을 것이라는 우려가 커지고 있음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기회비용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(opportunity cost)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이란 어느 하나를 선택함으로써 포기해야 하는 다른 대안의 가치를 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의미하는데 여러 대안 중 가장 높은 가치를 기회비용으로 계산한다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선택을 하면서 돈을 냈다면 명시적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비용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선택하면서 돈을 내지 않았지만 포기한 것이 있다면 암묵적 비용이다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10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기회비용은 명시적 비용과</a:t>
            </a:r>
            <a:endParaRPr lang="en-US" altLang="ko-KR" sz="1800" b="1" kern="100" spc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kern="10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암묵적 비용의 합이다</a:t>
            </a:r>
            <a:r>
              <a:rPr lang="en-US" altLang="ko-KR" sz="1800" b="1" kern="10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1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95789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ko-KR" sz="3400" b="1" kern="100">
                <a:solidFill>
                  <a:srgbClr val="000000"/>
                </a:solidFill>
                <a:ea typeface="맑은 고딕"/>
              </a:rPr>
              <a:t>1.2 </a:t>
            </a:r>
            <a:r>
              <a:rPr lang="ko-KR" altLang="en-US" sz="3400" b="1" kern="100">
                <a:solidFill>
                  <a:srgbClr val="000000"/>
                </a:solidFill>
                <a:ea typeface="맑은 고딕"/>
              </a:rPr>
              <a:t>선택과 경제학</a:t>
            </a:r>
            <a:endParaRPr lang="ko-KR" altLang="en-US" sz="3400" b="1" kern="100">
              <a:solidFill>
                <a:srgbClr val="000000"/>
              </a:solidFill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1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 kern="100">
                <a:solidFill>
                  <a:srgbClr val="000000"/>
                </a:solidFill>
                <a:latin typeface="맑은 고딕"/>
                <a:ea typeface="맑은 고딕"/>
              </a:rPr>
              <a:t>교재의 경제학 정의 </a:t>
            </a:r>
            <a:r>
              <a:rPr lang="en-US" altLang="ko-KR" sz="2100" b="1" kern="100">
                <a:solidFill>
                  <a:srgbClr val="000000"/>
                </a:solidFill>
                <a:latin typeface="맑은 고딕"/>
                <a:ea typeface="맑은 고딕"/>
              </a:rPr>
              <a:t>p.8</a:t>
            </a:r>
            <a:endParaRPr lang="en-US" altLang="ko-KR" sz="21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경제학이란 한정된 경제적 자원으로 인간의 무한한 물질적 욕구를 충족시키기 위해 어떻게 의사결정을 하며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선택의 문제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), 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의사결정에 다른 경제활동의 결과로 나타나는 경제 현상은 어떤 질서 체계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경제질서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를 보이는지 연구하는 학문이다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.  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    한정된  경제적 자원 때문에 발생하는 경제문제를 해결하기 위해서는 </a:t>
            </a:r>
            <a:r>
              <a:rPr lang="ko-KR" altLang="en-US" sz="1900" b="1" kern="100">
                <a:solidFill>
                  <a:srgbClr val="ff0000"/>
                </a:solidFill>
                <a:latin typeface="맑은 고딕"/>
                <a:ea typeface="맑은 고딕"/>
              </a:rPr>
              <a:t>선택의 문제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에 직면하게 되므로 경제학에서는 개인적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•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사회적 차원에서 이루어지는 모든 선택의 문제에 관심을 둔다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이런 의미에서 </a:t>
            </a:r>
            <a:r>
              <a:rPr lang="ko-KR" altLang="en-US" sz="1900" b="1" kern="100">
                <a:solidFill>
                  <a:srgbClr val="ff0000"/>
                </a:solidFill>
                <a:latin typeface="맑은 고딕"/>
                <a:ea typeface="맑은 고딕"/>
              </a:rPr>
              <a:t>경제학을 선택의 학문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이라고도 한다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en-US" altLang="ko-KR" sz="19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endParaRPr lang="en-US" altLang="ko-KR" sz="19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buFont typeface="Wingdings"/>
              <a:buChar char="ü"/>
              <a:defRPr/>
            </a:pP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경제학은 선호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선택을 다루는 과학이다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환경주의가 </a:t>
            </a:r>
            <a:r>
              <a:rPr lang="ko-KR" altLang="en-US" sz="1900" b="1" kern="100">
                <a:solidFill>
                  <a:srgbClr val="ff0000"/>
                </a:solidFill>
                <a:latin typeface="맑은 고딕"/>
                <a:ea typeface="맑은 고딕"/>
              </a:rPr>
              <a:t>선호</a:t>
            </a:r>
            <a:r>
              <a:rPr lang="en-US" altLang="ko-KR" sz="1900" b="1" kern="100">
                <a:solidFill>
                  <a:srgbClr val="ff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900" b="1" kern="100">
                <a:solidFill>
                  <a:srgbClr val="ff0000"/>
                </a:solidFill>
                <a:latin typeface="맑은 고딕"/>
                <a:ea typeface="맑은 고딕"/>
              </a:rPr>
              <a:t>선택의 문제를 도덕의 영역으로 발전시키면 과학의 영역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을 벗어나게 된다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en-US" altLang="ko-KR" sz="19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buFont typeface="Wingdings"/>
              <a:buChar char="ü"/>
              <a:defRPr/>
            </a:pPr>
            <a:endParaRPr lang="en-US" altLang="ko-KR" sz="19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buFont typeface="Wingdings"/>
              <a:buChar char="ü"/>
              <a:defRPr/>
            </a:pP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경제학은 사회과학의 한 분야이며 사회 전체의 관점에서 경제 현상을 분석하는데 주력하는 학문이다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 kern="100">
                <a:solidFill>
                  <a:srgbClr val="000000"/>
                </a:solidFill>
                <a:latin typeface="맑은 고딕"/>
                <a:ea typeface="맑은 고딕"/>
              </a:rPr>
              <a:t>주관적 가치관의 개입 없이 객관적으로 효율성을 평가함에 경제학의 과제가 있다</a:t>
            </a:r>
            <a:r>
              <a:rPr lang="en-US" altLang="ko-KR" sz="1900" kern="1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 b="1" kern="100">
                <a:solidFill>
                  <a:srgbClr val="ff0000"/>
                </a:solidFill>
                <a:latin typeface="맑은 고딕"/>
                <a:ea typeface="맑은 고딕"/>
              </a:rPr>
              <a:t>경제적 결과에서 오류의 많은 부분은 충분한 검토 없이 주관적인 가치판단으로 내려진 정책 결정에 기인한다</a:t>
            </a:r>
            <a:r>
              <a:rPr lang="en-US" altLang="ko-KR" sz="1900" b="1" kern="100">
                <a:solidFill>
                  <a:srgbClr val="ff0000"/>
                </a:solidFill>
                <a:latin typeface="맑은 고딕"/>
                <a:ea typeface="맑은 고딕"/>
              </a:rPr>
              <a:t>. </a:t>
            </a:r>
            <a:endParaRPr lang="en-US" altLang="ko-KR" sz="1900" b="1" kern="1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2" name="화살표: 오른쪽 1"/>
          <p:cNvSpPr/>
          <p:nvPr/>
        </p:nvSpPr>
        <p:spPr>
          <a:xfrm>
            <a:off x="1426128" y="2827089"/>
            <a:ext cx="268448" cy="17616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3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 </a:t>
            </a:r>
            <a:r>
              <a:rPr lang="ko-KR" altLang="en-US" sz="33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경제학과 합리적인 선택</a:t>
            </a:r>
            <a:endParaRPr lang="ko-KR" altLang="en-US" sz="33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2.1 </a:t>
            </a:r>
            <a:r>
              <a:rPr lang="ko-KR" altLang="en-US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편익과 비용</a:t>
            </a:r>
            <a:r>
              <a:rPr lang="en-US" altLang="ko-KR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합리적인 선택의 판단기준</a:t>
            </a:r>
            <a:endParaRPr lang="ko-KR" altLang="en-US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 선택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 선택이란 편익이 비용보다 큰 선택을 의미한다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즉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(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편익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비용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)&gt;0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이고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편익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비용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을 순편익이라 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편익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(Benefit)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은 효용을 금전적으로 표시한 것이며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효용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(Utility)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은 소비자의 만족감을 수치화 한 것이다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합리적 선택은 </a:t>
            </a:r>
            <a:r>
              <a:rPr lang="ko-KR" altLang="en-US" sz="1800" b="1" u="sng" kern="100" spc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최소비용의 원칙과 최대효과의 원칙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으로 구분할 수 있다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최소비용의 원칙은 우리가 얻고자 하거나 얻을 수 있는 효과 또는 이익이 이미 주어져 있다고 한다면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 효과나 이익을 얻기 위하여 우리가 지불해야 하는 대가 또는 비용은 최소여야 한다는 것을 말한다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그에 반해 최대효과의 원칙은 우리가 지불할 수 있는 대가 또는 비용이 주어져 있다면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 대가 또는 비용으로 최대의 효과 또는 이익을 얻을 수 있어야 한다는 것을 의미한다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b="1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최소비용의 원칙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-&gt;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집 주변 </a:t>
            </a:r>
            <a:r>
              <a:rPr lang="ko-KR" altLang="en-US" sz="1800" kern="0">
                <a:solidFill>
                  <a:srgbClr val="000000"/>
                </a:solidFill>
                <a:latin typeface="맑은 고딕"/>
                <a:ea typeface="맑은 고딕"/>
              </a:rPr>
              <a:t>피자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집들의 피자가 품질면에서 대동소이 하다면 가장 가격이 저렴한 곳으로 간다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b="1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최대효과의 원칙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-&gt;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학생식당의 음식가격이 모두 같다면 그 중에서 자신에게 효용이 높은 것을 선택한다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경제학은 이러한 합리적 선택을 따르는 경제인을 가정하여 출발하며 경제인은 자기의 이익에 철저한 이기적인 인간이다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물론 </a:t>
            </a:r>
            <a:r>
              <a:rPr lang="ko-KR" altLang="en-US" sz="1800" b="1" kern="100" spc="0">
                <a:solidFill>
                  <a:srgbClr val="0000ff"/>
                </a:solidFill>
                <a:effectLst/>
                <a:latin typeface="맑은 고딕"/>
                <a:ea typeface="맑은 고딕"/>
              </a:rPr>
              <a:t>우리 주변의 모든 사람이 합리적이지는 않지만</a:t>
            </a:r>
            <a:r>
              <a:rPr lang="en-US" altLang="ko-KR" sz="1800" b="1" kern="100" spc="0">
                <a:solidFill>
                  <a:srgbClr val="0000ff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b="1" kern="100" spc="0">
                <a:solidFill>
                  <a:srgbClr val="0000ff"/>
                </a:solidFill>
                <a:effectLst/>
                <a:latin typeface="맑은 고딕"/>
                <a:ea typeface="맑은 고딕"/>
              </a:rPr>
              <a:t>사회 전체적으로는 사회 전체적으로는 사람들이 합리적이라고 가정해도 무리가 없으므로</a:t>
            </a:r>
            <a:r>
              <a:rPr lang="ko-KR" altLang="en-US" sz="1800" kern="100" spc="0">
                <a:solidFill>
                  <a:srgbClr val="0000ff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평균적인 의미에서 경제주체의 합리성을 가정한다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400" kern="100" spc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6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“지옥으로 가는 길은 선의로 포장돼 있다</a:t>
            </a:r>
            <a:r>
              <a:rPr lang="en-US" altLang="ko-KR" sz="16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.”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 말은 로마 시대부터 전해져 오는 유명한 서양 격언이다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설령 좋은 의도로 시작했을지라도 그 일의 결과는 의도와 반대로 나쁠 수도 있다는 뜻을 담고 있다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역사상 좋은 의도로 시작했다가 더 큰 비극을 불러온 경우가 얼마나 많은가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특히 먹고사는 문제와 직접적으로 연관된 경제에서 근시안적인 ‘선의’는 심각한 폐해를 입히기 일쑤이다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600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여기에서 합리적 선택이란 </a:t>
            </a:r>
            <a:r>
              <a:rPr lang="ko-KR" altLang="en-US" sz="16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목표 또는 목적의 합리성이 아닌 주어진 여건에서 설정된 목표를 달성하기 위한 수단의 합리성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을 의미한다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따라서 </a:t>
            </a:r>
            <a:r>
              <a:rPr lang="ko-KR" altLang="en-US" sz="16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어떠한 목표를 추구하는 것이 합리적인가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의 논의는 경제학과는 거리가 있고 어떠한 수단을 사용해야 목표를 달성할 수 있는가“라는 논의가 경제학의 분석대상이다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en-US" altLang="ko-KR" sz="1600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1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2199</ep:Words>
  <ep:PresentationFormat>와이드스크린</ep:PresentationFormat>
  <ep:Paragraphs>163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글로벌시장과 경제의 이해</vt:lpstr>
      <vt:lpstr>제 1장 경제학적 사고와 표현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2021-03-04T13:44:36.000</dcterms:created>
  <dc:creator>KIM</dc:creator>
  <cp:lastModifiedBy>Z</cp:lastModifiedBy>
  <dcterms:modified xsi:type="dcterms:W3CDTF">2023-09-08T02:29:31.907</dcterms:modified>
  <cp:revision>117</cp:revision>
  <dc:title>글로벌시장과 경제의 이해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