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326" r:id="rId2"/>
    <p:sldId id="257" r:id="rId3"/>
    <p:sldId id="275" r:id="rId4"/>
    <p:sldId id="324" r:id="rId5"/>
    <p:sldId id="276" r:id="rId6"/>
    <p:sldId id="279" r:id="rId7"/>
    <p:sldId id="280" r:id="rId8"/>
    <p:sldId id="281" r:id="rId9"/>
    <p:sldId id="284" r:id="rId10"/>
    <p:sldId id="285" r:id="rId11"/>
    <p:sldId id="286" r:id="rId12"/>
    <p:sldId id="321" r:id="rId13"/>
    <p:sldId id="297" r:id="rId14"/>
    <p:sldId id="299" r:id="rId15"/>
    <p:sldId id="300" r:id="rId16"/>
    <p:sldId id="308" r:id="rId17"/>
    <p:sldId id="301" r:id="rId18"/>
    <p:sldId id="302" r:id="rId19"/>
    <p:sldId id="304" r:id="rId20"/>
    <p:sldId id="303" r:id="rId21"/>
    <p:sldId id="305" r:id="rId22"/>
    <p:sldId id="309" r:id="rId23"/>
    <p:sldId id="310" r:id="rId24"/>
    <p:sldId id="311" r:id="rId25"/>
    <p:sldId id="327" r:id="rId26"/>
    <p:sldId id="319" r:id="rId27"/>
    <p:sldId id="313" r:id="rId28"/>
    <p:sldId id="307" r:id="rId29"/>
    <p:sldId id="314" r:id="rId30"/>
    <p:sldId id="315" r:id="rId31"/>
    <p:sldId id="322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FB0C57-50B0-4683-989B-4506F2B1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F34351A-20E6-45D2-B0D7-6A7B943E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E0D554-A2D7-4733-94A0-336AFA34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7A68CD-3A08-41A5-A28B-9D1EB4BB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6758FB-692C-46F2-B019-48B4F0F0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D078B1-B3B1-4911-87CA-4ACA2C3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3CC290-A96A-489A-A0C7-5CBB867B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99076-C037-4EBE-9BD7-37D82D1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7BFA18-B241-47BD-B62F-802F04B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A0E60F-9A83-446E-86FF-45A3C77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01DCAC1-BC36-4B3F-AB93-31BE33B8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B9C954D-C93D-4C70-8DF1-C6AEBBB7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D47A60-8897-41EC-8219-E0253C5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8E80D-0668-40F6-94DA-DBD41A92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CB90FA-B2FA-40DE-969D-553F56B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B01355-9AEB-43E8-B1CF-4189EEEC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FDCB0F-7991-42C0-B088-06F50A2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A0694D-CE99-4325-BCCE-23715EB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898E09-9F2B-4996-880F-558E99A6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0C926-A0C3-4E6E-B15C-4A30508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919123-5940-4D31-8BCA-69D9B4E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5A7B5C-FB02-4A7A-972D-4FB8E22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BB7C08-AA53-449F-9C10-9897B2D4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D2F54-8A82-4584-A62B-DC56C2D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1ACADB-2E98-4E93-B913-4046F74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315017-9F2F-45B4-ACCB-5AE382D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390945-8445-4A2D-BEB8-657748F66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B50644-9644-4C45-A800-D62C093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DDC448-3A8B-4015-95ED-B91E450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31740A-5FED-46C4-AC88-76D017F4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03F28A-CD6C-462A-ADC6-3E78C36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B91545-743E-4ADA-851C-3FCBE3FE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9D2BAF-CC7D-44AC-A73D-CEF59D69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1663B3-50D1-4A20-929F-FC5A5B4E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A718A8B-806F-4BE5-AD4F-F7883870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BA7200A-48A7-4D5E-B8F6-48BEB358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D7B926E-3E6F-4143-99CF-2E8E62C2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0898284-74C1-48B1-90CA-A88EA0F2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08BA15A-4DC5-4CAA-A9B5-BA14199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990C66-C97E-475A-8732-0FE96B7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A5627E0-1EE4-4965-8544-98B19AB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3EB8400-D9E4-4C77-AD28-62BE62FB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D77A8A-A550-4DCD-B0FA-58B370A6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4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F63D4D-6ECA-4DAE-AE17-34587774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A7250-BEA7-42BE-B6B3-9FE70D2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5DA071-6599-4691-B01F-CB92BB50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1ED9CC-B84C-4288-A64D-7BF574A4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2D6192-E6B6-4585-8410-5DC37643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599B881-FDCD-4345-BF57-844AF1BD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D07C43-BF2E-4D02-A8CB-8A71F4B6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94FED5-7B18-470E-B55B-39BE367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C0FBF1-42D6-4468-835A-391F96A4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9FC6AB-188B-4A28-BA49-72463C61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0006E4-9DEC-4D4E-9031-7D0C0FD3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92716E-7E8D-49C5-8201-90E42BA9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6D2BC9-4017-4B84-9222-01F112F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0F5AC-DAAF-4DD1-9410-3FEB7E8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B1EBF8-A258-4FB1-80DC-C791AC22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7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9BEF4BA-84EA-4E09-895C-0D36C955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987524-A953-4694-A051-A58DBAC8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17720E-1AC6-4BB2-8745-AFD74410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47A943-600E-4C7E-A081-CF4C9F54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6B5DCD-A222-442B-BBCE-81FD6E92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mailto:jhseung99@hanmail.net" TargetMode="External" /><Relationship Id="rId3" Type="http://schemas.openxmlformats.org/officeDocument/2006/relationships/hyperlink" Target="mailto:jhseung99@kpu.ac.kr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31883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글로벌시장과 경제의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667699"/>
            <a:ext cx="9144000" cy="3067937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ko-KR" altLang="en-US"/>
              <a:t>과목코드</a:t>
            </a:r>
            <a:r>
              <a:rPr lang="en-US" altLang="ko-KR"/>
              <a:t>-</a:t>
            </a:r>
            <a:r>
              <a:rPr lang="ko-KR" altLang="en-US"/>
              <a:t>분반</a:t>
            </a:r>
            <a:r>
              <a:rPr lang="en-US" altLang="ko-KR"/>
              <a:t>: AAK1002203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개설학기</a:t>
            </a:r>
            <a:r>
              <a:rPr lang="en-US" altLang="ko-KR"/>
              <a:t>: 2023-2</a:t>
            </a:r>
            <a:r>
              <a:rPr lang="ko-KR" altLang="en-US"/>
              <a:t>학기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수업시간</a:t>
            </a:r>
            <a:r>
              <a:rPr lang="en-US" altLang="ko-KR"/>
              <a:t>/</a:t>
            </a:r>
            <a:r>
              <a:rPr lang="ko-KR" altLang="en-US"/>
              <a:t>강의실 </a:t>
            </a:r>
            <a:r>
              <a:rPr lang="en-US" altLang="ko-KR"/>
              <a:t>: </a:t>
            </a:r>
            <a:r>
              <a:rPr lang="ko-KR" altLang="en-US"/>
              <a:t>금 </a:t>
            </a:r>
            <a:r>
              <a:rPr lang="en-US" altLang="ko-KR"/>
              <a:t>[6~8] 14:30~17:20, </a:t>
            </a:r>
            <a:r>
              <a:rPr lang="ko-KR" altLang="en-US"/>
              <a:t>공학관 </a:t>
            </a:r>
            <a:r>
              <a:rPr lang="en-US" altLang="ko-KR"/>
              <a:t>E</a:t>
            </a:r>
            <a:r>
              <a:rPr lang="ko-KR" altLang="en-US"/>
              <a:t>동 </a:t>
            </a:r>
            <a:r>
              <a:rPr lang="en-US" altLang="ko-KR"/>
              <a:t>217</a:t>
            </a:r>
            <a:r>
              <a:rPr lang="ko-KR" altLang="en-US"/>
              <a:t>호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승정헌 </a:t>
            </a:r>
            <a:endParaRPr lang="ko-KR" altLang="en-US"/>
          </a:p>
          <a:p>
            <a:pPr lvl="0" algn="l">
              <a:defRPr/>
            </a:pPr>
            <a:r>
              <a:rPr lang="en-US" altLang="ko-KR"/>
              <a:t>E-mail : </a:t>
            </a:r>
            <a:r>
              <a:rPr lang="en-US" altLang="ko-KR">
                <a:hlinkClick r:id="rId2"/>
              </a:rPr>
              <a:t>jhseung99@hanmail.net</a:t>
            </a:r>
            <a:r>
              <a:rPr lang="en-US" altLang="ko-KR"/>
              <a:t>, </a:t>
            </a:r>
            <a:r>
              <a:rPr lang="en-US" altLang="ko-KR">
                <a:hlinkClick r:id="rId3"/>
              </a:rPr>
              <a:t>jhseung99@kpu.ac.kr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연락처</a:t>
            </a:r>
            <a:r>
              <a:rPr lang="en-US" altLang="ko-KR"/>
              <a:t>: 031-8401-1383, Mobile:</a:t>
            </a:r>
            <a:r>
              <a:rPr lang="ko-KR" altLang="en-US"/>
              <a:t> </a:t>
            </a:r>
            <a:r>
              <a:rPr lang="en-US" altLang="ko-KR"/>
              <a:t>010-9057-4680</a:t>
            </a:r>
            <a:endParaRPr lang="en-US" altLang="ko-KR"/>
          </a:p>
          <a:p>
            <a:pPr lvl="0"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인센티브의 원리</a:t>
            </a:r>
            <a:endParaRPr lang="en-US" altLang="ko-KR" sz="20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대다수의 사람들은 유인에 의해 크게 영향을 받는다</a:t>
            </a:r>
            <a:r>
              <a:rPr lang="en-US" altLang="ko-KR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시장경제원리는 보편적인 인간의 행동이 어떤 원리에 의해 영향을 받는가를 정확히 반영할 필요가</a:t>
            </a:r>
            <a:r>
              <a:rPr lang="ko-KR" altLang="en-US" sz="700" kern="0" spc="-5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아주 예외적인 사람들은 인센티브에 의해 전혀 움직이지 않는 경우도 있을 것이다</a:t>
            </a:r>
            <a:r>
              <a:rPr lang="en-US" altLang="ko-KR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보통의 인간들은 자기에게 이익이 생기면 움직이고 그렇지 않으면 움직이지 않는다</a:t>
            </a:r>
            <a:r>
              <a:rPr lang="en-US" altLang="ko-KR" sz="20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kern="0" spc="-5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자기책임의 원리</a:t>
            </a: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1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스스로 선택하고 이에 대한 책임을 스스로 짊어짐을 뜻한다</a:t>
            </a:r>
            <a:r>
              <a:rPr lang="en-US" altLang="ko-KR" sz="21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1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책임이라는 중압감을 가질 때만이 사람들은 신중하게 선택하고 행동하게 될 것이다</a:t>
            </a:r>
            <a:r>
              <a:rPr lang="en-US" altLang="ko-KR" sz="21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1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선택의 자유는 책임과 마치 동전의 양면과 같은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관계이다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개인적 책임 </a:t>
            </a:r>
            <a:r>
              <a:rPr lang="en-US" altLang="ko-KR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vs. </a:t>
            </a:r>
            <a:r>
              <a:rPr lang="ko-KR" altLang="en-US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사회적</a:t>
            </a:r>
            <a:r>
              <a:rPr lang="en-US" altLang="ko-KR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책임</a:t>
            </a:r>
            <a:r>
              <a:rPr lang="en-US" altLang="ko-KR" sz="21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100" b="1" kern="0" spc="-50" dirty="0">
              <a:solidFill>
                <a:srgbClr val="FF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96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작은 정부의 원리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시장경제원리는 거대 정부와는 공존할 수 없다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정부규모가 커질수록 정부가 좌지우지할 수 있는 자원의 양은 늘어난다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이런 경우 시장경제원리보다는 정치논리를 앞세워서 자신에게 우선적으로 자원을 배분해 달라는 사람들이나 집단들이 늘어나게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마련이다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정치논리와 경제논리의 혼재</a:t>
            </a:r>
            <a:endParaRPr lang="ko-KR" altLang="en-US" sz="1800" b="1" kern="0" spc="-50" dirty="0">
              <a:solidFill>
                <a:srgbClr val="FF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법치의 원리 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8100" marR="0" indent="0" algn="l" fontAlgn="base" latinLnBrk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시장경제원리는 법의 지배를 뜻한다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국회의 동의를 얻은 모든 법 하에서 살아가는 것이 법의 지배를 의미하지 않는다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법의 지배원칙을 통해 국회를 통과한 법이라고 해서 모두 다 정당성을 얻는 것은 아니다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학자들은 법의 지배는 일반성의 원칙을</a:t>
            </a:r>
            <a:r>
              <a:rPr lang="ko-KR" altLang="en-US" sz="1800" kern="0" spc="-5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준수하는 법만이 진정한 법이라는 사실을 강조한다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법의 일반성은 무엇을 이야기하는 것일까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사법의 일반원칙인 사적 소유권이나 계약자유의 원칙을 위반하는 다양한 차별입법들은 법이라고 할 수 없다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500" kern="0" spc="-5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작은 정부의 원리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500" kern="0" spc="-5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662EB9-0019-4DFE-9B95-5E0A1BF3F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57206"/>
            <a:ext cx="3220353" cy="4830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A48606-B3CC-459B-B25A-25521D15E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29" y="822121"/>
            <a:ext cx="3292414" cy="49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88" y="839663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비교우위와 절대우위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 Smith 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인간에 의한 노동의 결과로 스스로 공급할 수 있는 것은 자신이 필요로 하는 것의 매우 작은 부분 뿐이다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그는 자신의 노동에 의한 산출물 중 자신이 소비하고 남은 잉여산출물을 다른 사람들의 노동에 의한 산출물과 교환하여 자신이 필요로 하는 것의 휠씬 더 큰 부분을 공급받는다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모든 사람은 교환하며 살아간다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말하면 어떤 면에서는 상인이 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사회 전체는 적절하게 상업사회로 발전한다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8100" marR="0" indent="0" algn="just" fontAlgn="base" latinLnBrk="1">
              <a:lnSpc>
                <a:spcPct val="16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절대 열위에 있더라도 비교우위가 존재할 때 교환이 이루어지면 각자가 생산하여 소비할 수 있는 양보다 더 많은 양의 소비가 가능하다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비교우위 개념을 국가 분업에 적용한 것이 국제무역이고 국제무역은 각국의 주민과 기업들 간에 이루어지는 것으로써 근본원리는 국내에서 자국민 간의 거래와 다르지 않다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국가 간의 자유로운 무역이 증가할수록 생산과 소비가 증가하고 국가 전체의 발전이 이루어진다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4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</a:t>
            </a:r>
            <a:r>
              <a:rPr lang="en-US" altLang="ko-KR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2-1 </a:t>
            </a:r>
            <a:r>
              <a:rPr lang="ko-KR" altLang="en-US" sz="2400" b="1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남섬의</a:t>
            </a: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절대우위와 비교우위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DA77738-CF3F-4259-A207-98314781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91952"/>
              </p:ext>
            </p:extLst>
          </p:nvPr>
        </p:nvGraphicFramePr>
        <p:xfrm>
          <a:off x="1065402" y="1761688"/>
          <a:ext cx="9915787" cy="3649211"/>
        </p:xfrm>
        <a:graphic>
          <a:graphicData uri="http://schemas.openxmlformats.org/drawingml/2006/table">
            <a:tbl>
              <a:tblPr/>
              <a:tblGrid>
                <a:gridCol w="2830445">
                  <a:extLst>
                    <a:ext uri="{9D8B030D-6E8A-4147-A177-3AD203B41FA5}">
                      <a16:colId xmlns:a16="http://schemas.microsoft.com/office/drawing/2014/main" xmlns="" val="2461595200"/>
                    </a:ext>
                  </a:extLst>
                </a:gridCol>
                <a:gridCol w="2506964">
                  <a:extLst>
                    <a:ext uri="{9D8B030D-6E8A-4147-A177-3AD203B41FA5}">
                      <a16:colId xmlns:a16="http://schemas.microsoft.com/office/drawing/2014/main" xmlns="" val="1489122125"/>
                    </a:ext>
                  </a:extLst>
                </a:gridCol>
                <a:gridCol w="2506963">
                  <a:extLst>
                    <a:ext uri="{9D8B030D-6E8A-4147-A177-3AD203B41FA5}">
                      <a16:colId xmlns:a16="http://schemas.microsoft.com/office/drawing/2014/main" xmlns="" val="1451053497"/>
                    </a:ext>
                  </a:extLst>
                </a:gridCol>
                <a:gridCol w="2071415">
                  <a:extLst>
                    <a:ext uri="{9D8B030D-6E8A-4147-A177-3AD203B41FA5}">
                      <a16:colId xmlns:a16="http://schemas.microsoft.com/office/drawing/2014/main" xmlns="" val="1567013703"/>
                    </a:ext>
                  </a:extLst>
                </a:gridCol>
              </a:tblGrid>
              <a:tr h="383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8374574"/>
                  </a:ext>
                </a:extLst>
              </a:tr>
              <a:tr h="699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잡기의 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이씨가 절대우위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39534"/>
                  </a:ext>
                </a:extLst>
              </a:tr>
              <a:tr h="699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수확의 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최씨가 절대우위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096519"/>
                  </a:ext>
                </a:extLst>
              </a:tr>
              <a:tr h="46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기회비용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1/4</a:t>
                      </a: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9037696"/>
                  </a:ext>
                </a:extLst>
              </a:tr>
              <a:tr h="46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기회비용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4091838"/>
                  </a:ext>
                </a:extLst>
              </a:tr>
              <a:tr h="932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수확에 비교우위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잡기에 비교우위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065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8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</a:t>
            </a:r>
            <a:r>
              <a:rPr lang="en-US" altLang="ko-KR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2-2 </a:t>
            </a:r>
            <a:r>
              <a:rPr lang="ko-KR" altLang="en-US" sz="2400" b="1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북섬의</a:t>
            </a: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절대우위와 비교우위</a:t>
            </a:r>
            <a:endParaRPr lang="en-US" altLang="ko-KR" sz="24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Q: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어느 학과의 교수가 조교보다 자료조사와 논문작성에 절대우위를 가짐에도 불구하고 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80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만 원에 조교를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고용하였다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 이유는 무엇인가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DA77738-CF3F-4259-A207-983147817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17770"/>
              </p:ext>
            </p:extLst>
          </p:nvPr>
        </p:nvGraphicFramePr>
        <p:xfrm>
          <a:off x="956345" y="1434517"/>
          <a:ext cx="9915787" cy="3649211"/>
        </p:xfrm>
        <a:graphic>
          <a:graphicData uri="http://schemas.openxmlformats.org/drawingml/2006/table">
            <a:tbl>
              <a:tblPr/>
              <a:tblGrid>
                <a:gridCol w="2830445">
                  <a:extLst>
                    <a:ext uri="{9D8B030D-6E8A-4147-A177-3AD203B41FA5}">
                      <a16:colId xmlns:a16="http://schemas.microsoft.com/office/drawing/2014/main" xmlns="" val="2461595200"/>
                    </a:ext>
                  </a:extLst>
                </a:gridCol>
                <a:gridCol w="2506964">
                  <a:extLst>
                    <a:ext uri="{9D8B030D-6E8A-4147-A177-3AD203B41FA5}">
                      <a16:colId xmlns:a16="http://schemas.microsoft.com/office/drawing/2014/main" xmlns="" val="1489122125"/>
                    </a:ext>
                  </a:extLst>
                </a:gridCol>
                <a:gridCol w="2506963">
                  <a:extLst>
                    <a:ext uri="{9D8B030D-6E8A-4147-A177-3AD203B41FA5}">
                      <a16:colId xmlns:a16="http://schemas.microsoft.com/office/drawing/2014/main" xmlns="" val="1451053497"/>
                    </a:ext>
                  </a:extLst>
                </a:gridCol>
                <a:gridCol w="2071415">
                  <a:extLst>
                    <a:ext uri="{9D8B030D-6E8A-4147-A177-3AD203B41FA5}">
                      <a16:colId xmlns:a16="http://schemas.microsoft.com/office/drawing/2014/main" xmlns="" val="1567013703"/>
                    </a:ext>
                  </a:extLst>
                </a:gridCol>
              </a:tblGrid>
              <a:tr h="383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8374574"/>
                  </a:ext>
                </a:extLst>
              </a:tr>
              <a:tr h="699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잡기의 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오씨가 절대우위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39534"/>
                  </a:ext>
                </a:extLst>
              </a:tr>
              <a:tr h="699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수확의 소요시간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오씨가 절대우위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096519"/>
                  </a:ext>
                </a:extLst>
              </a:tr>
              <a:tr h="46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기회비용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3/2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9037696"/>
                  </a:ext>
                </a:extLst>
              </a:tr>
              <a:tr h="4669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1kg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기회비용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2/3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5/4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4091838"/>
                  </a:ext>
                </a:extLst>
              </a:tr>
              <a:tr h="932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과일 수확에 비교우위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물고기 잡기에 비교우위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065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5755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 fontScale="62500" lnSpcReduction="200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5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 </a:t>
            </a:r>
            <a:r>
              <a:rPr lang="ko-KR" altLang="en-US" sz="45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교환의 이득</a:t>
            </a:r>
            <a:endParaRPr lang="ko-KR" altLang="en-US" sz="45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무역이론시험에서 출제 빈도가 가장 높은 부문이 바로 절대우위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비교우위다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절대우위는 어떤 재화의 생산비용이 다른 나라보다 낮을 때 쓰는 개념이다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여러 제품을 만드는 데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국의 생산비용이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B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국보다 모두 적다면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국은 모두에 절대우위에 있다고 할 수 있다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그렇다고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국이 모든 것을 만드는 것이 좋을까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  <a:sym typeface="Wingdings"/>
              </a:rPr>
              <a:t> </a:t>
            </a:r>
            <a:r>
              <a:rPr lang="ko-KR" altLang="en-US" sz="24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아니다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endParaRPr lang="en-US" altLang="ko-KR" sz="24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시간 당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 원을 버는 변호사가 시급이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 원인 비서를 고용했으나 타이핑과 문서정리 실력이 자신보다 못하여 해고하고 자신이 타이핑과 문서정리를 직접 하기로 했다면 합리적인 결정일까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r>
              <a:rPr kumimoji="0" lang="en-US" altLang="ko-KR" sz="2400" b="0" i="0" u="none" strike="noStrike" kern="10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rPr>
              <a:t>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아니다 </a:t>
            </a:r>
            <a:endParaRPr lang="ko-KR" altLang="en-US" sz="24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 변호사는 비서에 대해 변론과 타이핑 및 문서정리에서 모두 절대우위에 있지만 타이핑을 비서에게 맡기는 게 낫다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하루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8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시간 노동을 기준으로 할 때 변호사업무의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시간 증가는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 원의 추가수익을 얻고 이 금액은 비서의 하루 일당을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 원이나 상회한다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그럼 비서도 급여를 받고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변호사는 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만 원 더 번다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(</a:t>
            </a:r>
            <a:r>
              <a:rPr lang="ko-KR" altLang="en-US" sz="2400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전제조건</a:t>
            </a:r>
            <a:r>
              <a:rPr lang="en-US" altLang="ko-KR" sz="2400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2400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비서의 생산성이 변호사의 </a:t>
            </a:r>
            <a:r>
              <a:rPr lang="en-US" altLang="ko-KR" sz="2400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1/8 </a:t>
            </a:r>
            <a:r>
              <a:rPr lang="ko-KR" altLang="en-US" sz="2400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이하이지 않을 것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이처럼 비교우위는 일종의 상대적 개념이다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24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고전학파 경제학자인 데이비드 리카르도가 무역의 장점을 설명하면서 제시한 것이 바로 비교우위라는 개념이다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무역이 이루어지면 가난하고 생산성이 낮은 나라가 항상 착취당한다는 생각에 대한 반론이다</a:t>
            </a:r>
            <a:r>
              <a:rPr lang="en-US" altLang="ko-KR" sz="24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비교우위에 의한 특화와 생산량</a:t>
            </a:r>
            <a:endParaRPr lang="en-US" altLang="ko-KR" sz="24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6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</a:t>
            </a:r>
            <a:r>
              <a:rPr lang="en-US" altLang="ko-KR" sz="16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2-3 </a:t>
            </a:r>
            <a:r>
              <a:rPr lang="ko-KR" altLang="en-US" sz="1600" b="1" kern="10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남섬에서의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전량</a:t>
            </a:r>
            <a:r>
              <a:rPr lang="en-US" altLang="ko-KR" sz="16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특화와 </a:t>
            </a:r>
            <a:r>
              <a:rPr lang="ko-KR" altLang="en-US" sz="16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</a:t>
            </a:r>
            <a:endParaRPr lang="en-US" altLang="ko-KR" sz="16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BCCE9AF-02DB-4074-9A13-6972A23C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95340"/>
              </p:ext>
            </p:extLst>
          </p:nvPr>
        </p:nvGraphicFramePr>
        <p:xfrm>
          <a:off x="947956" y="1744909"/>
          <a:ext cx="9613782" cy="4093830"/>
        </p:xfrm>
        <a:graphic>
          <a:graphicData uri="http://schemas.openxmlformats.org/drawingml/2006/table">
            <a:tbl>
              <a:tblPr/>
              <a:tblGrid>
                <a:gridCol w="1212553">
                  <a:extLst>
                    <a:ext uri="{9D8B030D-6E8A-4147-A177-3AD203B41FA5}">
                      <a16:colId xmlns:a16="http://schemas.microsoft.com/office/drawing/2014/main" xmlns="" val="3868208947"/>
                    </a:ext>
                  </a:extLst>
                </a:gridCol>
                <a:gridCol w="1021221">
                  <a:extLst>
                    <a:ext uri="{9D8B030D-6E8A-4147-A177-3AD203B41FA5}">
                      <a16:colId xmlns:a16="http://schemas.microsoft.com/office/drawing/2014/main" xmlns="" val="1750938990"/>
                    </a:ext>
                  </a:extLst>
                </a:gridCol>
                <a:gridCol w="1021221">
                  <a:extLst>
                    <a:ext uri="{9D8B030D-6E8A-4147-A177-3AD203B41FA5}">
                      <a16:colId xmlns:a16="http://schemas.microsoft.com/office/drawing/2014/main" xmlns="" val="3754873998"/>
                    </a:ext>
                  </a:extLst>
                </a:gridCol>
                <a:gridCol w="1373819">
                  <a:extLst>
                    <a:ext uri="{9D8B030D-6E8A-4147-A177-3AD203B41FA5}">
                      <a16:colId xmlns:a16="http://schemas.microsoft.com/office/drawing/2014/main" xmlns="" val="2037270724"/>
                    </a:ext>
                  </a:extLst>
                </a:gridCol>
                <a:gridCol w="1021221">
                  <a:extLst>
                    <a:ext uri="{9D8B030D-6E8A-4147-A177-3AD203B41FA5}">
                      <a16:colId xmlns:a16="http://schemas.microsoft.com/office/drawing/2014/main" xmlns="" val="1759913912"/>
                    </a:ext>
                  </a:extLst>
                </a:gridCol>
                <a:gridCol w="1021221">
                  <a:extLst>
                    <a:ext uri="{9D8B030D-6E8A-4147-A177-3AD203B41FA5}">
                      <a16:colId xmlns:a16="http://schemas.microsoft.com/office/drawing/2014/main" xmlns="" val="2619047555"/>
                    </a:ext>
                  </a:extLst>
                </a:gridCol>
                <a:gridCol w="1021221">
                  <a:extLst>
                    <a:ext uri="{9D8B030D-6E8A-4147-A177-3AD203B41FA5}">
                      <a16:colId xmlns:a16="http://schemas.microsoft.com/office/drawing/2014/main" xmlns="" val="3432192681"/>
                    </a:ext>
                  </a:extLst>
                </a:gridCol>
                <a:gridCol w="1921305">
                  <a:extLst>
                    <a:ext uri="{9D8B030D-6E8A-4147-A177-3AD203B41FA5}">
                      <a16:colId xmlns:a16="http://schemas.microsoft.com/office/drawing/2014/main" xmlns="" val="3408673538"/>
                    </a:ext>
                  </a:extLst>
                </a:gridCol>
              </a:tblGrid>
              <a:tr h="51469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특화 이전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특화 이후</a:t>
                      </a:r>
                      <a:endParaRPr lang="ko-KR" altLang="en-US" sz="18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생산량의 증가분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2411609"/>
                  </a:ext>
                </a:extLst>
              </a:tr>
              <a:tr h="1023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389333"/>
                  </a:ext>
                </a:extLst>
              </a:tr>
              <a:tr h="153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물고기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4697885"/>
                  </a:ext>
                </a:extLst>
              </a:tr>
              <a:tr h="10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785682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20A30-A341-4CD0-8214-DB81125A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7" y="3509963"/>
            <a:ext cx="4104703" cy="49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3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2-4 </a:t>
            </a:r>
            <a:r>
              <a:rPr lang="ko-KR" altLang="en-US" sz="1800" b="1" kern="10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북섬에서의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특화와 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생산량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BCCE9AF-02DB-4074-9A13-6972A23C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741"/>
              </p:ext>
            </p:extLst>
          </p:nvPr>
        </p:nvGraphicFramePr>
        <p:xfrm>
          <a:off x="838200" y="1383353"/>
          <a:ext cx="9672507" cy="4253220"/>
        </p:xfrm>
        <a:graphic>
          <a:graphicData uri="http://schemas.openxmlformats.org/drawingml/2006/table">
            <a:tbl>
              <a:tblPr/>
              <a:tblGrid>
                <a:gridCol w="1219960">
                  <a:extLst>
                    <a:ext uri="{9D8B030D-6E8A-4147-A177-3AD203B41FA5}">
                      <a16:colId xmlns:a16="http://schemas.microsoft.com/office/drawing/2014/main" xmlns="" val="3868208947"/>
                    </a:ext>
                  </a:extLst>
                </a:gridCol>
                <a:gridCol w="1027459">
                  <a:extLst>
                    <a:ext uri="{9D8B030D-6E8A-4147-A177-3AD203B41FA5}">
                      <a16:colId xmlns:a16="http://schemas.microsoft.com/office/drawing/2014/main" xmlns="" val="1750938990"/>
                    </a:ext>
                  </a:extLst>
                </a:gridCol>
                <a:gridCol w="1027459">
                  <a:extLst>
                    <a:ext uri="{9D8B030D-6E8A-4147-A177-3AD203B41FA5}">
                      <a16:colId xmlns:a16="http://schemas.microsoft.com/office/drawing/2014/main" xmlns="" val="3754873998"/>
                    </a:ext>
                  </a:extLst>
                </a:gridCol>
                <a:gridCol w="1382211">
                  <a:extLst>
                    <a:ext uri="{9D8B030D-6E8A-4147-A177-3AD203B41FA5}">
                      <a16:colId xmlns:a16="http://schemas.microsoft.com/office/drawing/2014/main" xmlns="" val="2037270724"/>
                    </a:ext>
                  </a:extLst>
                </a:gridCol>
                <a:gridCol w="1027459">
                  <a:extLst>
                    <a:ext uri="{9D8B030D-6E8A-4147-A177-3AD203B41FA5}">
                      <a16:colId xmlns:a16="http://schemas.microsoft.com/office/drawing/2014/main" xmlns="" val="1759913912"/>
                    </a:ext>
                  </a:extLst>
                </a:gridCol>
                <a:gridCol w="1027459">
                  <a:extLst>
                    <a:ext uri="{9D8B030D-6E8A-4147-A177-3AD203B41FA5}">
                      <a16:colId xmlns:a16="http://schemas.microsoft.com/office/drawing/2014/main" xmlns="" val="2619047555"/>
                    </a:ext>
                  </a:extLst>
                </a:gridCol>
                <a:gridCol w="1027459">
                  <a:extLst>
                    <a:ext uri="{9D8B030D-6E8A-4147-A177-3AD203B41FA5}">
                      <a16:colId xmlns:a16="http://schemas.microsoft.com/office/drawing/2014/main" xmlns="" val="3432192681"/>
                    </a:ext>
                  </a:extLst>
                </a:gridCol>
                <a:gridCol w="1933041">
                  <a:extLst>
                    <a:ext uri="{9D8B030D-6E8A-4147-A177-3AD203B41FA5}">
                      <a16:colId xmlns:a16="http://schemas.microsoft.com/office/drawing/2014/main" xmlns="" val="3408673538"/>
                    </a:ext>
                  </a:extLst>
                </a:gridCol>
              </a:tblGrid>
              <a:tr h="5347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특화 이전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특화 이후</a:t>
                      </a:r>
                      <a:endParaRPr lang="ko-KR" altLang="en-US" sz="18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생산량의 증가분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2411609"/>
                  </a:ext>
                </a:extLst>
              </a:tr>
              <a:tr h="1062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389333"/>
                  </a:ext>
                </a:extLst>
              </a:tr>
              <a:tr h="15924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물고기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3.75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8.75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9.5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+0.75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4697885"/>
                  </a:ext>
                </a:extLst>
              </a:tr>
              <a:tr h="10629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10.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785682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20A30-A341-4CD0-8214-DB81125A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7" y="3509963"/>
            <a:ext cx="4104703" cy="49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053515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ko-KR" altLang="en-US" sz="22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교재  </a:t>
            </a:r>
            <a:r>
              <a:rPr lang="en-US" altLang="ko-KR" sz="22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p.41  </a:t>
            </a:r>
            <a:r>
              <a:rPr lang="ko-KR" altLang="en-US" sz="22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비교우위에 의한 특화의 조건</a:t>
            </a:r>
            <a:endParaRPr lang="ko-KR" altLang="en-US" sz="22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>
              <a:solidFill>
                <a:srgbClr val="000000"/>
              </a:solidFill>
              <a:latin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>
              <a:solidFill>
                <a:srgbClr val="000000"/>
              </a:solidFill>
              <a:latin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2400" kern="0">
              <a:solidFill>
                <a:srgbClr val="000000"/>
              </a:solidFill>
              <a:latin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어떤 한 생산자가 두 가지 상품 모두에 절대우위를 가지게 되면 특화하지 않는 상품의 생산에도 참여하는 조건으로 비교우위에 의한 특화를 하여야만 두 상품 모두의 생산량이 증가할 수 있다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물론 이 경우에 전량 특화가 총생산량은 </a:t>
            </a:r>
            <a:r>
              <a:rPr lang="en-US" altLang="ko-KR" sz="1800" b="1" kern="100">
                <a:solidFill>
                  <a:srgbClr val="000000"/>
                </a:solidFill>
                <a:latin typeface="맑은 고딕"/>
                <a:ea typeface="맑은 고딕"/>
              </a:rPr>
              <a:t>3.25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kg 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많다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(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부분특화에 비해서는 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1kg </a:t>
            </a:r>
            <a:r>
              <a:rPr lang="ko-KR" altLang="en-US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많다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endParaRPr lang="en-US" altLang="ko-KR" sz="18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효용과 가치는 주관적이기 때문에 어느 경우가 “총효용이 더 높다” 라고 판별할 수는 없다</a:t>
            </a:r>
            <a:r>
              <a:rPr lang="en-US" altLang="ko-KR" sz="18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b="1" kern="0">
              <a:solidFill>
                <a:srgbClr val="ff0000"/>
              </a:solidFill>
              <a:latin typeface="함초롬바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06011" y="1434518"/>
          <a:ext cx="9706064" cy="2706428"/>
        </p:xfrm>
        <a:graphic>
          <a:graphicData uri="http://schemas.openxmlformats.org/drawingml/2006/table">
            <a:tbl>
              <a:tblPr firstRow="1" bandRow="1"/>
              <a:tblGrid>
                <a:gridCol w="1216404"/>
                <a:gridCol w="1038812"/>
                <a:gridCol w="1031024"/>
                <a:gridCol w="1387005"/>
                <a:gridCol w="1031024"/>
                <a:gridCol w="1031024"/>
                <a:gridCol w="1031024"/>
                <a:gridCol w="1939747"/>
              </a:tblGrid>
              <a:tr h="475770">
                <a:tc rowSpan="2"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특화 이전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64769" tIns="17907" rIns="64769" bIns="17907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전량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특화 이후</a:t>
                      </a:r>
                      <a:endParaRPr lang="ko-KR" altLang="en-US" sz="180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생산량의 증가분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3351"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81532"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물고기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3.75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8.75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-1.25</a:t>
                      </a:r>
                      <a:endParaRPr lang="en-US" altLang="ko-KR" sz="180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45775"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과일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10.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4.5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>
          <a:xfrm>
            <a:off x="3621087" y="3509963"/>
            <a:ext cx="4104703" cy="499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1990EC-7AB8-4784-9566-61A9DB4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장 시장과 교환의 이득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CFFF09-F221-4494-B4DA-93BEAA2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487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시장과 시장경제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비교우위와 절대우위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교환의 이득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3.1 </a:t>
            </a:r>
            <a:r>
              <a:rPr lang="ko-KR" altLang="en-US" sz="2400" b="1" dirty="0"/>
              <a:t>비교우위에 의한 특화와 생산량의 증가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3.2 </a:t>
            </a:r>
            <a:r>
              <a:rPr lang="ko-KR" altLang="en-US" sz="2400" b="1" dirty="0"/>
              <a:t>비교우위에 의한 특화와 교환의 이득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경제변수 사이의 인과관계 표현방법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    </a:t>
            </a:r>
            <a:r>
              <a:rPr lang="en-US" altLang="ko-KR" sz="2400" b="1" dirty="0"/>
              <a:t>4.1 </a:t>
            </a:r>
            <a:r>
              <a:rPr lang="ko-KR" altLang="en-US" sz="2400" b="1" dirty="0"/>
              <a:t>상관관계와 인과관계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4.2 </a:t>
            </a:r>
            <a:r>
              <a:rPr lang="ko-KR" altLang="en-US" sz="2400" b="1" dirty="0"/>
              <a:t>그림을 이용한 인과관계 표현방법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4.3 </a:t>
            </a:r>
            <a:r>
              <a:rPr lang="ko-KR" altLang="en-US" sz="2400" b="1" dirty="0"/>
              <a:t>곡선 위의 운동과 곡선의 이동</a:t>
            </a:r>
          </a:p>
        </p:txBody>
      </p:sp>
    </p:spTree>
    <p:extLst>
      <p:ext uri="{BB962C8B-B14F-4D97-AF65-F5344CB8AC3E}">
        <p14:creationId xmlns:p14="http://schemas.microsoft.com/office/powerpoint/2010/main" val="213560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24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비교우위에 의한 특화와 교환의 이득</a:t>
            </a:r>
            <a:endParaRPr lang="en-US" altLang="ko-KR" sz="24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 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2-5 </a:t>
            </a:r>
            <a:r>
              <a:rPr lang="ko-KR" altLang="en-US" sz="2000" b="1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남섬에서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교환 전후의 소비량</a:t>
            </a:r>
            <a:endParaRPr lang="en-US" altLang="ko-KR" sz="20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20A30-A341-4CD0-8214-DB81125A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7" y="3509963"/>
            <a:ext cx="4104703" cy="49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DFFBEAE-45D8-4C6F-9EB5-CFE776F5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38013"/>
              </p:ext>
            </p:extLst>
          </p:nvPr>
        </p:nvGraphicFramePr>
        <p:xfrm>
          <a:off x="1048624" y="1795244"/>
          <a:ext cx="9789951" cy="3803917"/>
        </p:xfrm>
        <a:graphic>
          <a:graphicData uri="http://schemas.openxmlformats.org/drawingml/2006/table">
            <a:tbl>
              <a:tblPr/>
              <a:tblGrid>
                <a:gridCol w="1333849">
                  <a:extLst>
                    <a:ext uri="{9D8B030D-6E8A-4147-A177-3AD203B41FA5}">
                      <a16:colId xmlns:a16="http://schemas.microsoft.com/office/drawing/2014/main" xmlns="" val="3615541724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xmlns="" val="44213837"/>
                    </a:ext>
                  </a:extLst>
                </a:gridCol>
                <a:gridCol w="1369048">
                  <a:extLst>
                    <a:ext uri="{9D8B030D-6E8A-4147-A177-3AD203B41FA5}">
                      <a16:colId xmlns:a16="http://schemas.microsoft.com/office/drawing/2014/main" xmlns="" val="3767899255"/>
                    </a:ext>
                  </a:extLst>
                </a:gridCol>
                <a:gridCol w="1688697">
                  <a:extLst>
                    <a:ext uri="{9D8B030D-6E8A-4147-A177-3AD203B41FA5}">
                      <a16:colId xmlns:a16="http://schemas.microsoft.com/office/drawing/2014/main" xmlns="" val="1665282316"/>
                    </a:ext>
                  </a:extLst>
                </a:gridCol>
                <a:gridCol w="1340854">
                  <a:extLst>
                    <a:ext uri="{9D8B030D-6E8A-4147-A177-3AD203B41FA5}">
                      <a16:colId xmlns:a16="http://schemas.microsoft.com/office/drawing/2014/main" xmlns="" val="3105668261"/>
                    </a:ext>
                  </a:extLst>
                </a:gridCol>
                <a:gridCol w="1426806">
                  <a:extLst>
                    <a:ext uri="{9D8B030D-6E8A-4147-A177-3AD203B41FA5}">
                      <a16:colId xmlns:a16="http://schemas.microsoft.com/office/drawing/2014/main" xmlns="" val="2474799634"/>
                    </a:ext>
                  </a:extLst>
                </a:gridCol>
                <a:gridCol w="1254902">
                  <a:extLst>
                    <a:ext uri="{9D8B030D-6E8A-4147-A177-3AD203B41FA5}">
                      <a16:colId xmlns:a16="http://schemas.microsoft.com/office/drawing/2014/main" xmlns="" val="1915791247"/>
                    </a:ext>
                  </a:extLst>
                </a:gridCol>
              </a:tblGrid>
              <a:tr h="6638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이전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이후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소비량의 증가분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461147"/>
                  </a:ext>
                </a:extLst>
              </a:tr>
              <a:tr h="663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937862"/>
                  </a:ext>
                </a:extLst>
              </a:tr>
              <a:tr h="1153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물고기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2571553"/>
                  </a:ext>
                </a:extLst>
              </a:tr>
              <a:tr h="1323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과일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+1.5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9152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C1EA761-C7EE-4FD2-8FC2-DCA68FBB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2"/>
            <a:ext cx="4688362" cy="57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4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교재 표 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2-6 </a:t>
            </a:r>
            <a:r>
              <a:rPr lang="ko-KR" altLang="en-US" sz="2000" b="1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북섬에서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교환 전후의 소비량</a:t>
            </a:r>
            <a:endParaRPr lang="en-US" altLang="ko-KR" sz="20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20A30-A341-4CD0-8214-DB81125A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7" y="3509963"/>
            <a:ext cx="4104703" cy="49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DFFBEAE-45D8-4C6F-9EB5-CFE776F5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7690"/>
              </p:ext>
            </p:extLst>
          </p:nvPr>
        </p:nvGraphicFramePr>
        <p:xfrm>
          <a:off x="1048624" y="1795244"/>
          <a:ext cx="9789951" cy="3803917"/>
        </p:xfrm>
        <a:graphic>
          <a:graphicData uri="http://schemas.openxmlformats.org/drawingml/2006/table">
            <a:tbl>
              <a:tblPr/>
              <a:tblGrid>
                <a:gridCol w="1333849">
                  <a:extLst>
                    <a:ext uri="{9D8B030D-6E8A-4147-A177-3AD203B41FA5}">
                      <a16:colId xmlns:a16="http://schemas.microsoft.com/office/drawing/2014/main" xmlns="" val="3615541724"/>
                    </a:ext>
                  </a:extLst>
                </a:gridCol>
                <a:gridCol w="1375795">
                  <a:extLst>
                    <a:ext uri="{9D8B030D-6E8A-4147-A177-3AD203B41FA5}">
                      <a16:colId xmlns:a16="http://schemas.microsoft.com/office/drawing/2014/main" xmlns="" val="44213837"/>
                    </a:ext>
                  </a:extLst>
                </a:gridCol>
                <a:gridCol w="1369048">
                  <a:extLst>
                    <a:ext uri="{9D8B030D-6E8A-4147-A177-3AD203B41FA5}">
                      <a16:colId xmlns:a16="http://schemas.microsoft.com/office/drawing/2014/main" xmlns="" val="3767899255"/>
                    </a:ext>
                  </a:extLst>
                </a:gridCol>
                <a:gridCol w="1688697">
                  <a:extLst>
                    <a:ext uri="{9D8B030D-6E8A-4147-A177-3AD203B41FA5}">
                      <a16:colId xmlns:a16="http://schemas.microsoft.com/office/drawing/2014/main" xmlns="" val="1665282316"/>
                    </a:ext>
                  </a:extLst>
                </a:gridCol>
                <a:gridCol w="1340854">
                  <a:extLst>
                    <a:ext uri="{9D8B030D-6E8A-4147-A177-3AD203B41FA5}">
                      <a16:colId xmlns:a16="http://schemas.microsoft.com/office/drawing/2014/main" xmlns="" val="3105668261"/>
                    </a:ext>
                  </a:extLst>
                </a:gridCol>
                <a:gridCol w="1426806">
                  <a:extLst>
                    <a:ext uri="{9D8B030D-6E8A-4147-A177-3AD203B41FA5}">
                      <a16:colId xmlns:a16="http://schemas.microsoft.com/office/drawing/2014/main" xmlns="" val="2474799634"/>
                    </a:ext>
                  </a:extLst>
                </a:gridCol>
                <a:gridCol w="1254902">
                  <a:extLst>
                    <a:ext uri="{9D8B030D-6E8A-4147-A177-3AD203B41FA5}">
                      <a16:colId xmlns:a16="http://schemas.microsoft.com/office/drawing/2014/main" xmlns="" val="1915791247"/>
                    </a:ext>
                  </a:extLst>
                </a:gridCol>
              </a:tblGrid>
              <a:tr h="6638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이전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이후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소비량의 증가분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461147"/>
                  </a:ext>
                </a:extLst>
              </a:tr>
              <a:tr h="663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5937862"/>
                  </a:ext>
                </a:extLst>
              </a:tr>
              <a:tr h="1153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물고기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3.75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5.5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+0.5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0.25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2571553"/>
                  </a:ext>
                </a:extLst>
              </a:tr>
              <a:tr h="1323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과일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8.5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9152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C1EA761-C7EE-4FD2-8FC2-DCA68FBB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2"/>
            <a:ext cx="4688362" cy="57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87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55000" lnSpcReduction="20000"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51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51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경제변수 사이의 인과관계 표현방법</a:t>
            </a:r>
            <a:endParaRPr kumimoji="0" lang="en-US" altLang="ko-KR" sz="51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1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4.1 </a:t>
            </a:r>
            <a:r>
              <a:rPr kumimoji="0" lang="ko-KR" altLang="en-US" sz="31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상관관계와 인과관계</a:t>
            </a:r>
            <a:endParaRPr kumimoji="0" lang="en-US" altLang="ko-KR" sz="31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변수들 사이에 뚜렷한 관계가 존재하는 경우 이 변수들을 서로 종속적이라고 하며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변수들 사이에 아무런 연관성을 찾을 수 없으면 서로 독립적이라고 한다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변수들 사이에 종속적인 관계가 존재하는 경우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영향을 주고받는 관계인지 </a:t>
            </a:r>
            <a:r>
              <a:rPr lang="ko-KR" altLang="en-US" sz="29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아닌지에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따라 다시 상관관계와 인과관계로 구분한다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kern="10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독립변수는 연구자가 의도적으로 변화시키는 변수</a:t>
            </a:r>
            <a:endParaRPr lang="ko-KR" altLang="en-US" sz="2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독립변수는 영어로 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independent variable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독립적인 변수이다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독립적이란 말은 다른 변수에 영향을 받지 않는다는 뜻이다 따라서 독립변수는 다른 변수에 영향을 받지 않는다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오히려 종속변수에 영향을 주는 </a:t>
            </a:r>
            <a:r>
              <a:rPr lang="ko-KR" altLang="en-US" sz="29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변수이다</a:t>
            </a:r>
            <a:r>
              <a:rPr lang="en-US" altLang="ko-KR" sz="2900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kern="10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종속변수는 연구자가 독립변수의 변화에 따라 어떻게 변하는지 알고 싶어하는 변수</a:t>
            </a:r>
            <a:endParaRPr lang="en-US" altLang="ko-KR" sz="29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종속변수는 말 그대로 종속적인 또는 의존적인 변수이다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독립변수에 영향을 받아서 변화하는 변수를 종속변수라고 이해하면 된다</a:t>
            </a:r>
            <a:r>
              <a:rPr lang="en-US" altLang="ko-KR" sz="29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50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71BBA7-6D6C-4F3E-A000-F936FC3A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1343372"/>
            <a:ext cx="9400978" cy="45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2666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2000" b="1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인과관계의 잘못된 파악</a:t>
            </a:r>
            <a:endParaRPr kumimoji="0" lang="ko-KR" altLang="en-US" sz="20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가상의 인물이다</a:t>
            </a:r>
            <a:r>
              <a:rPr lang="en-US" altLang="ko-KR" sz="16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이를 닦으면 속쓰림과 두통을 막을 수 있다</a:t>
            </a:r>
            <a:r>
              <a:rPr lang="en-US" altLang="ko-KR" sz="1600" b="1" kern="10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600" b="1" kern="100" spc="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 강의의 수강자인 나고래 학생은 술을 마시면 이를 닦지 않고 잠을 자는 습관이 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나고래는 술을 마신 다음 날 아침에는 속쓰림과 두통으로 고생한다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나고래 학생의 수면 전 습관과 다음 날 아침의 컨디션을 매일 기록한 데이터를 살펴보자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9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13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밤 </a:t>
            </a:r>
            <a:r>
              <a:rPr lang="ko-KR" altLang="en-US" sz="1600" kern="100">
                <a:solidFill>
                  <a:srgbClr val="000000"/>
                </a:solidFill>
                <a:latin typeface="맑은 고딕"/>
                <a:ea typeface="맑은 고딕"/>
              </a:rPr>
              <a:t>친구와 술마시고 집에 들어와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씻지 않고 잤고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14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아침에는 속쓰림과 두통으로 고생했다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15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밤에는 이를 닦고 잠자리에 들었고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en-US" altLang="ko-KR" sz="1600" kern="100">
                <a:solidFill>
                  <a:srgbClr val="000000"/>
                </a:solidFill>
                <a:latin typeface="맑은 고딕"/>
                <a:ea typeface="맑은 고딕"/>
              </a:rPr>
              <a:t>16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토요일에는 상쾌한 아침을 맞이했다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나고래 학생의 부모님은 이를 닦고 않고 잘 때마다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다음날 두통과 속쓰림으로 고생하는 것이 데이터에서 일정하게 나타났기 때문에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다음날 좋은 컨디션을 위해 반드시 이를 닦고 자야 한다고 결론을 내렸다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 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  <a:sym typeface="Wingdings"/>
              </a:rPr>
              <a:t>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부모님의 충고를 들은 나고래 학생의 생각은</a:t>
            </a:r>
            <a:r>
              <a:rPr lang="en-US" altLang="ko-KR" sz="16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 </a:t>
            </a: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i="0">
                <a:solidFill>
                  <a:srgbClr val="ff0000"/>
                </a:solidFill>
                <a:effectLst/>
                <a:latin typeface="AppleSDGothicNeo-Regular"/>
                <a:ea typeface="맑은 고딕"/>
              </a:rPr>
              <a:t>강남이나 목동에 거주해야 명문대학을 간다</a:t>
            </a:r>
            <a:r>
              <a:rPr lang="en-US" altLang="ko-KR" sz="1600" b="1" i="0">
                <a:solidFill>
                  <a:srgbClr val="ff0000"/>
                </a:solidFill>
                <a:effectLst/>
                <a:latin typeface="AppleSDGothicNeo-Regular"/>
                <a:ea typeface="맑은 고딕"/>
              </a:rPr>
              <a:t>?</a:t>
            </a:r>
            <a:endParaRPr lang="en-US" altLang="ko-KR" sz="1600" b="1" i="0">
              <a:solidFill>
                <a:srgbClr val="ff0000"/>
              </a:solidFill>
              <a:effectLst/>
              <a:latin typeface="AppleSDGothicNeo-Regular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미국 메이저리그에선 나이가 많은 선수들의 타율이 더 높게 나타나는 경향이 있다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물론 나이가 많아서 타율이 높은 것이 아니다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타율이 높은 선수일수록 선수 생활을 길게 하기 때문에 나타나는 현상이다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남녀 간의 임금 격차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,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고용률 차이를 단순 비교하는 것 역시 위험하다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거주 지역과 명문대 진학률 사이의 상관관계를 이해하는 것도 마찬가지다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 </a:t>
            </a:r>
            <a:r>
              <a:rPr lang="ko-KR" altLang="en-US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어떤 사람들이 어떤 이유로 특정 거주 지역을 선택했는지에 대한 이해가 먼저다</a:t>
            </a:r>
            <a:r>
              <a:rPr lang="en-US" altLang="ko-KR" sz="1600" b="0" i="0">
                <a:solidFill>
                  <a:srgbClr val="222222"/>
                </a:solidFill>
                <a:effectLst/>
                <a:latin typeface="AppleSDGothicNeo-Regular"/>
                <a:ea typeface="맑은 고딕"/>
              </a:rPr>
              <a:t>.</a:t>
            </a:r>
            <a:endParaRPr lang="en-US" altLang="ko-KR" sz="29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lnSpcReduction="10000"/>
          </a:bodyPr>
          <a:lstStyle/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인과관계와 상관관계는 이론적 배경지식 없이 관측만으로 분별할 수 있는 것이 아니다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이론과 모델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,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그리고 이에 기반한 가설이 있어야만 비로소 실험을 디자인하고 그 결과를 평가할 수 있다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경제학과 경제 데이터 사이에도 같은 원리가 적용된다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경제학 모델에 기반하지 않은 데이터 분석에는 많은 주의가 필요하다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'</a:t>
            </a:r>
            <a:r>
              <a:rPr xmlns:mc="http://schemas.openxmlformats.org/markup-compatibility/2006" xmlns:hp="http://schemas.haansoft.com/office/presentation/8.0" sz="1729" b="1" i="0" u="none" strike="noStrike" mc:Ignorable="hp" hp:hslEmbossed="0">
                <a:solidFill>
                  <a:srgbClr val="ff0000"/>
                </a:solidFill>
                <a:cs typeface="함초롬바탕"/>
              </a:rPr>
              <a:t>아침 컨디션 향상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'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이라는 정책목표를 위해 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'</a:t>
            </a:r>
            <a:r>
              <a:rPr xmlns:mc="http://schemas.openxmlformats.org/markup-compatibility/2006" xmlns:hp="http://schemas.haansoft.com/office/presentation/8.0" sz="1729" b="1" i="0" u="none" strike="noStrike" mc:Ignorable="hp" hp:hslEmbossed="0">
                <a:solidFill>
                  <a:srgbClr val="ff0000"/>
                </a:solidFill>
                <a:cs typeface="함초롬바탕"/>
              </a:rPr>
              <a:t>이를 닦고 잘 것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'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이라는 정책은 아무리 데이터에 기반하고 있어도 근본적인 해결책이 되지 않는다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1729" b="0" i="0" u="none" strike="noStrike" mc:Ignorable="hp" hp:hslEmbossed="0">
              <a:solidFill>
                <a:srgbClr val="000000"/>
              </a:solidFill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endParaRPr xmlns:mc="http://schemas.openxmlformats.org/markup-compatibility/2006" xmlns:hp="http://schemas.haansoft.com/office/presentation/8.0" sz="1729" b="0" i="0" u="none" strike="noStrike" mc:Ignorable="hp" hp:hslEmbossed="0">
              <a:solidFill>
                <a:srgbClr val="000000"/>
              </a:solidFill>
              <a:cs typeface="함초롬바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이론적 배경 없이 데이터에만 의존해 다양한 패턴을 찾아내고 유의미한 상관관계를 찾아내는 일이 아주 의미가 없는 것은 아니다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예를 들어 단순한 예측이 데이터 분석의 목표라고 한다면 데이터의 패턴은 유용한 정보를 제공한다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하지만 근본적인 인과관계를 밝혀내고 그에 따른 정책적 처방과 평가가 목표라면 이야기가 다르다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전자의 경우 빅데이터를 이용한 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'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데이터 마이닝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(Data Mining)'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 유용한 접근법일 수 있지만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, 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후자의 경우라면 경제학 모델에 기반한 구조적 분석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(Structural Analysis)</a:t>
            </a:r>
            <a:r>
              <a:rPr xmlns:mc="http://schemas.openxmlformats.org/markup-compatibility/2006" xmlns:hp="http://schemas.haansoft.com/office/presentation/8.0" sz="1729" b="0" i="0" u="none" strike="noStrike" mc:Ignorable="hp" hp:hslEmbossed="0">
                <a:solidFill>
                  <a:srgbClr val="000000"/>
                </a:solidFill>
                <a:cs typeface="함초롬바탕"/>
              </a:rPr>
              <a:t>이 더 적절하다</a:t>
            </a:r>
            <a:r>
              <a:rPr xmlns:mc="http://schemas.openxmlformats.org/markup-compatibility/2006" xmlns:hp="http://schemas.haansoft.com/office/presentation/8.0" lang="EN-US" sz="1729" b="0" i="0" u="none" strike="noStrike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20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29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indent="0" algn="l" fontAlgn="base">
              <a:lnSpc>
                <a:spcPct val="160000"/>
              </a:lnSpc>
              <a:buNone/>
            </a:pPr>
            <a:r>
              <a:rPr lang="en-US" altLang="ko-KR" sz="2000" b="1" i="0" dirty="0">
                <a:effectLst/>
                <a:ea typeface="맑은 고딕" panose="020B0503020000020004" pitchFamily="50" charset="-127"/>
              </a:rPr>
              <a:t>4.2 </a:t>
            </a:r>
            <a:r>
              <a:rPr lang="ko-KR" altLang="en-US" sz="2000" b="1" i="0" dirty="0">
                <a:effectLst/>
                <a:ea typeface="맑은 고딕" panose="020B0503020000020004" pitchFamily="50" charset="-127"/>
              </a:rPr>
              <a:t>그림을 이용한 인과관계 표현방법</a:t>
            </a:r>
            <a:endParaRPr lang="en-US" altLang="ko-KR" sz="2000" b="1" i="0" dirty="0">
              <a:effectLst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60000"/>
              </a:lnSpc>
              <a:buNone/>
            </a:pPr>
            <a:endParaRPr lang="en-US" altLang="ko-KR" sz="1900" b="0" i="0" dirty="0">
              <a:solidFill>
                <a:srgbClr val="2B2B2B"/>
              </a:solidFill>
              <a:effectLst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60000"/>
              </a:lnSpc>
              <a:buNone/>
            </a:pPr>
            <a:endParaRPr lang="en-US" altLang="ko-KR" sz="1900" b="0" i="0" dirty="0">
              <a:solidFill>
                <a:srgbClr val="2B2B2B"/>
              </a:solidFill>
              <a:effectLst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60000"/>
              </a:lnSpc>
              <a:buNone/>
            </a:pPr>
            <a:endParaRPr lang="en-US" altLang="ko-KR" sz="1900" dirty="0">
              <a:solidFill>
                <a:srgbClr val="2B2B2B"/>
              </a:solidFill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60000"/>
              </a:lnSpc>
              <a:buNone/>
            </a:pPr>
            <a:r>
              <a:rPr lang="en-US" altLang="ko-KR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1</a:t>
            </a: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DEEFDE-E5AC-4DED-8170-3773CFDE4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57950" y="-624475"/>
            <a:ext cx="4263823" cy="87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85000" lnSpcReduction="20000"/>
          </a:bodyPr>
          <a:lstStyle/>
          <a:p>
            <a:pPr marL="457200" indent="-457200" algn="l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내가 </a:t>
            </a:r>
            <a:r>
              <a:rPr lang="en-US" altLang="ko-KR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TV </a:t>
            </a:r>
            <a:r>
              <a:rPr lang="ko-KR" altLang="en-US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중계를 보는 날이면 우리나라 축구팀은 항상 진다</a:t>
            </a:r>
            <a:r>
              <a:rPr lang="en-US" altLang="ko-KR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이제부터는 </a:t>
            </a:r>
            <a:r>
              <a:rPr lang="en-US" altLang="ko-KR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TV </a:t>
            </a:r>
            <a:r>
              <a:rPr lang="ko-KR" altLang="en-US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중계를 안 봐야 우리 </a:t>
            </a:r>
            <a:r>
              <a:rPr lang="ko-KR" altLang="en-US" sz="1900" b="0" i="0" dirty="0" err="1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국대가</a:t>
            </a:r>
            <a:r>
              <a:rPr lang="ko-KR" altLang="en-US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900" b="0" i="0" dirty="0" err="1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이길거다</a:t>
            </a:r>
            <a:r>
              <a:rPr lang="en-US" altLang="ko-KR" sz="1900" b="0" i="0" dirty="0">
                <a:solidFill>
                  <a:srgbClr val="2B2B2B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457200" indent="-457200" algn="l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감기기운이 있는 것 같아서 소주를 마셨다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그랬더니 감기가  나았다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이 경우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우리는 소주를 마시는 일이 감기를 낫게 하는 원인이라고 생각하지만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관찰된 모든 사실은 단지 술을 마신 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다음에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'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감기가 나았다는 것뿐이다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보통 감기는 약을 먹지 않아도 며칠 후에는 낫는 경우가 다반사이다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따라서 실제로는 감기에 아무런 효능이 없는 것들의 치료 효능을 인정하게 되기 쉽다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  <a:ea typeface="맑은 고딕" panose="020B0503020000020004" pitchFamily="50" charset="-127"/>
              </a:rPr>
              <a:t>. </a:t>
            </a:r>
          </a:p>
          <a:p>
            <a:pPr marL="0" indent="0" algn="l">
              <a:lnSpc>
                <a:spcPct val="160000"/>
              </a:lnSpc>
              <a:buNone/>
            </a:pPr>
            <a:endParaRPr lang="en-US" altLang="ko-KR" sz="1900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담배회사 측은 흡연과 폐암 사이에는 오직 통계적 상관관계만 있을 뿐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어떤 인과관계도 사실적으로 입증되지 않았다고 주장한다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그러나 권위 있는 대부분의 의사들은 흡연과 폐암 사이에는 확실한 인과관계가 있다고 단언한다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그런데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우연한 일치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와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인과관계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를 구분하기 위해 사용되는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대조실험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(controlled experiment)'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이라는 근본적인 방법이 있다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예를 들어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비타민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C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와 감기 둘 사이의 관계가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우연한 일치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인지 아니면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인과관계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'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인지를 알아내는 데에 이 방법은 매우 효과적이다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.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즉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비타민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C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를 복용하는 감기 걸린 그룹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A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와 복용하지 않는 감기 걸린 그룹 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B</a:t>
            </a:r>
            <a:r>
              <a:rPr lang="ko-KR" altLang="en-US" sz="1900" b="0" i="0" dirty="0">
                <a:solidFill>
                  <a:srgbClr val="222222"/>
                </a:solidFill>
                <a:effectLst/>
              </a:rPr>
              <a:t>를 비교해보는 방법이다</a:t>
            </a:r>
            <a:r>
              <a:rPr lang="en-US" altLang="ko-KR" sz="1900" b="0" i="0" dirty="0">
                <a:solidFill>
                  <a:srgbClr val="222222"/>
                </a:solidFill>
                <a:effectLst/>
              </a:rPr>
              <a:t>. ==&gt; </a:t>
            </a:r>
            <a:r>
              <a:rPr lang="ko-KR" altLang="en-US" sz="1900" b="0" i="0" dirty="0">
                <a:solidFill>
                  <a:srgbClr val="FF0000"/>
                </a:solidFill>
                <a:effectLst/>
              </a:rPr>
              <a:t>담배의 경우 이 실험자체가 쉽지 않다</a:t>
            </a:r>
            <a:r>
              <a:rPr lang="en-US" altLang="ko-KR" sz="1900" b="0" i="0" dirty="0">
                <a:solidFill>
                  <a:srgbClr val="FF0000"/>
                </a:solidFill>
                <a:effectLst/>
              </a:rPr>
              <a:t>.</a:t>
            </a:r>
          </a:p>
          <a:p>
            <a:pPr marL="0" indent="0" algn="l" fontAlgn="base">
              <a:lnSpc>
                <a:spcPct val="170000"/>
              </a:lnSpc>
              <a:buNone/>
            </a:pP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01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BD26B05D-C7B4-4BBD-8C13-50E56F3D3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3046" y="-1031518"/>
            <a:ext cx="4712326" cy="9701170"/>
          </a:xfrm>
        </p:spPr>
      </p:pic>
    </p:spTree>
    <p:extLst>
      <p:ext uri="{BB962C8B-B14F-4D97-AF65-F5344CB8AC3E}">
        <p14:creationId xmlns:p14="http://schemas.microsoft.com/office/powerpoint/2010/main" val="2977944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indent="0" algn="l" fontAlgn="base">
              <a:lnSpc>
                <a:spcPct val="160000"/>
              </a:lnSpc>
              <a:buNone/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교재에는 그림을 이용한 인과관계의 표현방법이 다양하게 제시되어 있다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이렇듯 경제학에서는 경제가 어떻게 작동하는지 설명하기 위해 종종 그래프를 사용한다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그래프를 사용함으로써 일련의 현상들이 어떻게 다른 현상들의 원인이 되는지 표현할 수 있는 것이다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수요곡선의 경우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무엇이 원인이고 무엇이 결과인지 명백하다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다른 변수들이 불변이라는 전제 아래 가격을 변화시켜 수요곡선을 도출했으므로 가격의 변화가 수요량의 변화를 초래한다는 사실을 쉽게 알 수 있다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그러나 이 수요곡선은 가상적인 사례에서 유도된 것임을 고려하여야 한다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실제 현실의 자료를 사용해서 그래프를 그릴 때는 한 변수가 다른 변수에게 어떤 영향을 미치는지 명확하지 않은 경우가 많다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0" indent="0" algn="l" fontAlgn="base">
              <a:lnSpc>
                <a:spcPct val="160000"/>
              </a:lnSpc>
              <a:buNone/>
            </a:pPr>
            <a:endParaRPr lang="en-US" altLang="ko-KR" sz="1600" kern="10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 변수가 다른 변수에 </a:t>
            </a:r>
            <a:r>
              <a:rPr lang="ko-KR" altLang="en-US" sz="1600" kern="10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미치는영향을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측정하기 위해서는 다른 변수를 일정하게 유지한다는 것이 매우 어렵다는 점이다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다른 변수를 일정하게 유지하지 못한다면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그래프에서 나타나지 않은 누락된 제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변수에 의해 초래된 변화를 그래프상의 한 변수가 다른 변수의 변화를 초래하였다고 잘못 판단하게 할 수 있다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두 변수의 관계를 정확하게 찾아냈다고 해도 여전히 문제는 남는다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즉 인과관계가 뒤바뀔 수 있는 것이다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다시 말해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B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초래했지만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B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초래한 것으로 착각할 수 있다는 것이다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0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077CC-6827-4763-905D-062FD884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49" y="646716"/>
            <a:ext cx="10514901" cy="5564567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시장과 시장경제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 Semilight" panose="020B0502040204020203" pitchFamily="50" charset="-127"/>
              <a:cs typeface="+mn-cs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시장</a:t>
            </a:r>
            <a:endParaRPr lang="en-US" altLang="ko-KR" sz="19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시장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市場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이란 경제학적으로 권리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용역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제품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이들을 재화라 한다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.)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의 소유권의 교환을 촉진하기 위하여 경제학적인 또는 경제학적인 방향을 가진 인간의 상호작용으로 발전된 자연적인 사회 구조이다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일상생활에서 시장은 생활에 필요한 소매품을 파는 상점들이 밀집한 장소 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시장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를 말하지만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경제학적인 측면에서 보았을 때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거래의 목적물과 판매자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구매자만 있으면 거래 장소가 특별히 정해져 있지 않더라도 시장이라 표현한다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즉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사이버공간도 시장인 것이다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시장에서 매매되는 재화를 상품이라 한다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 시장에서는 균형가격과 </a:t>
            </a:r>
            <a:r>
              <a:rPr lang="ko-KR" altLang="en-US" sz="1700" kern="10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균형량이</a:t>
            </a:r>
            <a:r>
              <a:rPr lang="ko-KR" altLang="en-US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결정된다</a:t>
            </a:r>
            <a:r>
              <a:rPr lang="en-US" altLang="ko-KR" sz="17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endParaRPr lang="ko-KR" altLang="en-US" sz="17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900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경제학 일반에서는 </a:t>
            </a:r>
            <a:endParaRPr lang="en-US" altLang="ko-KR" sz="170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사회경제학적인 시장</a:t>
            </a:r>
            <a:r>
              <a:rPr lang="en-US" altLang="ko-KR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역사적인 시장에 대한 </a:t>
            </a:r>
            <a:endParaRPr lang="en-US" altLang="ko-KR" sz="170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고찰은 뒷순위며 </a:t>
            </a:r>
            <a:endParaRPr lang="en-US" altLang="ko-KR" sz="170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현대적인 의미의 시장만을 </a:t>
            </a:r>
            <a:endParaRPr lang="en-US" altLang="ko-KR" sz="170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분석의 대상으로 하고 있다</a:t>
            </a:r>
            <a:r>
              <a:rPr lang="en-US" altLang="ko-KR" sz="170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sz="1700" b="1" ker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kumimoji="0" lang="en-US" altLang="ko-KR" sz="17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6516D192-69F7-4FB0-8BB4-79D9B8B5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61" y="3650344"/>
            <a:ext cx="3982307" cy="25609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4651305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5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누락 변수</a:t>
            </a:r>
            <a:endParaRPr lang="ko-KR" altLang="en-US" sz="1450" b="1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5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빠진 변수로 인해 그래프가 얼마나 잘못 사용될 수 있는지를 알아보기 위한 예</a:t>
            </a:r>
            <a:r>
              <a:rPr lang="en-US" altLang="ko-KR" sz="1450" b="1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endParaRPr lang="en-US" altLang="ko-KR" sz="145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정부가 많은 국민들이 암으로 사망하는 것을 우려하여 어느 통계회사에 광범위한 조사를 의뢰하였다고 가정하자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회사는 어떤 물건이 발암 가능성을 높이는지 알아보기 위하여 각 가정의 물건을 일일이 조사한 결과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각 가정에 있는 라이터의 개수와 그 집 식구 중 암이 발생할 확률에 밀접한 관계가 있음을 밝혀냈다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교재의 그림 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2-1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과 같이 플러스의 인과관계가 존재한다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결과를 토대로 회사는 라이터 판매에 세금을 부과함으로써 라이터의 소유를 억제해야 한다는 정책건의를 하였다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en-US" altLang="ko-KR" sz="145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450" kern="10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회사는 지금 분석의 대상이 되는 변수 이외에 다른 모든 변수가 불변이라는 전제 아래 분석을 했는데 그렇지 않다면 분석의 결과는 유효하지 않다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en-US" altLang="ko-KR" sz="145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450" kern="10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어느 학회가 미국의 범죄 문제에 관한 연구를 수행하여 플러스의 상관관계를 얻었다고 가정하자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주요 도시 인구 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100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명 당 강력범죄 발생빈도와 인구 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100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명 당 경찰관의 숫자는 양의 상관관계를 가지고 우상향하고 있다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이 학회가 그래프의 곡선이 우상향하므로 경찰관의 숫자가 도시의 범죄를 오히려 증가시키므로 경찰업무를 줄여야 한다고 주장한다</a:t>
            </a:r>
            <a:r>
              <a:rPr lang="en-US" altLang="ko-KR" sz="1450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en-US" altLang="ko-KR" sz="1450" kern="10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50" b="1" kern="100">
                <a:solidFill>
                  <a:srgbClr val="ff0000"/>
                </a:solidFill>
                <a:latin typeface="+mj-ea"/>
                <a:ea typeface="+mj-ea"/>
              </a:rPr>
              <a:t>=&gt; </a:t>
            </a:r>
            <a:r>
              <a:rPr lang="ko-KR" altLang="en-US" sz="1450" b="1" kern="100">
                <a:solidFill>
                  <a:srgbClr val="ff0000"/>
                </a:solidFill>
                <a:latin typeface="+mj-ea"/>
                <a:ea typeface="+mj-ea"/>
              </a:rPr>
              <a:t>맞는가</a:t>
            </a:r>
            <a:r>
              <a:rPr lang="en-US" altLang="ko-KR" sz="1450" b="1" kern="100">
                <a:solidFill>
                  <a:srgbClr val="ff0000"/>
                </a:solidFill>
                <a:latin typeface="+mj-ea"/>
                <a:ea typeface="+mj-ea"/>
              </a:rPr>
              <a:t>?    </a:t>
            </a:r>
            <a:r>
              <a:rPr lang="ko-KR" altLang="en-US" sz="1600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인과관계를 파악하는 쉬운 방법으로 어느 변수가 먼저 변하는지 알아보면 될까</a:t>
            </a:r>
            <a:r>
              <a:rPr lang="en-US" altLang="ko-KR" sz="1600" kern="100" spc="0">
                <a:solidFill>
                  <a:srgbClr val="ff0000"/>
                </a:solidFill>
                <a:effectLst/>
                <a:latin typeface="+mj-ea"/>
                <a:ea typeface="+mj-ea"/>
              </a:rPr>
              <a:t>?</a:t>
            </a:r>
            <a:endParaRPr lang="en-US" altLang="ko-KR" sz="1600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450" b="1" kern="100" spc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60000"/>
              </a:lnSpc>
              <a:buNone/>
              <a:defRPr/>
            </a:pPr>
            <a:r>
              <a:rPr lang="en-US" altLang="ko-KR" sz="1900" b="1" i="0">
                <a:solidFill>
                  <a:srgbClr val="2b2b2b"/>
                </a:solidFill>
                <a:effectLst/>
                <a:ea typeface="맑은 고딕"/>
              </a:rPr>
              <a:t>4.3 </a:t>
            </a:r>
            <a:r>
              <a:rPr lang="ko-KR" altLang="en-US" sz="1900" b="1" i="0">
                <a:solidFill>
                  <a:srgbClr val="2b2b2b"/>
                </a:solidFill>
                <a:effectLst/>
                <a:ea typeface="맑은 고딕"/>
              </a:rPr>
              <a:t>곡선위의 이동과 곡선의 이동</a:t>
            </a:r>
            <a:endParaRPr lang="ko-KR" altLang="en-US" sz="1900" b="1" i="0">
              <a:solidFill>
                <a:srgbClr val="2b2b2b"/>
              </a:solidFill>
              <a:effectLst/>
              <a:ea typeface="맑은 고딕"/>
            </a:endParaRPr>
          </a:p>
          <a:p>
            <a:pPr marL="0" lvl="0" indent="0" algn="l">
              <a:lnSpc>
                <a:spcPct val="160000"/>
              </a:lnSpc>
              <a:buNone/>
              <a:defRPr/>
            </a:pP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Q1: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다음은 어느 회사 </a:t>
            </a: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10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년 차 사원의  회고이다</a:t>
            </a:r>
            <a:endParaRPr lang="ko-KR" altLang="en-US" sz="1900" b="0" i="0">
              <a:solidFill>
                <a:srgbClr val="2b2b2b"/>
              </a:solidFill>
              <a:effectLst/>
              <a:ea typeface="맑은 고딕"/>
            </a:endParaRPr>
          </a:p>
          <a:p>
            <a:pPr marL="0" lvl="0" indent="0" algn="l">
              <a:lnSpc>
                <a:spcPct val="160000"/>
              </a:lnSpc>
              <a:buNone/>
              <a:defRPr/>
            </a:pP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“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내가 입사할 때는 직원들이 회식을 하여도 소주</a:t>
            </a: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,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맥주</a:t>
            </a: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,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막걸리 등을 마셨는데 요즈음 신입사원들은 와인가격이 올라도 더 많이 소비하는 것을 보면 저들의 와인 수요곡선은 우상향하고 있다</a:t>
            </a: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.”</a:t>
            </a:r>
            <a:endParaRPr lang="en-US" altLang="ko-KR" sz="1900" b="0" i="0">
              <a:solidFill>
                <a:srgbClr val="2b2b2b"/>
              </a:solidFill>
              <a:effectLst/>
              <a:ea typeface="맑은 고딕"/>
            </a:endParaRPr>
          </a:p>
          <a:p>
            <a:pPr marL="0" lvl="0" indent="0" algn="l">
              <a:lnSpc>
                <a:spcPct val="160000"/>
              </a:lnSpc>
              <a:buNone/>
              <a:defRPr/>
            </a:pP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Q2: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부모님 세대가 처음 차량을 구매하였을 때보다 차량의 가격은 비교할 수 없을 정도로 상승하였는데 구매수량 또한 비교할 수 없을 정도로 증가하였으니 차량의 수요곡선 역시 우상향 한다고 파악된다</a:t>
            </a:r>
            <a:r>
              <a:rPr lang="en-US" altLang="ko-KR" sz="1900" b="0" i="0">
                <a:solidFill>
                  <a:srgbClr val="2b2b2b"/>
                </a:solidFill>
                <a:effectLst/>
                <a:ea typeface="맑은 고딕"/>
              </a:rPr>
              <a:t>. </a:t>
            </a:r>
            <a:r>
              <a:rPr lang="ko-KR" altLang="en-US" sz="1900" b="0" i="0">
                <a:solidFill>
                  <a:srgbClr val="2b2b2b"/>
                </a:solidFill>
                <a:effectLst/>
                <a:ea typeface="맑은 고딕"/>
              </a:rPr>
              <a:t> </a:t>
            </a:r>
            <a:endParaRPr lang="ko-KR" altLang="en-US" sz="1900" b="0" i="0">
              <a:solidFill>
                <a:srgbClr val="2b2b2b"/>
              </a:solidFill>
              <a:effectLst/>
              <a:ea typeface="맑은 고딕"/>
            </a:endParaRPr>
          </a:p>
          <a:p>
            <a:pPr marL="0" lvl="0" indent="0" algn="l">
              <a:lnSpc>
                <a:spcPct val="160000"/>
              </a:lnSpc>
              <a:buNone/>
              <a:defRPr/>
            </a:pPr>
            <a:endParaRPr lang="en-US" altLang="ko-KR" sz="1900" b="0" i="0">
              <a:solidFill>
                <a:srgbClr val="2b2b2b"/>
              </a:solidFill>
              <a:effectLst/>
              <a:ea typeface="맑은 고딕"/>
            </a:endParaRPr>
          </a:p>
          <a:p>
            <a:pPr marL="0" lvl="0" indent="0" algn="l">
              <a:lnSpc>
                <a:spcPct val="160000"/>
              </a:lnSpc>
              <a:buNone/>
              <a:defRPr/>
            </a:pPr>
            <a:r>
              <a:rPr lang="ko-KR" altLang="en-US" sz="1900" b="1" i="0">
                <a:solidFill>
                  <a:srgbClr val="ff0000"/>
                </a:solidFill>
                <a:effectLst/>
                <a:ea typeface="맑은 고딕"/>
              </a:rPr>
              <a:t>이들 주장에서 잘못된 점은 무엇일까</a:t>
            </a:r>
            <a:r>
              <a:rPr lang="en-US" altLang="ko-KR" sz="1900" b="1" i="0">
                <a:solidFill>
                  <a:srgbClr val="ff0000"/>
                </a:solidFill>
                <a:effectLst/>
                <a:ea typeface="맑은 고딕"/>
              </a:rPr>
              <a:t>?</a:t>
            </a:r>
            <a:endParaRPr lang="en-US" altLang="ko-KR" sz="1900" b="0" i="0">
              <a:solidFill>
                <a:srgbClr val="2b2b2b"/>
              </a:solidFill>
              <a:effectLst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9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900" b="1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9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indent="0" algn="l" fontAlgn="base">
              <a:lnSpc>
                <a:spcPct val="160000"/>
              </a:lnSpc>
              <a:buNone/>
            </a:pPr>
            <a:endParaRPr lang="en-US" altLang="ko-KR" sz="1900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ko-KR" altLang="en-US" sz="2300" b="0" i="0" dirty="0">
                <a:solidFill>
                  <a:srgbClr val="222222"/>
                </a:solidFill>
                <a:effectLst/>
                <a:latin typeface="ChosunGothic"/>
                <a:ea typeface="맑은 고딕" panose="020B0503020000020004" pitchFamily="50" charset="-127"/>
              </a:rPr>
              <a:t>      와인의 경우                                                   자동차의 경우</a:t>
            </a: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endParaRPr lang="en-US" altLang="ko-KR" sz="2300" b="0" i="0" dirty="0">
              <a:solidFill>
                <a:srgbClr val="222222"/>
              </a:solidFill>
              <a:effectLst/>
              <a:latin typeface="ChosunGothic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9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CA9A11-8504-495D-B6F0-AE79E73C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6" y="2218217"/>
            <a:ext cx="3255628" cy="3210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9E7003-A222-4837-91F9-5C568975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3" y="2223744"/>
            <a:ext cx="4259448" cy="31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519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09" y="679508"/>
            <a:ext cx="10598791" cy="5497455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500" b="1" i="0" u="none" strike="noStrike" mc:Ignorable="hp" hp:hslEmbossed="0">
                <a:solidFill>
                  <a:srgbClr val="ff0000"/>
                </a:solidFill>
                <a:cs typeface="함초롬바탕"/>
              </a:rPr>
              <a:t>사람들은 왜 교환하는가</a:t>
            </a:r>
            <a:r>
              <a:rPr xmlns:mc="http://schemas.openxmlformats.org/markup-compatibility/2006" xmlns:hp="http://schemas.haansoft.com/office/presentation/8.0" lang="EN-US" sz="2500" b="1" i="0" u="none" strike="noStrike" mc:Ignorable="hp" hp:hslEmbossed="0">
                <a:solidFill>
                  <a:srgbClr val="ff0000"/>
                </a:solidFill>
              </a:rPr>
              <a:t>?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사람들이 서로 교환하는 이유는 각자의 선호가 주관적이고 다르기 때문이다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사람들의 선호가 각각 다르기 때문에 동일한 재화라 할지라도 사람들이 그것에 매기는 가치는 각각 다르다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같은 재화에 대하여 어떤 사람은 높게 가치를 매기고 어떤 사람은 낮게 매긴다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그레서 사람들은 자신의 입장에서 가치가 적다고 판단되는 자기 재화를 가치가 더 크다고 여기는 다른 사람의 재화와 교환하려고 한다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그리하여 교환이 이루어지면 쌍방은 모두 이익을 본다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A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는 토마토를 좋아하고 오이를 싫어한다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반면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B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는 오이를 좋아하고 토마토를 싫어한다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둘은 각각 레스토랑에서 샐러드를 시켰다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그런데 거기에는 토마토와 오이가 들어있다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그러자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A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가 자신의 오이와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B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의 토마토를 교환하자고 했고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, B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가 동의 했다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결과는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?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500" b="1" i="0" u="none" strike="noStrike" mc:Ignorable="hp" hp:hslEmbossed="0">
                <a:solidFill>
                  <a:srgbClr val="ff0000"/>
                </a:solidFill>
                <a:cs typeface="함초롬바탕"/>
              </a:rPr>
              <a:t>교환은 사회의 부</a:t>
            </a:r>
            <a:r>
              <a:rPr xmlns:mc="http://schemas.openxmlformats.org/markup-compatibility/2006" xmlns:hp="http://schemas.haansoft.com/office/presentation/8.0" lang="EN-US" sz="2500" b="1" i="0" u="none" strike="noStrike" mc:Ignorable="hp" hp:hslEmbossed="0">
                <a:solidFill>
                  <a:srgbClr val="ff0000"/>
                </a:solidFill>
              </a:rPr>
              <a:t>(wealth)</a:t>
            </a:r>
            <a:r>
              <a:rPr xmlns:mc="http://schemas.openxmlformats.org/markup-compatibility/2006" xmlns:hp="http://schemas.haansoft.com/office/presentation/8.0" sz="2500" b="1" i="0" u="none" strike="noStrike" mc:Ignorable="hp" hp:hslEmbossed="0">
                <a:solidFill>
                  <a:srgbClr val="ff0000"/>
                </a:solidFill>
                <a:cs typeface="함초롬바탕"/>
              </a:rPr>
              <a:t>를 생산한다</a:t>
            </a:r>
            <a:r>
              <a:rPr xmlns:mc="http://schemas.openxmlformats.org/markup-compatibility/2006" xmlns:hp="http://schemas.haansoft.com/office/presentation/8.0" lang="EN-US" sz="2500" b="1" i="0" u="none" strike="noStrike" mc:Ignorable="hp" hp:hslEmbossed="0">
                <a:solidFill>
                  <a:srgbClr val="ff0000"/>
                </a:solidFill>
              </a:rPr>
              <a:t>.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재화와 서비스는 수많은 거래를 통하여 그것들을 가장 가치 있게 평가하는 사람에게 이동된다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그러므로 재화를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가치를 적게 평가하는 사람으로부터 가치를 높게 평가하는 사람으로 이동시키기 때문에 교환은 가치를 창출한다고 말할 수 있다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=&gt; A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와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B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가 만나지 않고 각자 홀로 자신의 샐러드를 먹는다면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?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물질적인 것 그 자체는 부가 아니다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그것에 가치를 두는 사람의 손에 들어가야 비로소 부가 된다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. 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=&gt; 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</a:rPr>
              <a:t>컴퓨터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프로그래머의 해킹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전문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서적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</a:rPr>
              <a:t>vs.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cs typeface="함초롬바탕"/>
              </a:rPr>
              <a:t>동전수집가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cs typeface="함초롬바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500" kern="100">
              <a:solidFill>
                <a:srgbClr val="000000"/>
              </a:solidFill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4000" kern="0" spc="0">
              <a:solidFill>
                <a:srgbClr val="000000"/>
              </a:solidFill>
              <a:effectLst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63E7DD-DE9F-4E97-81D9-EC45AA79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679508"/>
            <a:ext cx="10598791" cy="5497455"/>
          </a:xfrm>
        </p:spPr>
        <p:txBody>
          <a:bodyPr>
            <a:normAutofit fontScale="4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60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가격의 </a:t>
            </a:r>
            <a:r>
              <a:rPr lang="ko-KR" altLang="en-US" sz="6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endParaRPr kumimoji="0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1.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신호의 전달 기능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정보전달기능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시장에서 결정된 가격은 가격이 높고 낮음에 따라 얼마나 많은 소비자들이 그 상품을 원하고 있는지 혹은 생산에 필요한 비용은 어느 정도나 되는지 등의 정보를 제공해준다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10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2.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유인 제공 기능</a:t>
            </a:r>
            <a:endParaRPr lang="ko-KR" altLang="en-US" sz="40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가격이 생산자와 소비자에게 정보를 제공하는 것뿐만 아니라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생산자와 소비자의 행동 양식을 변경하게 하는 유인기능도 있다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300" kern="10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3.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소득분배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(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자원배분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)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기능</a:t>
            </a:r>
            <a:endParaRPr lang="ko-KR" altLang="en-US" sz="40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kern="100" spc="0" dirty="0">
                <a:solidFill>
                  <a:srgbClr val="000000"/>
                </a:solidFill>
                <a:effectLst/>
                <a:latin typeface="+mn-ea"/>
              </a:rPr>
              <a:t>가격은 자원배분기능을 </a:t>
            </a:r>
            <a:r>
              <a:rPr lang="ko-KR" altLang="en-US" sz="4000" kern="100" spc="0">
                <a:solidFill>
                  <a:srgbClr val="000000"/>
                </a:solidFill>
                <a:effectLst/>
                <a:latin typeface="+mn-ea"/>
              </a:rPr>
              <a:t>한다</a:t>
            </a:r>
            <a:r>
              <a:rPr lang="en-US" altLang="ko-KR" sz="4000" kern="10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4000" kern="100" spc="0">
                <a:solidFill>
                  <a:srgbClr val="000000"/>
                </a:solidFill>
                <a:effectLst/>
                <a:latin typeface="+mn-ea"/>
              </a:rPr>
              <a:t>생수 가격이 상승함에 따라 생수를 더 많이 생산하기 위해서는 다른 곳에 쓰일 수 있는 자원이 생수 생산으로 이동된다</a:t>
            </a:r>
            <a:r>
              <a:rPr lang="en-US" altLang="ko-KR" sz="4000" kern="10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500" kern="100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kern="100">
                <a:solidFill>
                  <a:srgbClr val="FF0000"/>
                </a:solidFill>
                <a:ea typeface="맑은 고딕" panose="020B0503020000020004" pitchFamily="50" charset="-127"/>
              </a:rPr>
              <a:t>필히 기억</a:t>
            </a:r>
            <a:r>
              <a:rPr lang="ko-KR" altLang="en-US" sz="4000" kern="100" spc="0">
                <a:solidFill>
                  <a:srgbClr val="FF0000"/>
                </a:solidFill>
                <a:effectLst/>
                <a:ea typeface="맑은 고딕" panose="020B0503020000020004" pitchFamily="50" charset="-127"/>
              </a:rPr>
              <a:t>하여야 할 사실 </a:t>
            </a:r>
            <a:r>
              <a:rPr lang="en-US" altLang="ko-KR" sz="4000" kern="100" spc="0">
                <a:solidFill>
                  <a:srgbClr val="FF0000"/>
                </a:solidFill>
                <a:effectLst/>
                <a:ea typeface="맑은 고딕" panose="020B0503020000020004" pitchFamily="50" charset="-127"/>
              </a:rPr>
              <a:t>=&gt; </a:t>
            </a:r>
            <a:r>
              <a:rPr lang="ko-KR" altLang="en-US" sz="4000" kern="100" spc="0">
                <a:solidFill>
                  <a:srgbClr val="FF0000"/>
                </a:solidFill>
                <a:effectLst/>
                <a:ea typeface="맑은 고딕" panose="020B0503020000020004" pitchFamily="50" charset="-127"/>
              </a:rPr>
              <a:t>가격의 </a:t>
            </a:r>
            <a:r>
              <a:rPr lang="ko-KR" altLang="en-US" sz="4000" kern="100" spc="0" dirty="0">
                <a:solidFill>
                  <a:srgbClr val="FF0000"/>
                </a:solidFill>
                <a:effectLst/>
                <a:ea typeface="맑은 고딕" panose="020B0503020000020004" pitchFamily="50" charset="-127"/>
              </a:rPr>
              <a:t>이 세 가지 기능은 함께 작동하는 것이지 분리 가능한 것이 아니다</a:t>
            </a:r>
            <a:r>
              <a:rPr lang="en-US" altLang="ko-KR" sz="4000" kern="100" spc="0" dirty="0">
                <a:solidFill>
                  <a:srgbClr val="FF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4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가격의 세 가지 기능 중 정보 전달 기능과 유인제공 기능은 시장에 맡기고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소득분배 기능은 정부가 대부분 담당한다면 결과는 시장이 교란되고 시장경제의 본질인 자발적 교환과 사회적 협동이 깨지게 된다</a:t>
            </a:r>
            <a:r>
              <a:rPr lang="en-US" altLang="ko-KR" sz="4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40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38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시장경제의 특징 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+mj-ea"/>
                <a:ea typeface="+mj-ea"/>
              </a:rPr>
              <a:t>다른 서술도 있으나 교재 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+mj-ea"/>
                <a:ea typeface="+mj-ea"/>
              </a:rPr>
              <a:t>36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+mj-ea"/>
                <a:ea typeface="+mj-ea"/>
              </a:rPr>
              <a:t>쪽 인용</a:t>
            </a:r>
            <a:r>
              <a:rPr lang="en-US" altLang="ko-KR" sz="1800" b="1" kern="100" spc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市場經濟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분업에 의해 생산된 재화와 용역을 자유 가격 체제의 수요와 공급 관계에 의해 분배하는 </a:t>
            </a:r>
            <a:r>
              <a:rPr lang="ko-KR" altLang="en-US" sz="1300" b="1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사회구성체이다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시장경제는 애덤 스미스가 말한 것처럼 보이지 않는 손에 의해 자원이 효율적으로 배분되는 체제이다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시장경제는 종종 계획 경제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혼합 경제 등과 대비되는 개념으로 설정된다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사회에서 순수한 형태의 시장 경제는 존재하지 않으며 각 국가 또는 사회마다 다양한 형태로 수용되고 있다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사유 재산권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사유 재산권은 재산의 소유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처분 등이 소유주의 의사에 따라 자유롭게 이루어지는 것을 </a:t>
            </a:r>
            <a:r>
              <a:rPr lang="ko-KR" altLang="en-US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의미한다</a:t>
            </a:r>
            <a:r>
              <a:rPr lang="en-US" altLang="ko-KR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공공복리에 부합되어야 함</a:t>
            </a:r>
            <a:r>
              <a:rPr lang="en-US" altLang="ko-KR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 활동의 자유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교환의 자유와 특화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 활동의 자유는 개인이 자유롭게 경제적 의사 결정을 하는 것 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</a:t>
            </a:r>
            <a:r>
              <a:rPr lang="en-US" altLang="ko-KR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계약의 자유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직업 선택의 자유 등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의미한다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분산된 의사결정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경제주체는 각자의 이득을 위해 의사결정을 하며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경제 주체의 의사결정은 시장에서 조화를 이루게 된다</a:t>
            </a:r>
            <a:r>
              <a:rPr lang="en-US" altLang="ko-KR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 손</a:t>
            </a:r>
            <a:r>
              <a:rPr lang="en-US" altLang="ko-KR" sz="1300" b="1" kern="10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물질적 유인체계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시장경제에는 각 경제주체로 하여금 더 많은 이윤을 얻기 위해 노력하도록 하는 물질적 유인체계가 존재하며 이는 당연히 사유재산제에 기초한다</a:t>
            </a:r>
            <a:r>
              <a:rPr lang="en-US" altLang="ko-KR" sz="13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95789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342" y="822122"/>
            <a:ext cx="10548457" cy="5092118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2400" b="1" kern="100" spc="0">
                <a:solidFill>
                  <a:srgbClr val="ff0000"/>
                </a:solidFill>
                <a:effectLst/>
                <a:ea typeface="맑은 고딕"/>
              </a:rPr>
              <a:t>Why </a:t>
            </a:r>
            <a:r>
              <a:rPr lang="ko-KR" altLang="en-US" sz="2400" b="1" kern="100" spc="0">
                <a:solidFill>
                  <a:srgbClr val="ff0000"/>
                </a:solidFill>
                <a:effectLst/>
                <a:ea typeface="맑은 고딕"/>
              </a:rPr>
              <a:t>시장경제인가</a:t>
            </a:r>
            <a:r>
              <a:rPr lang="en-US" altLang="ko-KR" sz="2400" b="1" kern="100" spc="0">
                <a:solidFill>
                  <a:srgbClr val="ff0000"/>
                </a:solidFill>
                <a:effectLst/>
                <a:ea typeface="맑은 고딕"/>
              </a:rPr>
              <a:t>? Excursus</a:t>
            </a:r>
            <a:endParaRPr lang="en-US" altLang="ko-KR" sz="2400" b="1" kern="100" spc="0">
              <a:solidFill>
                <a:srgbClr val="ff0000"/>
              </a:solidFill>
              <a:effectLst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9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Q1.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일반 </a:t>
            </a:r>
            <a:r>
              <a:rPr lang="ko-KR" altLang="en-US" sz="1800" kern="100">
                <a:solidFill>
                  <a:srgbClr val="000000"/>
                </a:solidFill>
                <a:latin typeface="맑은 고딕"/>
                <a:ea typeface="맑은 고딕"/>
              </a:rPr>
              <a:t>사람들은 시장경제를 얼마나 정확히 이해하고 있을까</a:t>
            </a:r>
            <a:r>
              <a:rPr lang="en-US" altLang="ko-KR" sz="1800" kern="10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altLang="ko-KR" sz="18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</a:t>
            </a:r>
            <a:r>
              <a:rPr lang="en-US" altLang="ko-KR" sz="1800" kern="100">
                <a:solidFill>
                  <a:srgbClr val="0066ff"/>
                </a:solidFill>
                <a:latin typeface="맑은 고딕"/>
                <a:ea typeface="맑은 고딕"/>
              </a:rPr>
              <a:t>Ans:</a:t>
            </a:r>
            <a:r>
              <a:rPr lang="ko-KR" altLang="en-US" sz="1800" kern="100">
                <a:solidFill>
                  <a:srgbClr val="0066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1" kern="100">
                <a:solidFill>
                  <a:srgbClr val="0066ff"/>
                </a:solidFill>
                <a:latin typeface="맑은 고딕"/>
                <a:ea typeface="맑은 고딕"/>
              </a:rPr>
              <a:t>일반 사람들의 시장경제 이해수준은 매우 낮다</a:t>
            </a:r>
            <a:r>
              <a:rPr lang="en-US" altLang="ko-KR" sz="1800" b="1" kern="100">
                <a:solidFill>
                  <a:srgbClr val="0066ff"/>
                </a:solidFill>
                <a:latin typeface="맑은 고딕"/>
                <a:ea typeface="맑은 고딕"/>
              </a:rPr>
              <a:t>.</a:t>
            </a:r>
            <a:endParaRPr lang="en-US" altLang="ko-KR" sz="1800" kern="100">
              <a:solidFill>
                <a:srgbClr val="0066ff"/>
              </a:solidFill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Q2.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동일한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시장경제체제를 택</a:t>
            </a:r>
            <a:r>
              <a:rPr lang="ko-KR" altLang="en-US" sz="1800" kern="100">
                <a:solidFill>
                  <a:srgbClr val="000000"/>
                </a:solidFill>
                <a:latin typeface="맑은 고딕"/>
                <a:ea typeface="맑은 고딕"/>
              </a:rPr>
              <a:t>함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에도 국가별로 그 성과는 천차만별로 나타나는 이유는 무엇인가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</a:t>
            </a:r>
            <a:r>
              <a:rPr lang="en-US" altLang="ko-KR" sz="1800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Ans: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시장경제의 성과는 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hard ware + soft ware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의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결과로 나타난다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100" spc="0">
              <a:solidFill>
                <a:srgbClr val="0066ff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Q3. 1~2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세기 전과 비교하여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우리들이 누리는 이 엄청난 물질적인 부는 어떻게 생겨났는가</a:t>
            </a:r>
            <a:r>
              <a:rPr lang="en-US" altLang="ko-KR" sz="1800" kern="10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?</a:t>
            </a:r>
            <a:endParaRPr lang="en-US" altLang="ko-KR" sz="1800" kern="100" spc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      </a:t>
            </a:r>
            <a:r>
              <a:rPr lang="en-US" altLang="ko-KR" sz="1800" kern="100" spc="0">
                <a:solidFill>
                  <a:srgbClr val="0066ff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Ans: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분업에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기초한 시장경제</a:t>
            </a:r>
            <a:endParaRPr lang="ko-KR" altLang="en-US" sz="1800" kern="100" spc="0">
              <a:solidFill>
                <a:srgbClr val="0066ff"/>
              </a:solidFill>
              <a:effectLst/>
              <a:uFill>
                <a:solidFill>
                  <a:srgbClr val="000000"/>
                </a:solidFill>
              </a:u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/>
                <a:ea typeface="맑은 고딕"/>
              </a:rPr>
              <a:t>Q4.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시장경제원리란 서구로부터 들어온 수입품이므로 한국적 시장경제원리가 필요하다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</a:t>
            </a:r>
            <a:r>
              <a:rPr lang="en-US" altLang="ko-KR" sz="1800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Ans: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시장경제원리는 진화의 산물이므로 보편타당성을 가진다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800" kern="100" spc="0">
              <a:solidFill>
                <a:srgbClr val="0066ff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Q5.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사람들이 경쟁에 기반한 현대 시장경제체제 보다 원시적 호혜와 재분배 방식에 향수를 느끼는 이유는</a:t>
            </a:r>
            <a:endParaRPr lang="ko-KR" altLang="en-US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무엇일까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</a:t>
            </a:r>
            <a:r>
              <a:rPr lang="en-US" altLang="ko-KR" sz="1800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Ans: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우리의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뇌는 현대사회의 시장경제체제에 완전히 적응할만큼 충분히 진화하지 않았다</a:t>
            </a:r>
            <a:r>
              <a:rPr lang="en-US" altLang="ko-KR" sz="1800" b="1" kern="100" spc="0">
                <a:solidFill>
                  <a:srgbClr val="0066ff"/>
                </a:solidFill>
                <a:effectLst/>
                <a:latin typeface="맑은 고딕"/>
                <a:ea typeface="맑은 고딕"/>
              </a:rPr>
              <a:t>.  </a:t>
            </a:r>
            <a:endParaRPr lang="ko-KR" altLang="en-US" sz="1400" b="1" kern="0" spc="0">
              <a:solidFill>
                <a:srgbClr val="0066ff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kern="100">
                <a:solidFill>
                  <a:srgbClr val="000000"/>
                </a:solidFill>
                <a:latin typeface="맑은 고딕"/>
                <a:ea typeface="맑은 고딕"/>
              </a:rPr>
              <a:t>시</a:t>
            </a: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장경제의 원리원칙 </a:t>
            </a:r>
            <a:r>
              <a:rPr lang="en-US" altLang="ko-KR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8</a:t>
            </a:r>
            <a:r>
              <a:rPr lang="ko-KR" altLang="en-US" sz="2400" b="1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가지 </a:t>
            </a:r>
            <a:endParaRPr lang="ko-KR" altLang="en-US" sz="2400" b="1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1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 </a:t>
            </a:r>
            <a:r>
              <a:rPr lang="ko-KR" altLang="en-US" sz="21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교환자유의 원리</a:t>
            </a:r>
            <a:endParaRPr lang="ko-KR" altLang="en-US" sz="21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자발적인 교환은 부를 만들어내고 교환에 참가한 사람 뿐 아니라 다른 사람들에게 까지 헤아릴 수 없을 만큼 많은 이익을 가져다 준다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물론 여기서 교환은 다른 사람이나</a:t>
            </a:r>
            <a:r>
              <a:rPr lang="ko-KR" altLang="en-US" sz="2100" kern="0" spc="-5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정부의 강제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/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강요로 인하여 발생하는 강제적인 교환을 뜻하지는 않는다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     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</a:t>
            </a:r>
            <a:r>
              <a:rPr lang="ko-KR" altLang="en-US" sz="2100" b="1" kern="0" spc="-5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원시사회는 왜 가난할까</a:t>
            </a:r>
            <a:r>
              <a:rPr lang="en-US" altLang="ko-KR" sz="2100" b="1" kern="0" spc="-5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?</a:t>
            </a:r>
            <a:endParaRPr lang="en-US" altLang="ko-KR" sz="2100" kern="0" spc="-5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kern="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100" kern="100">
                <a:solidFill>
                  <a:srgbClr val="000000"/>
                </a:solidFill>
                <a:latin typeface="맑은 고딕"/>
                <a:ea typeface="맑은 고딕"/>
              </a:rPr>
              <a:t>2. </a:t>
            </a:r>
            <a:r>
              <a:rPr lang="ko-KR" altLang="en-US" sz="21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사적 재산권의 원리</a:t>
            </a:r>
            <a:endParaRPr lang="ko-KR" altLang="en-US" sz="21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100" b="0" i="0" u="none" strike="noStrike" kern="0" cap="none" spc="-5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자신의 노력이나 행운으로 얻은 결과물을 자신의 의도대로 사용</a:t>
            </a:r>
            <a:r>
              <a:rPr kumimoji="0" lang="en-US" altLang="ko-KR" sz="2100" b="0" i="0" u="none" strike="noStrike" kern="0" cap="none" spc="-5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․</a:t>
            </a:r>
            <a:r>
              <a:rPr kumimoji="0" lang="ko-KR" altLang="en-US" sz="2100" b="0" i="0" u="none" strike="noStrike" kern="0" cap="none" spc="-5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처분</a:t>
            </a:r>
            <a:r>
              <a:rPr kumimoji="0" lang="en-US" altLang="ko-KR" sz="2100" b="0" i="0" u="none" strike="noStrike" kern="0" cap="none" spc="-5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․</a:t>
            </a:r>
            <a:r>
              <a:rPr kumimoji="0" lang="ko-KR" altLang="en-US" sz="2100" b="0" i="0" u="none" strike="noStrike" kern="0" cap="none" spc="-5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양도할 수 있는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권리를 사적 재산권이라고 한다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r>
              <a:rPr lang="ko-KR" altLang="en-US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사적 재산권이 보장되지 않는다면 자발적인 분업과 교환이 이루어질 수 없고 이에 따라 한 사회는 부의 감소와 성장의 정지라는 비용을 지불할 수밖에 없다</a:t>
            </a:r>
            <a:r>
              <a:rPr lang="en-US" altLang="ko-KR" sz="2100" kern="0" spc="-5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    </a:t>
            </a:r>
            <a:r>
              <a:rPr xmlns:mc="http://schemas.openxmlformats.org/markup-compatibility/2006" xmlns:hp="http://schemas.haansoft.com/office/presentation/8.0" lang="ko-KR" altLang="en-US" sz="2100" b="1" kern="0" spc="-50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</a:rPr>
              <a:t>제일</a:t>
            </a:r>
            <a:r>
              <a:rPr xmlns:mc="http://schemas.openxmlformats.org/markup-compatibility/2006" xmlns:hp="http://schemas.haansoft.com/office/presentation/8.0" lang="ko-KR" altLang="en-US" sz="2100" b="1" kern="0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</a:rPr>
              <a:t> 중요함</a:t>
            </a:r>
            <a:endParaRPr xmlns:mc="http://schemas.openxmlformats.org/markup-compatibility/2006" xmlns:hp="http://schemas.haansoft.com/office/presentation/8.0" lang="ko-KR" altLang="en-US" sz="2100" b="1" kern="0" mc:Ignorable="hp" hp:hslEmbossed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800" kern="0" spc="0">
              <a:solidFill>
                <a:srgbClr val="000000"/>
              </a:solidFill>
              <a:effectLst/>
              <a:latin typeface="함초롬바탕"/>
            </a:endParaRPr>
          </a:p>
        </p:txBody>
      </p:sp>
      <p:sp>
        <p:nvSpPr>
          <p:cNvPr id="2" name="화살표: 오른쪽 1"/>
          <p:cNvSpPr/>
          <p:nvPr/>
        </p:nvSpPr>
        <p:spPr>
          <a:xfrm>
            <a:off x="8909107" y="5578680"/>
            <a:ext cx="226503" cy="1547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6042" y="3233911"/>
            <a:ext cx="249958" cy="195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자유기업의 원리</a:t>
            </a: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오늘날 대부분의 상품이나 서비스는 혼자의 힘으로 만들어질 수 없는 것들이다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사람들은 조직을 만들어서 자신들이 추구하는 목적을 더욱 효율적으로 달성하려고 한다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시장경제에서 가장 중요한 조직으로 합법적인 범위 내에서 이익 추구를 목적으로 등장한 기업 혹은 회사를 들 수 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아무리 우수한 노동력이 있다고 하더라도 아무리 많은 돈을 가진 사람이 있다고 하더라도 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기업가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존재에 의해서 하나로 꿰지 못한다면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어느 생산요소도 부를 만들어 내는 데 사용될 수 없다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en-US" altLang="ko-KR" sz="18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경영의 형태</a:t>
            </a:r>
            <a:r>
              <a:rPr lang="en-US" altLang="ko-KR" sz="18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=&gt; </a:t>
            </a:r>
            <a:r>
              <a:rPr lang="ko-KR" altLang="en-US" sz="1800" b="1" kern="0" spc="-5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정형화 된 답은 없다</a:t>
            </a:r>
            <a:r>
              <a:rPr lang="en-US" altLang="ko-KR" sz="1800" b="1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b="1" kern="0" spc="-5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4.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경쟁의 원리</a:t>
            </a: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경쟁은 시장경제를 원활하게 작동시키는 혈액과 같은 것이다</a:t>
            </a:r>
            <a:r>
              <a:rPr lang="en-US" altLang="ko-KR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아주 예외적인</a:t>
            </a:r>
            <a:r>
              <a:rPr lang="ko-KR" altLang="en-US" sz="1900" kern="0" spc="-5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몇몇 경우를 제외하면 시장경제에서 이루어지는 모든 종류의 경쟁은 선이다</a:t>
            </a:r>
            <a:r>
              <a:rPr lang="en-US" altLang="ko-KR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kern="0" spc="-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현실에서는</a:t>
            </a:r>
            <a:r>
              <a:rPr lang="ko-KR" altLang="en-US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경쟁을 제한하기 위해 다양한 명분으로 경쟁을 제한하는 법과 제도가 정당화되는 경우가 빈번히 발생한다</a:t>
            </a:r>
            <a:r>
              <a:rPr lang="en-US" altLang="ko-KR" sz="19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kern="0" spc="-5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399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2542</ep:Words>
  <ep:PresentationFormat>와이드스크린</ep:PresentationFormat>
  <ep:Paragraphs>139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글로벌시장과 경제의 이해</vt:lpstr>
      <vt:lpstr>제 2장 시장과 교환의 이득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2021-03-04T13:44:36.000</dcterms:created>
  <dc:creator>KIM</dc:creator>
  <cp:lastModifiedBy>Z</cp:lastModifiedBy>
  <dcterms:modified xsi:type="dcterms:W3CDTF">2023-09-15T02:03:29.765</dcterms:modified>
  <cp:revision>179</cp:revision>
  <dc:title>글로벌시장과 경제의 이해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