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258" r:id="rId5"/>
    <p:sldId id="262" r:id="rId6"/>
    <p:sldId id="260" r:id="rId7"/>
    <p:sldId id="259" r:id="rId8"/>
    <p:sldId id="263" r:id="rId9"/>
    <p:sldId id="261" r:id="rId10"/>
    <p:sldId id="264" r:id="rId11"/>
    <p:sldId id="266" r:id="rId12"/>
    <p:sldId id="269" r:id="rId13"/>
    <p:sldId id="268" r:id="rId14"/>
    <p:sldId id="270" r:id="rId15"/>
    <p:sldId id="265" r:id="rId16"/>
    <p:sldId id="275" r:id="rId17"/>
    <p:sldId id="267"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Identifying vital nodes based on Collective Influence and Improved Reinsertion</a:t>
            </a:r>
            <a:endParaRPr lang="zh-CN" altLang="en-US"/>
          </a:p>
        </p:txBody>
      </p:sp>
      <p:sp>
        <p:nvSpPr>
          <p:cNvPr id="3" name="副标题 2"/>
          <p:cNvSpPr>
            <a:spLocks noGrp="1"/>
          </p:cNvSpPr>
          <p:nvPr>
            <p:ph type="subTitle" idx="1"/>
          </p:nvPr>
        </p:nvSpPr>
        <p:spPr/>
        <p:txBody>
          <a:bodyPr>
            <a:normAutofit/>
          </a:bodyPr>
          <a:p>
            <a:r>
              <a:rPr lang="en-US" altLang="zh-CN"/>
              <a:t>Solution for Datacastle Master Competition</a:t>
            </a:r>
            <a:endParaRPr lang="en-US" altLang="zh-CN"/>
          </a:p>
          <a:p>
            <a:r>
              <a:rPr lang="en-US" altLang="zh-CN">
                <a:sym typeface="+mn-ea"/>
              </a:rPr>
              <a:t>TeamID: zhfkt</a:t>
            </a:r>
            <a:endParaRPr lang="en-US" altLang="zh-CN"/>
          </a:p>
          <a:p>
            <a:r>
              <a:rPr lang="en-US" altLang="zh-CN"/>
              <a:t>Fengkuangtian Zhu </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Robustness</a:t>
            </a:r>
            <a:endParaRPr lang="en-US" altLang="zh-CN"/>
          </a:p>
        </p:txBody>
      </p:sp>
      <p:sp>
        <p:nvSpPr>
          <p:cNvPr id="3" name="内容占位符 2"/>
          <p:cNvSpPr>
            <a:spLocks noGrp="1"/>
          </p:cNvSpPr>
          <p:nvPr>
            <p:ph idx="1"/>
          </p:nvPr>
        </p:nvSpPr>
        <p:spPr/>
        <p:txBody>
          <a:bodyPr/>
          <a:p>
            <a:r>
              <a:rPr lang="zh-CN" altLang="en-US"/>
              <a:t>Robustness is introduced in the Competition to quantify the performance of ranking nodes methods.</a:t>
            </a:r>
            <a:endParaRPr lang="zh-CN" altLang="en-US"/>
          </a:p>
          <a:p>
            <a:r>
              <a:rPr lang="zh-CN" altLang="en-US"/>
              <a:t>C. M. Schneider, A. A. Moreira, J. S. Andrade, S. Havlin, and H. J. Herrmann. Mitigation of malicious attacks on networks. Proceedings of the National Academy of Sciences, 108(10):3838 </a:t>
            </a:r>
            <a:r>
              <a:rPr lang="en-US" altLang="zh-CN"/>
              <a:t>- </a:t>
            </a:r>
            <a:r>
              <a:rPr lang="zh-CN" altLang="en-US"/>
              <a:t>3841, 2011.</a:t>
            </a:r>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3692525" y="4099560"/>
            <a:ext cx="4806950" cy="2456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Result</a:t>
            </a:r>
            <a:endParaRPr lang="en-US" altLang="zh-CN">
              <a:sym typeface="+mn-ea"/>
            </a:endParaRPr>
          </a:p>
        </p:txBody>
      </p:sp>
      <p:pic>
        <p:nvPicPr>
          <p:cNvPr id="6" name="内容占位符 5"/>
          <p:cNvPicPr>
            <a:picLocks noChangeAspect="1"/>
          </p:cNvPicPr>
          <p:nvPr>
            <p:ph idx="1"/>
          </p:nvPr>
        </p:nvPicPr>
        <p:blipFill>
          <a:blip r:embed="rId1"/>
          <a:stretch>
            <a:fillRect/>
          </a:stretch>
        </p:blipFill>
        <p:spPr>
          <a:xfrm>
            <a:off x="1316990" y="2112010"/>
            <a:ext cx="10163175" cy="963930"/>
          </a:xfrm>
          <a:prstGeom prst="rect">
            <a:avLst/>
          </a:prstGeom>
        </p:spPr>
      </p:pic>
      <p:sp>
        <p:nvSpPr>
          <p:cNvPr id="7" name="文本框 6"/>
          <p:cNvSpPr txBox="1"/>
          <p:nvPr/>
        </p:nvSpPr>
        <p:spPr>
          <a:xfrm>
            <a:off x="4453255" y="1664335"/>
            <a:ext cx="4363085" cy="368300"/>
          </a:xfrm>
          <a:prstGeom prst="rect">
            <a:avLst/>
          </a:prstGeom>
          <a:noFill/>
        </p:spPr>
        <p:txBody>
          <a:bodyPr wrap="none" rtlCol="0" anchor="t">
            <a:spAutoFit/>
          </a:bodyPr>
          <a:p>
            <a:r>
              <a:rPr lang="zh-CN" altLang="en-US">
                <a:sym typeface="+mn-ea"/>
              </a:rPr>
              <a:t>Collective Influence </a:t>
            </a:r>
            <a:r>
              <a:rPr lang="en-US" altLang="zh-CN">
                <a:sym typeface="+mn-ea"/>
              </a:rPr>
              <a:t>without Reinsertion (l=2)</a:t>
            </a:r>
            <a:endParaRPr lang="zh-CN" altLang="en-US"/>
          </a:p>
        </p:txBody>
      </p:sp>
      <p:pic>
        <p:nvPicPr>
          <p:cNvPr id="9" name="图片 8"/>
          <p:cNvPicPr>
            <a:picLocks noChangeAspect="1"/>
          </p:cNvPicPr>
          <p:nvPr/>
        </p:nvPicPr>
        <p:blipFill>
          <a:blip r:embed="rId2"/>
          <a:stretch>
            <a:fillRect/>
          </a:stretch>
        </p:blipFill>
        <p:spPr>
          <a:xfrm>
            <a:off x="1316990" y="3662045"/>
            <a:ext cx="10370185" cy="966470"/>
          </a:xfrm>
          <a:prstGeom prst="rect">
            <a:avLst/>
          </a:prstGeom>
        </p:spPr>
      </p:pic>
      <p:sp>
        <p:nvSpPr>
          <p:cNvPr id="10" name="文本框 9"/>
          <p:cNvSpPr txBox="1"/>
          <p:nvPr/>
        </p:nvSpPr>
        <p:spPr>
          <a:xfrm>
            <a:off x="4612005" y="3250565"/>
            <a:ext cx="4045585" cy="645160"/>
          </a:xfrm>
          <a:prstGeom prst="rect">
            <a:avLst/>
          </a:prstGeom>
          <a:noFill/>
        </p:spPr>
        <p:txBody>
          <a:bodyPr wrap="none" rtlCol="0" anchor="t">
            <a:spAutoFit/>
          </a:bodyPr>
          <a:p>
            <a:pPr algn="l"/>
            <a:r>
              <a:rPr lang="zh-CN" altLang="en-US">
                <a:sym typeface="+mn-ea"/>
              </a:rPr>
              <a:t>Collective Influence </a:t>
            </a:r>
            <a:r>
              <a:rPr lang="en-US" altLang="zh-CN">
                <a:sym typeface="+mn-ea"/>
              </a:rPr>
              <a:t>with Reinsertion (l=2)</a:t>
            </a:r>
            <a:endParaRPr lang="zh-CN" altLang="en-US"/>
          </a:p>
          <a:p>
            <a:endParaRPr lang="zh-CN" altLang="en-US"/>
          </a:p>
        </p:txBody>
      </p:sp>
      <p:pic>
        <p:nvPicPr>
          <p:cNvPr id="11" name="图片 10"/>
          <p:cNvPicPr>
            <a:picLocks noChangeAspect="1"/>
          </p:cNvPicPr>
          <p:nvPr/>
        </p:nvPicPr>
        <p:blipFill>
          <a:blip r:embed="rId3"/>
          <a:stretch>
            <a:fillRect/>
          </a:stretch>
        </p:blipFill>
        <p:spPr>
          <a:xfrm>
            <a:off x="10135235" y="309245"/>
            <a:ext cx="1800860" cy="1710690"/>
          </a:xfrm>
          <a:prstGeom prst="rect">
            <a:avLst/>
          </a:prstGeom>
        </p:spPr>
      </p:pic>
      <p:sp>
        <p:nvSpPr>
          <p:cNvPr id="12" name="文本框 11"/>
          <p:cNvSpPr txBox="1"/>
          <p:nvPr/>
        </p:nvSpPr>
        <p:spPr>
          <a:xfrm>
            <a:off x="4124960" y="4758055"/>
            <a:ext cx="5646420" cy="922020"/>
          </a:xfrm>
          <a:prstGeom prst="rect">
            <a:avLst/>
          </a:prstGeom>
          <a:noFill/>
        </p:spPr>
        <p:txBody>
          <a:bodyPr wrap="square" rtlCol="0" anchor="t">
            <a:spAutoFit/>
          </a:bodyPr>
          <a:p>
            <a:pPr algn="l"/>
            <a:r>
              <a:rPr lang="zh-CN" altLang="en-US">
                <a:sym typeface="+mn-ea"/>
              </a:rPr>
              <a:t>Collective Influence </a:t>
            </a:r>
            <a:r>
              <a:rPr lang="en-US" altLang="zh-CN">
                <a:sym typeface="+mn-ea"/>
              </a:rPr>
              <a:t>with New Improved Reinsertion (l=0)</a:t>
            </a:r>
            <a:endParaRPr lang="en-US" altLang="zh-CN">
              <a:sym typeface="+mn-ea"/>
            </a:endParaRPr>
          </a:p>
          <a:p>
            <a:pPr algn="l"/>
            <a:endParaRPr lang="zh-CN" altLang="en-US"/>
          </a:p>
          <a:p>
            <a:endParaRPr lang="zh-CN" altLang="en-US"/>
          </a:p>
        </p:txBody>
      </p:sp>
      <p:pic>
        <p:nvPicPr>
          <p:cNvPr id="13" name="图片 12"/>
          <p:cNvPicPr>
            <a:picLocks noChangeAspect="1"/>
          </p:cNvPicPr>
          <p:nvPr/>
        </p:nvPicPr>
        <p:blipFill>
          <a:blip r:embed="rId4"/>
          <a:stretch>
            <a:fillRect/>
          </a:stretch>
        </p:blipFill>
        <p:spPr>
          <a:xfrm>
            <a:off x="1351280" y="5207000"/>
            <a:ext cx="10103485" cy="9861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Reinsertion can improve the Robustness</a:t>
            </a:r>
            <a:endParaRPr lang="zh-CN" altLang="en-US"/>
          </a:p>
        </p:txBody>
      </p:sp>
      <p:pic>
        <p:nvPicPr>
          <p:cNvPr id="5" name="图片 4"/>
          <p:cNvPicPr>
            <a:picLocks noChangeAspect="1"/>
          </p:cNvPicPr>
          <p:nvPr/>
        </p:nvPicPr>
        <p:blipFill>
          <a:blip r:embed="rId1"/>
          <a:stretch>
            <a:fillRect/>
          </a:stretch>
        </p:blipFill>
        <p:spPr>
          <a:xfrm>
            <a:off x="1206500" y="2460625"/>
            <a:ext cx="6043295" cy="3088005"/>
          </a:xfrm>
          <a:prstGeom prst="rect">
            <a:avLst/>
          </a:prstGeom>
        </p:spPr>
      </p:pic>
      <p:pic>
        <p:nvPicPr>
          <p:cNvPr id="4" name="内容占位符 3"/>
          <p:cNvPicPr>
            <a:picLocks noChangeAspect="1"/>
          </p:cNvPicPr>
          <p:nvPr>
            <p:ph idx="1"/>
          </p:nvPr>
        </p:nvPicPr>
        <p:blipFill>
          <a:blip r:embed="rId2"/>
          <a:stretch>
            <a:fillRect/>
          </a:stretch>
        </p:blipFill>
        <p:spPr>
          <a:xfrm>
            <a:off x="5960110" y="2460625"/>
            <a:ext cx="3876675" cy="2733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New Improved Reinsertion is better than Original Reinsertion</a:t>
            </a:r>
            <a:endParaRPr lang="zh-CN" altLang="en-US"/>
          </a:p>
        </p:txBody>
      </p:sp>
      <p:pic>
        <p:nvPicPr>
          <p:cNvPr id="9" name="图片 8"/>
          <p:cNvPicPr>
            <a:picLocks noChangeAspect="1"/>
          </p:cNvPicPr>
          <p:nvPr/>
        </p:nvPicPr>
        <p:blipFill>
          <a:blip r:embed="rId1"/>
          <a:stretch>
            <a:fillRect/>
          </a:stretch>
        </p:blipFill>
        <p:spPr>
          <a:xfrm>
            <a:off x="1211580" y="2346325"/>
            <a:ext cx="10370185" cy="966470"/>
          </a:xfrm>
          <a:prstGeom prst="rect">
            <a:avLst/>
          </a:prstGeom>
        </p:spPr>
      </p:pic>
      <p:sp>
        <p:nvSpPr>
          <p:cNvPr id="10" name="文本框 9"/>
          <p:cNvSpPr txBox="1"/>
          <p:nvPr/>
        </p:nvSpPr>
        <p:spPr>
          <a:xfrm>
            <a:off x="4532630" y="1941195"/>
            <a:ext cx="4822825" cy="645160"/>
          </a:xfrm>
          <a:prstGeom prst="rect">
            <a:avLst/>
          </a:prstGeom>
          <a:noFill/>
        </p:spPr>
        <p:txBody>
          <a:bodyPr wrap="none" rtlCol="0" anchor="t">
            <a:spAutoFit/>
          </a:bodyPr>
          <a:p>
            <a:pPr algn="l"/>
            <a:r>
              <a:rPr lang="zh-CN" altLang="en-US">
                <a:sym typeface="+mn-ea"/>
              </a:rPr>
              <a:t>Collective Influence </a:t>
            </a:r>
            <a:r>
              <a:rPr lang="en-US" altLang="zh-CN">
                <a:sym typeface="+mn-ea"/>
              </a:rPr>
              <a:t>with Original Reinsertion (l=2)</a:t>
            </a:r>
            <a:endParaRPr lang="zh-CN" altLang="en-US"/>
          </a:p>
          <a:p>
            <a:endParaRPr lang="zh-CN" altLang="en-US"/>
          </a:p>
        </p:txBody>
      </p:sp>
      <p:sp>
        <p:nvSpPr>
          <p:cNvPr id="12" name="文本框 11"/>
          <p:cNvSpPr txBox="1"/>
          <p:nvPr/>
        </p:nvSpPr>
        <p:spPr>
          <a:xfrm>
            <a:off x="4019550" y="3442335"/>
            <a:ext cx="5646420" cy="922020"/>
          </a:xfrm>
          <a:prstGeom prst="rect">
            <a:avLst/>
          </a:prstGeom>
          <a:noFill/>
        </p:spPr>
        <p:txBody>
          <a:bodyPr wrap="square" rtlCol="0" anchor="t">
            <a:spAutoFit/>
          </a:bodyPr>
          <a:p>
            <a:pPr algn="l"/>
            <a:r>
              <a:rPr lang="zh-CN" altLang="en-US">
                <a:sym typeface="+mn-ea"/>
              </a:rPr>
              <a:t>Collective Influence </a:t>
            </a:r>
            <a:r>
              <a:rPr lang="en-US" altLang="zh-CN">
                <a:sym typeface="+mn-ea"/>
              </a:rPr>
              <a:t>with New Improved Reinsertion (l=0)</a:t>
            </a:r>
            <a:endParaRPr lang="en-US" altLang="zh-CN">
              <a:sym typeface="+mn-ea"/>
            </a:endParaRPr>
          </a:p>
          <a:p>
            <a:pPr algn="l"/>
            <a:endParaRPr lang="zh-CN" altLang="en-US"/>
          </a:p>
          <a:p>
            <a:endParaRPr lang="zh-CN" altLang="en-US"/>
          </a:p>
        </p:txBody>
      </p:sp>
      <p:pic>
        <p:nvPicPr>
          <p:cNvPr id="13" name="图片 12"/>
          <p:cNvPicPr>
            <a:picLocks noChangeAspect="1"/>
          </p:cNvPicPr>
          <p:nvPr/>
        </p:nvPicPr>
        <p:blipFill>
          <a:blip r:embed="rId2"/>
          <a:stretch>
            <a:fillRect/>
          </a:stretch>
        </p:blipFill>
        <p:spPr>
          <a:xfrm>
            <a:off x="1245870" y="3891280"/>
            <a:ext cx="10103485" cy="986155"/>
          </a:xfrm>
          <a:prstGeom prst="rect">
            <a:avLst/>
          </a:prstGeom>
        </p:spPr>
      </p:pic>
      <p:pic>
        <p:nvPicPr>
          <p:cNvPr id="6" name="内容占位符 5"/>
          <p:cNvPicPr>
            <a:picLocks noChangeAspect="1"/>
          </p:cNvPicPr>
          <p:nvPr/>
        </p:nvPicPr>
        <p:blipFill>
          <a:blip r:embed="rId3"/>
          <a:stretch>
            <a:fillRect/>
          </a:stretch>
        </p:blipFill>
        <p:spPr>
          <a:xfrm>
            <a:off x="9157335" y="4877435"/>
            <a:ext cx="2424430" cy="1862455"/>
          </a:xfrm>
          <a:prstGeom prst="rect">
            <a:avLst/>
          </a:prstGeom>
        </p:spPr>
      </p:pic>
      <p:sp>
        <p:nvSpPr>
          <p:cNvPr id="5" name="文本框 4"/>
          <p:cNvSpPr txBox="1"/>
          <p:nvPr/>
        </p:nvSpPr>
        <p:spPr>
          <a:xfrm>
            <a:off x="1245870" y="5193030"/>
            <a:ext cx="6441440" cy="645160"/>
          </a:xfrm>
          <a:prstGeom prst="rect">
            <a:avLst/>
          </a:prstGeom>
          <a:noFill/>
        </p:spPr>
        <p:txBody>
          <a:bodyPr wrap="square" rtlCol="0" anchor="t">
            <a:spAutoFit/>
          </a:bodyPr>
          <a:p>
            <a:r>
              <a:rPr lang="en-US" altLang="zh-CN">
                <a:solidFill>
                  <a:srgbClr val="FF0000"/>
                </a:solidFill>
                <a:sym typeface="+mn-ea"/>
              </a:rPr>
              <a:t>New Improved Reinsertion can get better result in terms of speed and robustness, </a:t>
            </a:r>
            <a:r>
              <a:rPr lang="en-US" altLang="zh-CN">
                <a:solidFill>
                  <a:srgbClr val="FF0000"/>
                </a:solidFill>
              </a:rPr>
              <a:t>even when l = 0 (degenerate to Degree)</a:t>
            </a:r>
            <a:endParaRPr lang="en-US" altLang="zh-CN">
              <a:solidFill>
                <a:srgbClr val="FF0000"/>
              </a:solidFill>
            </a:endParaRPr>
          </a:p>
        </p:txBody>
      </p:sp>
      <p:pic>
        <p:nvPicPr>
          <p:cNvPr id="11" name="图片 10"/>
          <p:cNvPicPr>
            <a:picLocks noChangeAspect="1"/>
          </p:cNvPicPr>
          <p:nvPr/>
        </p:nvPicPr>
        <p:blipFill>
          <a:blip r:embed="rId4"/>
          <a:stretch>
            <a:fillRect/>
          </a:stretch>
        </p:blipFill>
        <p:spPr>
          <a:xfrm>
            <a:off x="7687310" y="5029200"/>
            <a:ext cx="1800860" cy="1710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Compare with other methods</a:t>
            </a:r>
            <a:endParaRPr lang="en-US" altLang="zh-CN"/>
          </a:p>
        </p:txBody>
      </p:sp>
      <p:sp>
        <p:nvSpPr>
          <p:cNvPr id="8" name="内容占位符 7"/>
          <p:cNvSpPr/>
          <p:nvPr>
            <p:ph idx="1"/>
          </p:nvPr>
        </p:nvSpPr>
        <p:spPr>
          <a:xfrm>
            <a:off x="838200" y="1886585"/>
            <a:ext cx="10515600" cy="4351338"/>
          </a:xfrm>
        </p:spPr>
        <p:txBody>
          <a:bodyPr/>
          <a:p>
            <a:r>
              <a:rPr lang="zh-CN" altLang="en-US"/>
              <a:t>Closeness </a:t>
            </a:r>
            <a:r>
              <a:rPr lang="en-US" altLang="zh-CN"/>
              <a:t>:</a:t>
            </a:r>
            <a:r>
              <a:rPr lang="en-US" altLang="zh-CN"/>
              <a:t>  Robustness 2.8801 , 592034 Seconds ( ~7 days, 1 week)</a:t>
            </a:r>
            <a:endParaRPr lang="en-US" altLang="zh-CN"/>
          </a:p>
          <a:p>
            <a:r>
              <a:rPr lang="en-US" altLang="zh-CN"/>
              <a:t>Betweenness : </a:t>
            </a:r>
            <a:r>
              <a:rPr lang="en-US" altLang="zh-CN">
                <a:sym typeface="+mn-ea"/>
              </a:rPr>
              <a:t>Robustness 1.606 , 2062513 Seconds ( ~24 days )</a:t>
            </a:r>
            <a:endParaRPr lang="en-US" altLang="zh-CN">
              <a:sym typeface="+mn-ea"/>
            </a:endParaRPr>
          </a:p>
          <a:p>
            <a:r>
              <a:rPr lang="en-US" altLang="zh-CN"/>
              <a:t>PageRank: </a:t>
            </a:r>
            <a:r>
              <a:rPr lang="en-US" altLang="zh-CN">
                <a:sym typeface="+mn-ea"/>
              </a:rPr>
              <a:t>Robustness </a:t>
            </a:r>
            <a:r>
              <a:rPr lang="en-US" altLang="zh-CN"/>
              <a:t>1.436 , </a:t>
            </a:r>
            <a:r>
              <a:rPr lang="en-US" altLang="zh-CN">
                <a:sym typeface="+mn-ea"/>
              </a:rPr>
              <a:t>8221 </a:t>
            </a:r>
            <a:r>
              <a:rPr lang="en-US" altLang="zh-CN">
                <a:sym typeface="+mn-ea"/>
              </a:rPr>
              <a:t>Seconds</a:t>
            </a:r>
            <a:endParaRPr lang="en-US" altLang="zh-CN">
              <a:sym typeface="+mn-ea"/>
            </a:endParaRPr>
          </a:p>
          <a:p>
            <a:r>
              <a:rPr lang="en-US" altLang="zh-CN">
                <a:sym typeface="+mn-ea"/>
              </a:rPr>
              <a:t>Degree (HDA): Robustness 1.2638 , 20 seconds</a:t>
            </a:r>
            <a:endParaRPr lang="en-US" altLang="zh-CN">
              <a:sym typeface="+mn-ea"/>
            </a:endParaRPr>
          </a:p>
          <a:p>
            <a:r>
              <a:rPr lang="zh-CN" altLang="en-US">
                <a:sym typeface="+mn-ea"/>
              </a:rPr>
              <a:t>Collective Influence </a:t>
            </a:r>
            <a:r>
              <a:rPr lang="en-US" altLang="zh-CN">
                <a:sym typeface="+mn-ea"/>
              </a:rPr>
              <a:t>with original Reinsertion (l=2): Robustness </a:t>
            </a:r>
            <a:r>
              <a:rPr lang="en-US" altLang="zh-CN">
                <a:sym typeface="+mn-ea"/>
              </a:rPr>
              <a:t>1.0701 , 43181 seconds</a:t>
            </a:r>
            <a:endParaRPr lang="en-US" altLang="zh-CN">
              <a:sym typeface="+mn-ea"/>
            </a:endParaRPr>
          </a:p>
          <a:p>
            <a:r>
              <a:rPr lang="zh-CN" altLang="en-US" b="1">
                <a:sym typeface="+mn-ea"/>
              </a:rPr>
              <a:t>Collective Influence </a:t>
            </a:r>
            <a:r>
              <a:rPr lang="en-US" altLang="zh-CN" b="1">
                <a:sym typeface="+mn-ea"/>
              </a:rPr>
              <a:t>with new improved Reinsertion (l=0, degenerate to HDA):  Robustness 1.0403 , 211 seconds.</a:t>
            </a:r>
            <a:endParaRPr lang="en-US" altLang="zh-CN" b="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Best Result using </a:t>
            </a:r>
            <a:r>
              <a:rPr lang="zh-CN" altLang="en-US">
                <a:sym typeface="+mn-ea"/>
              </a:rPr>
              <a:t>Collective Influence </a:t>
            </a:r>
            <a:r>
              <a:rPr lang="en-US" altLang="zh-CN">
                <a:sym typeface="+mn-ea"/>
              </a:rPr>
              <a:t>and Improved Reinsertion</a:t>
            </a:r>
            <a:endParaRPr lang="en-US" altLang="zh-CN">
              <a:sym typeface="+mn-ea"/>
            </a:endParaRPr>
          </a:p>
        </p:txBody>
      </p:sp>
      <p:sp>
        <p:nvSpPr>
          <p:cNvPr id="3" name="内容占位符 2"/>
          <p:cNvSpPr>
            <a:spLocks noGrp="1"/>
          </p:cNvSpPr>
          <p:nvPr>
            <p:ph idx="1"/>
          </p:nvPr>
        </p:nvSpPr>
        <p:spPr/>
        <p:txBody>
          <a:bodyPr/>
          <a:p>
            <a:r>
              <a:rPr lang="en-US" altLang="zh-CN">
                <a:sym typeface="+mn-ea"/>
              </a:rPr>
              <a:t>Best Result: Robustness 0.9929 , 10172 seconds. </a:t>
            </a:r>
            <a:endParaRPr lang="en-US" altLang="zh-CN">
              <a:sym typeface="+mn-ea"/>
            </a:endParaRPr>
          </a:p>
          <a:p>
            <a:pPr lvl="1"/>
            <a:r>
              <a:rPr lang="en-US" altLang="zh-CN">
                <a:sym typeface="+mn-ea"/>
              </a:rPr>
              <a:t>mainly applying more strict internal parameters</a:t>
            </a:r>
            <a:endParaRPr lang="en-US" altLang="zh-CN">
              <a:sym typeface="+mn-ea"/>
            </a:endParaRPr>
          </a:p>
          <a:p>
            <a:pPr lvl="1"/>
            <a:r>
              <a:rPr lang="en-US" altLang="zh-CN">
                <a:sym typeface="+mn-ea"/>
              </a:rPr>
              <a:t>the other technique details are described in the solution papar</a:t>
            </a:r>
            <a:endParaRPr lang="en-US" altLang="zh-CN">
              <a:sym typeface="+mn-ea"/>
            </a:endParaRPr>
          </a:p>
          <a:p>
            <a:pPr lvl="1"/>
            <a:endParaRPr lang="en-US" altLang="zh-CN">
              <a:sym typeface="+mn-ea"/>
            </a:endParaRPr>
          </a:p>
          <a:p>
            <a:pPr lvl="1"/>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Compare with other methods</a:t>
            </a:r>
            <a:endParaRPr lang="zh-CN" altLang="en-US"/>
          </a:p>
        </p:txBody>
      </p:sp>
      <p:pic>
        <p:nvPicPr>
          <p:cNvPr id="4" name="内容占位符 3"/>
          <p:cNvPicPr>
            <a:picLocks noChangeAspect="1"/>
          </p:cNvPicPr>
          <p:nvPr>
            <p:ph idx="1"/>
          </p:nvPr>
        </p:nvPicPr>
        <p:blipFill>
          <a:blip r:embed="rId1"/>
          <a:stretch>
            <a:fillRect/>
          </a:stretch>
        </p:blipFill>
        <p:spPr>
          <a:xfrm>
            <a:off x="838200" y="1921510"/>
            <a:ext cx="10515600" cy="41586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Conslusion	</a:t>
            </a:r>
            <a:endParaRPr lang="en-US" altLang="zh-CN"/>
          </a:p>
        </p:txBody>
      </p:sp>
      <p:sp>
        <p:nvSpPr>
          <p:cNvPr id="3" name="内容占位符 2"/>
          <p:cNvSpPr>
            <a:spLocks noGrp="1"/>
          </p:cNvSpPr>
          <p:nvPr>
            <p:ph idx="1"/>
          </p:nvPr>
        </p:nvSpPr>
        <p:spPr/>
        <p:txBody>
          <a:bodyPr/>
          <a:p>
            <a:r>
              <a:rPr lang="en-US" altLang="zh-CN"/>
              <a:t>Compared with traditional algorithms including Betweenness, Closeness, PageRank, Degree and Collective Influence, the new proposed algorithm of new </a:t>
            </a:r>
            <a:r>
              <a:rPr lang="en-US" altLang="zh-CN" b="1"/>
              <a:t>improved reinsertion</a:t>
            </a:r>
            <a:r>
              <a:rPr lang="en-US" altLang="zh-CN"/>
              <a:t> to find most influential nodes is able to achieve the better performance on the 8 competition datasets in terms of robustness and speed.</a:t>
            </a:r>
            <a:endParaRPr lang="en-US" altLang="zh-CN"/>
          </a:p>
          <a:p>
            <a:r>
              <a:rPr lang="en-US" altLang="zh-CN">
                <a:sym typeface="+mn-ea"/>
              </a:rPr>
              <a:t>The robustness </a:t>
            </a:r>
            <a:r>
              <a:rPr lang="en-US" altLang="zh-CN">
                <a:sym typeface="+mn-ea"/>
              </a:rPr>
              <a:t>of Collective Influence without Reinsertion is even worse than Degree (HDA).</a:t>
            </a:r>
            <a:endParaRPr lang="en-US" altLang="zh-CN">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Open Source in Github	</a:t>
            </a:r>
            <a:endParaRPr lang="en-US" altLang="zh-CN"/>
          </a:p>
        </p:txBody>
      </p:sp>
      <p:sp>
        <p:nvSpPr>
          <p:cNvPr id="3" name="内容占位符 2"/>
          <p:cNvSpPr>
            <a:spLocks noGrp="1"/>
          </p:cNvSpPr>
          <p:nvPr>
            <p:ph idx="1"/>
          </p:nvPr>
        </p:nvSpPr>
        <p:spPr/>
        <p:txBody>
          <a:bodyPr>
            <a:normAutofit fontScale="70000"/>
          </a:bodyPr>
          <a:p>
            <a:r>
              <a:rPr lang="en-US" altLang="zh-CN">
                <a:sym typeface="+mn-ea"/>
              </a:rPr>
              <a:t>Code: </a:t>
            </a:r>
            <a:br>
              <a:rPr lang="en-US" altLang="zh-CN">
                <a:sym typeface="+mn-ea"/>
              </a:rPr>
            </a:br>
            <a:br>
              <a:rPr lang="en-US" altLang="zh-CN">
                <a:sym typeface="+mn-ea"/>
              </a:rPr>
            </a:br>
            <a:r>
              <a:rPr lang="en-US" altLang="zh-CN">
                <a:sym typeface="+mn-ea"/>
              </a:rPr>
              <a:t>https://github.com/zhfkt/ComplexCi</a:t>
            </a:r>
            <a:endParaRPr lang="en-US" altLang="zh-CN">
              <a:sym typeface="+mn-ea"/>
            </a:endParaRPr>
          </a:p>
          <a:p>
            <a:endParaRPr lang="en-US" altLang="zh-CN">
              <a:sym typeface="+mn-ea"/>
            </a:endParaRPr>
          </a:p>
          <a:p>
            <a:r>
              <a:rPr lang="en-US" altLang="zh-CN">
                <a:sym typeface="+mn-ea"/>
              </a:rPr>
              <a:t>Solution Paper: </a:t>
            </a:r>
            <a:br>
              <a:rPr lang="en-US" altLang="zh-CN">
                <a:sym typeface="+mn-ea"/>
              </a:rPr>
            </a:br>
            <a:r>
              <a:rPr lang="en-US" altLang="zh-CN">
                <a:sym typeface="+mn-ea"/>
              </a:rPr>
              <a:t> https://github.com/zhfkt/ComplexCi/releases/download/v0.11/Fengkuangtian.Zhu.-.teamID.zhfkt.-.Reconstructing.collapsed.complex.network.to.find.most.influential.nodes.pdf</a:t>
            </a:r>
            <a:endParaRPr lang="en-US" altLang="zh-CN">
              <a:sym typeface="+mn-ea"/>
            </a:endParaRPr>
          </a:p>
          <a:p>
            <a:endParaRPr lang="en-US" altLang="zh-CN">
              <a:sym typeface="+mn-ea"/>
            </a:endParaRPr>
          </a:p>
          <a:p>
            <a:r>
              <a:rPr lang="en-US" altLang="zh-CN">
                <a:sym typeface="+mn-ea"/>
              </a:rPr>
              <a:t>Email: zhfkt@hotmail.com	</a:t>
            </a:r>
            <a:endParaRPr lang="en-US" altLang="zh-CN"/>
          </a:p>
          <a:p>
            <a:r>
              <a:rPr lang="en-US" altLang="zh-CN">
                <a:sym typeface="+mn-ea"/>
              </a:rPr>
              <a:t>weibo: zhfkt</a:t>
            </a:r>
            <a:endParaRPr lang="en-US" altLang="zh-CN">
              <a:sym typeface="+mn-ea"/>
            </a:endParaRPr>
          </a:p>
          <a:p>
            <a:endParaRPr lang="en-US" altLang="zh-CN">
              <a:sym typeface="+mn-ea"/>
            </a:endParaRPr>
          </a:p>
          <a:p>
            <a:r>
              <a:rPr lang="en-US" altLang="zh-CN">
                <a:sym typeface="+mn-ea"/>
              </a:rPr>
              <a:t>Thank you !</a:t>
            </a:r>
            <a:endParaRPr lang="zh-CN" altLang="en-US"/>
          </a:p>
          <a:p>
            <a:endParaRPr lang="en-US" altLang="zh-CN">
              <a:sym typeface="+mn-ea"/>
            </a:endParaRPr>
          </a:p>
          <a:p>
            <a:endParaRPr lang="en-US" altLang="zh-CN">
              <a:sym typeface="+mn-ea"/>
            </a:endParaRPr>
          </a:p>
          <a:p>
            <a:endParaRPr lang="en-US" altLang="zh-CN">
              <a:sym typeface="+mn-ea"/>
            </a:endParaRPr>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Datacastle Master Competition Task</a:t>
            </a:r>
            <a:endParaRPr lang="en-US" altLang="zh-CN"/>
          </a:p>
        </p:txBody>
      </p:sp>
      <p:sp>
        <p:nvSpPr>
          <p:cNvPr id="3" name="内容占位符 2"/>
          <p:cNvSpPr>
            <a:spLocks noGrp="1"/>
          </p:cNvSpPr>
          <p:nvPr>
            <p:ph idx="1"/>
          </p:nvPr>
        </p:nvSpPr>
        <p:spPr/>
        <p:txBody>
          <a:bodyPr/>
          <a:p>
            <a:r>
              <a:rPr lang="en-US" altLang="zh-CN"/>
              <a:t>T</a:t>
            </a:r>
            <a:r>
              <a:rPr lang="zh-CN" altLang="en-US"/>
              <a:t>he target of </a:t>
            </a:r>
            <a:r>
              <a:rPr lang="en-US" altLang="zh-CN">
                <a:sym typeface="+mn-ea"/>
              </a:rPr>
              <a:t>Competition</a:t>
            </a:r>
            <a:r>
              <a:rPr lang="zh-CN" altLang="en-US"/>
              <a:t> is to give a ranking list of nodes according to their importance</a:t>
            </a:r>
            <a:r>
              <a:rPr lang="en-US" altLang="zh-CN"/>
              <a:t>. T</a:t>
            </a:r>
            <a:r>
              <a:rPr lang="zh-CN" altLang="en-US"/>
              <a:t>he top-ranked nodes will have more importance. </a:t>
            </a:r>
            <a:endParaRPr lang="zh-CN" altLang="en-US"/>
          </a:p>
          <a:p>
            <a:r>
              <a:rPr lang="zh-CN" altLang="en-US"/>
              <a:t>We can remove the nodes from the top-ranked ones in the ranking list and calculate the size of giant component after each removal, which will break down the network into many disconnected pieces. </a:t>
            </a:r>
            <a:endParaRPr lang="zh-CN" altLang="en-US"/>
          </a:p>
          <a:p>
            <a:r>
              <a:rPr lang="zh-CN" altLang="en-US"/>
              <a:t>Therefore, the better algorithm, the sooner the network will collapse to the zero giant component with smaller count of provided nodes.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Collective Influence</a:t>
            </a:r>
            <a:endParaRPr lang="zh-CN" altLang="en-US"/>
          </a:p>
        </p:txBody>
      </p:sp>
      <p:sp>
        <p:nvSpPr>
          <p:cNvPr id="3" name="内容占位符 2"/>
          <p:cNvSpPr>
            <a:spLocks noGrp="1"/>
          </p:cNvSpPr>
          <p:nvPr>
            <p:ph idx="1"/>
          </p:nvPr>
        </p:nvSpPr>
        <p:spPr/>
        <p:txBody>
          <a:bodyPr/>
          <a:p>
            <a:r>
              <a:rPr lang="zh-CN" altLang="en-US"/>
              <a:t>Morone F, Makse H A. Influence maximization in complex networks through optimal percolation[J]. Nature, 2015, 524(7563): 65-U122.</a:t>
            </a:r>
            <a:endParaRPr lang="zh-CN" altLang="en-US"/>
          </a:p>
          <a:p>
            <a:r>
              <a:rPr lang="zh-CN" altLang="en-US"/>
              <a:t>Morone F, Min B, Bo L, et al. Collective Influence Algorithm to find influencers via optimal percolation in massively large social media[J]. Scientific reports, 2016, 6.</a:t>
            </a:r>
            <a:endParaRPr lang="zh-CN" altLang="en-US"/>
          </a:p>
          <a:p>
            <a:endParaRPr lang="zh-CN" altLang="en-US"/>
          </a:p>
          <a:p>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Collective Influence</a:t>
            </a:r>
            <a:endParaRPr lang="zh-CN" altLang="en-US"/>
          </a:p>
        </p:txBody>
      </p:sp>
      <p:sp>
        <p:nvSpPr>
          <p:cNvPr id="5" name="内容占位符 4"/>
          <p:cNvSpPr/>
          <p:nvPr>
            <p:ph idx="1"/>
          </p:nvPr>
        </p:nvSpPr>
        <p:spPr/>
        <p:txBody>
          <a:bodyPr/>
          <a:p>
            <a:r>
              <a:rPr lang="zh-CN" altLang="en-US"/>
              <a:t>Collective Influence (CI) algorithm using optimal percolation for localizing the minimal number of influential nodes.</a:t>
            </a:r>
            <a:endParaRPr lang="zh-CN" altLang="en-US"/>
          </a:p>
          <a:p>
            <a:r>
              <a:rPr lang="zh-CN" altLang="en-US"/>
              <a:t>The problem of finding the minimal set of influencers can be mapped to the optimal percolation. CI will calculate the value of each node in the following Formula and remove the highest value of nodes.</a:t>
            </a:r>
            <a:endParaRPr lang="zh-CN" altLang="en-US"/>
          </a:p>
          <a:p>
            <a:endParaRPr lang="zh-CN" altLang="en-US"/>
          </a:p>
          <a:p>
            <a:endParaRPr lang="zh-CN" altLang="en-US"/>
          </a:p>
        </p:txBody>
      </p:sp>
      <p:pic>
        <p:nvPicPr>
          <p:cNvPr id="6" name="内容占位符 3"/>
          <p:cNvPicPr>
            <a:picLocks noChangeAspect="1"/>
          </p:cNvPicPr>
          <p:nvPr/>
        </p:nvPicPr>
        <p:blipFill>
          <a:blip r:embed="rId1"/>
          <a:stretch>
            <a:fillRect/>
          </a:stretch>
        </p:blipFill>
        <p:spPr>
          <a:xfrm>
            <a:off x="3489325" y="4364990"/>
            <a:ext cx="4679950" cy="1166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Collective Influence</a:t>
            </a:r>
            <a:endParaRPr lang="zh-CN" altLang="en-US"/>
          </a:p>
        </p:txBody>
      </p:sp>
      <p:pic>
        <p:nvPicPr>
          <p:cNvPr id="5" name="内容占位符 4"/>
          <p:cNvPicPr>
            <a:picLocks noChangeAspect="1"/>
          </p:cNvPicPr>
          <p:nvPr>
            <p:ph idx="1"/>
          </p:nvPr>
        </p:nvPicPr>
        <p:blipFill>
          <a:blip r:embed="rId1"/>
          <a:stretch>
            <a:fillRect/>
          </a:stretch>
        </p:blipFill>
        <p:spPr>
          <a:xfrm>
            <a:off x="1208405" y="2999740"/>
            <a:ext cx="3785870" cy="3288665"/>
          </a:xfrm>
          <a:prstGeom prst="rect">
            <a:avLst/>
          </a:prstGeom>
        </p:spPr>
      </p:pic>
      <p:pic>
        <p:nvPicPr>
          <p:cNvPr id="6" name="图片 5"/>
          <p:cNvPicPr>
            <a:picLocks noChangeAspect="1"/>
          </p:cNvPicPr>
          <p:nvPr/>
        </p:nvPicPr>
        <p:blipFill>
          <a:blip r:embed="rId2"/>
          <a:stretch>
            <a:fillRect/>
          </a:stretch>
        </p:blipFill>
        <p:spPr>
          <a:xfrm>
            <a:off x="7401560" y="2999740"/>
            <a:ext cx="3507740" cy="3329940"/>
          </a:xfrm>
          <a:prstGeom prst="rect">
            <a:avLst/>
          </a:prstGeom>
        </p:spPr>
      </p:pic>
      <p:pic>
        <p:nvPicPr>
          <p:cNvPr id="7" name="内容占位符 3"/>
          <p:cNvPicPr>
            <a:picLocks noChangeAspect="1"/>
          </p:cNvPicPr>
          <p:nvPr/>
        </p:nvPicPr>
        <p:blipFill>
          <a:blip r:embed="rId3"/>
          <a:stretch>
            <a:fillRect/>
          </a:stretch>
        </p:blipFill>
        <p:spPr>
          <a:xfrm>
            <a:off x="3437255" y="1416685"/>
            <a:ext cx="4679950" cy="1166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Collective Influence</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1228090" y="1362710"/>
            <a:ext cx="9010650" cy="2847975"/>
          </a:xfrm>
          <a:prstGeom prst="rect">
            <a:avLst/>
          </a:prstGeom>
        </p:spPr>
      </p:pic>
      <p:sp>
        <p:nvSpPr>
          <p:cNvPr id="3" name="文本框 2"/>
          <p:cNvSpPr txBox="1"/>
          <p:nvPr/>
        </p:nvSpPr>
        <p:spPr>
          <a:xfrm>
            <a:off x="1574165" y="4695190"/>
            <a:ext cx="8318500" cy="1198880"/>
          </a:xfrm>
          <a:prstGeom prst="rect">
            <a:avLst/>
          </a:prstGeom>
          <a:noFill/>
        </p:spPr>
        <p:txBody>
          <a:bodyPr wrap="square" rtlCol="0" anchor="t">
            <a:spAutoFit/>
          </a:bodyPr>
          <a:p>
            <a:r>
              <a:rPr lang="en-US" altLang="zh-CN"/>
              <a:t>A) </a:t>
            </a:r>
            <a:r>
              <a:rPr lang="zh-CN" altLang="en-US"/>
              <a:t>Removing the nodes with the largest collective influence (the influencers) allows for efficient dismantling of networks</a:t>
            </a:r>
            <a:r>
              <a:rPr lang="en-US" altLang="zh-CN"/>
              <a:t>.</a:t>
            </a:r>
            <a:endParaRPr lang="en-US" altLang="zh-CN"/>
          </a:p>
          <a:p>
            <a:r>
              <a:rPr lang="zh-CN" altLang="en-US"/>
              <a:t>B) removing 6 nodes with the highest degree leaves the network mostly intact</a:t>
            </a:r>
            <a:endParaRPr lang="zh-CN" altLang="en-US"/>
          </a:p>
          <a:p>
            <a:r>
              <a:rPr lang="zh-CN" altLang="en-US"/>
              <a:t>C) removing 4 top influencers leaves subgraphs that are smaller.</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Reinsertion</a:t>
            </a:r>
            <a:endParaRPr lang="en-US" altLang="zh-CN">
              <a:sym typeface="+mn-ea"/>
            </a:endParaRPr>
          </a:p>
        </p:txBody>
      </p:sp>
      <p:pic>
        <p:nvPicPr>
          <p:cNvPr id="4" name="内容占位符 3"/>
          <p:cNvPicPr>
            <a:picLocks noChangeAspect="1"/>
          </p:cNvPicPr>
          <p:nvPr>
            <p:ph idx="1"/>
          </p:nvPr>
        </p:nvPicPr>
        <p:blipFill>
          <a:blip r:embed="rId1"/>
          <a:stretch>
            <a:fillRect/>
          </a:stretch>
        </p:blipFill>
        <p:spPr>
          <a:xfrm>
            <a:off x="5949315" y="3458210"/>
            <a:ext cx="4522470" cy="3187700"/>
          </a:xfrm>
          <a:prstGeom prst="rect">
            <a:avLst/>
          </a:prstGeom>
        </p:spPr>
      </p:pic>
      <p:sp>
        <p:nvSpPr>
          <p:cNvPr id="5" name="文本框 4"/>
          <p:cNvSpPr txBox="1"/>
          <p:nvPr/>
        </p:nvSpPr>
        <p:spPr>
          <a:xfrm>
            <a:off x="1311275" y="1333500"/>
            <a:ext cx="9278620" cy="1476375"/>
          </a:xfrm>
          <a:prstGeom prst="rect">
            <a:avLst/>
          </a:prstGeom>
          <a:noFill/>
        </p:spPr>
        <p:txBody>
          <a:bodyPr wrap="square" rtlCol="0" anchor="t">
            <a:spAutoFit/>
          </a:bodyPr>
          <a:p>
            <a:r>
              <a:rPr lang="zh-CN" altLang="en-US"/>
              <a:t>Reinsertion adds back one of the removed nodes, which is chosen such that, if once rein-</a:t>
            </a:r>
            <a:endParaRPr lang="zh-CN" altLang="en-US"/>
          </a:p>
          <a:p>
            <a:r>
              <a:rPr lang="zh-CN" altLang="en-US"/>
              <a:t>serted, it joins the smallest number of clusters. When the node is reinserted reinsertion</a:t>
            </a:r>
            <a:endParaRPr lang="zh-CN" altLang="en-US"/>
          </a:p>
          <a:p>
            <a:r>
              <a:rPr lang="zh-CN" altLang="en-US"/>
              <a:t>also restores the edges with its neighbors which are in the network (but not the ones with</a:t>
            </a:r>
            <a:endParaRPr lang="zh-CN" altLang="en-US"/>
          </a:p>
          <a:p>
            <a:r>
              <a:rPr lang="zh-CN" altLang="en-US"/>
              <a:t>neighbors not yet reinserted, if any). The procedure is repeated until all the nodes are</a:t>
            </a:r>
            <a:endParaRPr lang="zh-CN" altLang="en-US"/>
          </a:p>
          <a:p>
            <a:r>
              <a:rPr lang="zh-CN" altLang="en-US"/>
              <a:t>back in the network.</a:t>
            </a:r>
            <a:endParaRPr lang="zh-CN" altLang="en-US"/>
          </a:p>
        </p:txBody>
      </p:sp>
      <p:pic>
        <p:nvPicPr>
          <p:cNvPr id="6" name="内容占位符 5"/>
          <p:cNvPicPr>
            <a:picLocks noChangeAspect="1"/>
          </p:cNvPicPr>
          <p:nvPr/>
        </p:nvPicPr>
        <p:blipFill>
          <a:blip r:embed="rId2"/>
          <a:stretch>
            <a:fillRect/>
          </a:stretch>
        </p:blipFill>
        <p:spPr>
          <a:xfrm>
            <a:off x="1482090" y="3458210"/>
            <a:ext cx="3776980" cy="2901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New Improved Reinsertion</a:t>
            </a:r>
            <a:endParaRPr lang="zh-CN" altLang="en-US"/>
          </a:p>
        </p:txBody>
      </p:sp>
      <p:sp>
        <p:nvSpPr>
          <p:cNvPr id="7" name="内容占位符 6"/>
          <p:cNvSpPr/>
          <p:nvPr>
            <p:ph idx="1"/>
          </p:nvPr>
        </p:nvSpPr>
        <p:spPr/>
        <p:txBody>
          <a:bodyPr/>
          <a:p>
            <a:r>
              <a:rPr lang="en-US" altLang="zh-CN"/>
              <a:t>T</a:t>
            </a:r>
            <a:r>
              <a:rPr lang="zh-CN" altLang="en-US"/>
              <a:t>he </a:t>
            </a:r>
            <a:r>
              <a:rPr lang="en-US" altLang="zh-CN"/>
              <a:t>new</a:t>
            </a:r>
            <a:r>
              <a:rPr lang="zh-CN" altLang="en-US"/>
              <a:t> </a:t>
            </a:r>
            <a:r>
              <a:rPr lang="en-US" altLang="zh-CN"/>
              <a:t>i</a:t>
            </a:r>
            <a:r>
              <a:rPr lang="en-US" altLang="zh-CN">
                <a:sym typeface="+mn-ea"/>
              </a:rPr>
              <a:t>mproved </a:t>
            </a:r>
            <a:r>
              <a:rPr lang="zh-CN" altLang="en-US"/>
              <a:t>reinsertion join</a:t>
            </a:r>
            <a:r>
              <a:rPr lang="en-US" altLang="zh-CN"/>
              <a:t>s</a:t>
            </a:r>
            <a:r>
              <a:rPr lang="zh-CN" altLang="en-US"/>
              <a:t> clusters of </a:t>
            </a:r>
            <a:r>
              <a:rPr lang="zh-CN" altLang="en-US" b="1"/>
              <a:t>smallest sizes</a:t>
            </a:r>
            <a:r>
              <a:rPr lang="zh-CN" altLang="en-US"/>
              <a:t> </a:t>
            </a:r>
            <a:r>
              <a:rPr lang="en-US" altLang="zh-CN"/>
              <a:t>instead of </a:t>
            </a:r>
            <a:r>
              <a:rPr lang="zh-CN" altLang="en-US">
                <a:sym typeface="+mn-ea"/>
              </a:rPr>
              <a:t>the </a:t>
            </a:r>
            <a:r>
              <a:rPr lang="zh-CN" altLang="en-US" b="1">
                <a:sym typeface="+mn-ea"/>
              </a:rPr>
              <a:t>smallest number of clusters</a:t>
            </a:r>
            <a:endParaRPr lang="zh-CN" altLang="en-US" b="1">
              <a:sym typeface="+mn-ea"/>
            </a:endParaRPr>
          </a:p>
          <a:p>
            <a:r>
              <a:rPr lang="en-US" altLang="zh-CN">
                <a:sym typeface="+mn-ea"/>
              </a:rPr>
              <a:t>Use Disjoint-Set to improve the performance</a:t>
            </a:r>
            <a:endParaRPr lang="en-US" altLang="zh-CN">
              <a:sym typeface="+mn-ea"/>
            </a:endParaRPr>
          </a:p>
          <a:p>
            <a:endParaRPr lang="zh-CN" altLang="en-US"/>
          </a:p>
        </p:txBody>
      </p:sp>
      <p:pic>
        <p:nvPicPr>
          <p:cNvPr id="8" name="内容占位符 5"/>
          <p:cNvPicPr>
            <a:picLocks noChangeAspect="1"/>
          </p:cNvPicPr>
          <p:nvPr/>
        </p:nvPicPr>
        <p:blipFill>
          <a:blip r:embed="rId1"/>
          <a:stretch>
            <a:fillRect/>
          </a:stretch>
        </p:blipFill>
        <p:spPr>
          <a:xfrm>
            <a:off x="4194175" y="3408680"/>
            <a:ext cx="3447415" cy="2647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Experiment on DataCastle Master Competition</a:t>
            </a:r>
            <a:endParaRPr lang="en-US" altLang="zh-CN"/>
          </a:p>
        </p:txBody>
      </p:sp>
      <p:pic>
        <p:nvPicPr>
          <p:cNvPr id="4" name="内容占位符 3"/>
          <p:cNvPicPr>
            <a:picLocks noChangeAspect="1"/>
          </p:cNvPicPr>
          <p:nvPr>
            <p:ph idx="1"/>
          </p:nvPr>
        </p:nvPicPr>
        <p:blipFill>
          <a:blip r:embed="rId1"/>
          <a:stretch>
            <a:fillRect/>
          </a:stretch>
        </p:blipFill>
        <p:spPr>
          <a:xfrm>
            <a:off x="838200" y="2521585"/>
            <a:ext cx="10970895" cy="1289050"/>
          </a:xfrm>
          <a:prstGeom prst="rect">
            <a:avLst/>
          </a:prstGeom>
        </p:spPr>
      </p:pic>
      <p:sp>
        <p:nvSpPr>
          <p:cNvPr id="5" name="文本框 4"/>
          <p:cNvSpPr txBox="1"/>
          <p:nvPr/>
        </p:nvSpPr>
        <p:spPr>
          <a:xfrm>
            <a:off x="1088390" y="4026535"/>
            <a:ext cx="10015220" cy="645160"/>
          </a:xfrm>
          <a:prstGeom prst="rect">
            <a:avLst/>
          </a:prstGeom>
          <a:noFill/>
        </p:spPr>
        <p:txBody>
          <a:bodyPr wrap="square" rtlCol="0" anchor="t">
            <a:spAutoFit/>
          </a:bodyPr>
          <a:p>
            <a:r>
              <a:rPr lang="en-US" altLang="zh-CN"/>
              <a:t>D</a:t>
            </a:r>
            <a:r>
              <a:rPr lang="zh-CN" altLang="en-US"/>
              <a:t>atasets are all veri</a:t>
            </a:r>
            <a:r>
              <a:rPr lang="en-US" altLang="zh-CN"/>
              <a:t>fi</a:t>
            </a:r>
            <a:r>
              <a:rPr lang="zh-CN" altLang="en-US"/>
              <a:t>ed on the default 4-core CPU machine (Intel Xeon E5-667v4 Broadwell 3.2 GHz) in 8G memory</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4496</Words>
  <Application>WPS 演示</Application>
  <PresentationFormat>宽屏</PresentationFormat>
  <Paragraphs>123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Calibri Light</vt:lpstr>
      <vt:lpstr>Calibri</vt:lpstr>
      <vt:lpstr>微软雅黑</vt:lpstr>
      <vt:lpstr>Arial Unicode MS</vt:lpstr>
      <vt:lpstr>Office 主题</vt:lpstr>
      <vt:lpstr>Identifying vital nodes based on Collective Influence and Improved Reinsertion</vt:lpstr>
      <vt:lpstr>PowerPoint 演示文稿</vt:lpstr>
      <vt:lpstr>Part 1 - Collective Influence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zhfkt</cp:lastModifiedBy>
  <cp:revision>158</cp:revision>
  <dcterms:created xsi:type="dcterms:W3CDTF">2015-05-05T08:02:00Z</dcterms:created>
  <dcterms:modified xsi:type="dcterms:W3CDTF">2017-11-18T05:59:04Z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