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6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6D9DE-D2C3-7DC8-77F2-EFE720E2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85" y="2808514"/>
            <a:ext cx="3946321" cy="158713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/>
              <a:t>CAPSTONE 2 FINAL REPORT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2E597-A676-0CDB-6F4F-AFBE5B5CD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003" y="1905538"/>
            <a:ext cx="5571565" cy="30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4A1-9EA3-BE6C-06D7-8F700FFC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959490-C76E-CC94-DFA6-CED8728C3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4790"/>
              </p:ext>
            </p:extLst>
          </p:nvPr>
        </p:nvGraphicFramePr>
        <p:xfrm>
          <a:off x="966788" y="2828109"/>
          <a:ext cx="9712100" cy="248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025">
                  <a:extLst>
                    <a:ext uri="{9D8B030D-6E8A-4147-A177-3AD203B41FA5}">
                      <a16:colId xmlns:a16="http://schemas.microsoft.com/office/drawing/2014/main" val="1387689161"/>
                    </a:ext>
                  </a:extLst>
                </a:gridCol>
                <a:gridCol w="2428025">
                  <a:extLst>
                    <a:ext uri="{9D8B030D-6E8A-4147-A177-3AD203B41FA5}">
                      <a16:colId xmlns:a16="http://schemas.microsoft.com/office/drawing/2014/main" val="1787268295"/>
                    </a:ext>
                  </a:extLst>
                </a:gridCol>
                <a:gridCol w="2428025">
                  <a:extLst>
                    <a:ext uri="{9D8B030D-6E8A-4147-A177-3AD203B41FA5}">
                      <a16:colId xmlns:a16="http://schemas.microsoft.com/office/drawing/2014/main" val="2178314061"/>
                    </a:ext>
                  </a:extLst>
                </a:gridCol>
                <a:gridCol w="2428025">
                  <a:extLst>
                    <a:ext uri="{9D8B030D-6E8A-4147-A177-3AD203B41FA5}">
                      <a16:colId xmlns:a16="http://schemas.microsoft.com/office/drawing/2014/main" val="1115159374"/>
                    </a:ext>
                  </a:extLst>
                </a:gridCol>
              </a:tblGrid>
              <a:tr h="622119">
                <a:tc>
                  <a:txBody>
                    <a:bodyPr/>
                    <a:lstStyle/>
                    <a:p>
                      <a:r>
                        <a:rPr lang="en-US" dirty="0"/>
                        <a:t>Performance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84198"/>
                  </a:ext>
                </a:extLst>
              </a:tr>
              <a:tr h="622119">
                <a:tc>
                  <a:txBody>
                    <a:bodyPr/>
                    <a:lstStyle/>
                    <a:p>
                      <a:r>
                        <a:rPr lang="en-US" dirty="0"/>
                        <a:t>R-squared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88248"/>
                  </a:ext>
                </a:extLst>
              </a:tr>
              <a:tr h="622119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34736"/>
                  </a:ext>
                </a:extLst>
              </a:tr>
              <a:tr h="622119"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2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7CBD96-321D-5FA1-6274-137F843F632D}"/>
              </a:ext>
            </a:extLst>
          </p:cNvPr>
          <p:cNvSpPr txBox="1"/>
          <p:nvPr/>
        </p:nvSpPr>
        <p:spPr>
          <a:xfrm>
            <a:off x="1175656" y="2225931"/>
            <a:ext cx="741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After using cross validation to fit each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3D00B-DE69-4A49-907E-ED8737CCA3F5}"/>
              </a:ext>
            </a:extLst>
          </p:cNvPr>
          <p:cNvSpPr txBox="1"/>
          <p:nvPr/>
        </p:nvSpPr>
        <p:spPr>
          <a:xfrm>
            <a:off x="1175656" y="5602808"/>
            <a:ext cx="444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 model is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9778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40BE-222B-42AF-3198-BF6D23A3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                         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62B5-38E5-3E39-4EC0-CA0B74CB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5264239" cy="3650155"/>
          </a:xfrm>
        </p:spPr>
        <p:txBody>
          <a:bodyPr/>
          <a:lstStyle/>
          <a:p>
            <a:r>
              <a:rPr lang="en-US" sz="2400" b="1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Dropping categorical feature (genre) from the feature list used to build the model makes the model perform poorer.</a:t>
            </a:r>
            <a:endParaRPr lang="en-US" sz="24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Buildng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models with all the features in the dataset improves model performance</a:t>
            </a:r>
            <a:endParaRPr lang="en-US" sz="24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E90DB-5B43-765C-597D-2726B0A39E8C}"/>
              </a:ext>
            </a:extLst>
          </p:cNvPr>
          <p:cNvSpPr txBox="1"/>
          <p:nvPr/>
        </p:nvSpPr>
        <p:spPr>
          <a:xfrm>
            <a:off x="6955971" y="2142309"/>
            <a:ext cx="4552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kern="0" dirty="0">
                <a:effectLst/>
                <a:latin typeface="+mj-lt"/>
                <a:ea typeface="Times New Roman" panose="02020603050405020304" pitchFamily="18" charset="0"/>
              </a:rPr>
              <a:t>Further work on this project must focus on improving the current model by increasing the data.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0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7164F-B664-15DE-4A90-DCEE3D09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523754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25A-855F-A351-90A1-D71C881F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86" y="2248619"/>
            <a:ext cx="5894251" cy="3649351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endParaRPr lang="en-US" sz="1800" b="1" dirty="0">
              <a:latin typeface="+mj-lt"/>
              <a:ea typeface="Aptos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effectLst/>
                <a:latin typeface="+mj-lt"/>
                <a:ea typeface="Aptos" panose="020B0004020202020204" pitchFamily="34" charset="0"/>
              </a:rPr>
              <a:t>This project seeks to help artists, music distributors and record label managers maximize financial benefits from their association with Spotify by building a model that will help predict songs</a:t>
            </a:r>
            <a:r>
              <a:rPr lang="en-US" sz="2400" b="1" dirty="0">
                <a:latin typeface="+mj-lt"/>
                <a:ea typeface="Aptos" panose="020B0004020202020204" pitchFamily="34" charset="0"/>
              </a:rPr>
              <a:t> u</a:t>
            </a:r>
            <a:r>
              <a:rPr lang="en-US" sz="2400" b="1" i="0" dirty="0">
                <a:effectLst/>
                <a:latin typeface="+mj-lt"/>
              </a:rPr>
              <a:t>sing </a:t>
            </a:r>
            <a:r>
              <a:rPr lang="en-US" sz="2400" b="1" dirty="0">
                <a:latin typeface="+mj-lt"/>
              </a:rPr>
              <a:t>t</a:t>
            </a:r>
            <a:r>
              <a:rPr lang="en-US" sz="2400" b="1" i="0" dirty="0">
                <a:effectLst/>
                <a:latin typeface="+mj-lt"/>
              </a:rPr>
              <a:t>he </a:t>
            </a:r>
            <a:r>
              <a:rPr lang="en-US" sz="2400" b="1" dirty="0">
                <a:latin typeface="+mj-lt"/>
              </a:rPr>
              <a:t>s</a:t>
            </a:r>
            <a:r>
              <a:rPr lang="en-US" sz="2400" b="1" i="0" dirty="0">
                <a:effectLst/>
                <a:latin typeface="+mj-lt"/>
              </a:rPr>
              <a:t>tructure </a:t>
            </a:r>
            <a:r>
              <a:rPr lang="en-US" sz="2400" b="1" dirty="0">
                <a:latin typeface="+mj-lt"/>
              </a:rPr>
              <a:t>o</a:t>
            </a:r>
            <a:r>
              <a:rPr lang="en-US" sz="2400" b="1" i="0" dirty="0">
                <a:effectLst/>
                <a:latin typeface="+mj-lt"/>
              </a:rPr>
              <a:t>f </a:t>
            </a:r>
            <a:r>
              <a:rPr lang="en-US" sz="2400" b="1" dirty="0">
                <a:latin typeface="+mj-lt"/>
              </a:rPr>
              <a:t>p</a:t>
            </a:r>
            <a:r>
              <a:rPr lang="en-US" sz="2400" b="1" i="0" dirty="0">
                <a:effectLst/>
                <a:latin typeface="+mj-lt"/>
              </a:rPr>
              <a:t>opular </a:t>
            </a:r>
            <a:r>
              <a:rPr lang="en-US" sz="2400" b="1" dirty="0">
                <a:latin typeface="+mj-lt"/>
              </a:rPr>
              <a:t>s</a:t>
            </a:r>
            <a:r>
              <a:rPr lang="en-US" sz="2400" b="1" i="0" dirty="0">
                <a:effectLst/>
                <a:latin typeface="+mj-lt"/>
              </a:rPr>
              <a:t>ongs  from 2000 -2023</a:t>
            </a:r>
            <a:endParaRPr lang="en-US" sz="2400" b="1" dirty="0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A315-6B7E-E892-E358-2B790A04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73" y="2336834"/>
            <a:ext cx="2075115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FB0D-BC58-6402-EA75-D5F7EB29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4D7B-93E3-F10F-4C4A-5CD91313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162355"/>
            <a:ext cx="5657305" cy="373561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b="1" dirty="0"/>
              <a:t>Main dataset</a:t>
            </a:r>
          </a:p>
          <a:p>
            <a:pPr marL="0" indent="0">
              <a:buNone/>
            </a:pPr>
            <a:r>
              <a:rPr lang="en-US" sz="2600" b="1" dirty="0">
                <a:effectLst/>
                <a:ea typeface="Aptos" panose="020B0004020202020204" pitchFamily="34" charset="0"/>
              </a:rPr>
              <a:t>Kaggle Spotify 1 million tracks </a:t>
            </a:r>
          </a:p>
          <a:p>
            <a:pPr marL="0" indent="0">
              <a:buNone/>
            </a:pPr>
            <a:r>
              <a:rPr lang="en-US" sz="2600" b="1" dirty="0"/>
              <a:t>(</a:t>
            </a:r>
            <a:r>
              <a:rPr lang="en-US" sz="2600" b="1" dirty="0">
                <a:effectLst/>
                <a:ea typeface="Aptos" panose="020B0004020202020204" pitchFamily="34" charset="0"/>
              </a:rPr>
              <a:t>1159796 rows and 11 columns</a:t>
            </a:r>
            <a:r>
              <a:rPr lang="en-US" sz="2600" b="1" dirty="0">
                <a:ea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800" b="1" dirty="0">
              <a:ea typeface="Aptos" panose="020B0004020202020204" pitchFamily="34" charset="0"/>
            </a:endParaRPr>
          </a:p>
          <a:p>
            <a:r>
              <a:rPr lang="en-US" sz="2800" b="1" dirty="0"/>
              <a:t>Supplementary dataset</a:t>
            </a:r>
          </a:p>
          <a:p>
            <a:pPr marL="0" indent="0">
              <a:buNone/>
            </a:pPr>
            <a:r>
              <a:rPr lang="en-US" sz="2600" b="1" dirty="0">
                <a:ea typeface="Aptos" panose="020B0004020202020204" pitchFamily="34" charset="0"/>
              </a:rPr>
              <a:t>A</a:t>
            </a:r>
            <a:r>
              <a:rPr lang="en-US" sz="2600" b="1" dirty="0">
                <a:effectLst/>
                <a:ea typeface="Aptos" panose="020B0004020202020204" pitchFamily="34" charset="0"/>
              </a:rPr>
              <a:t>nnual GDP of the United States from 1929 to 2023 </a:t>
            </a:r>
          </a:p>
          <a:p>
            <a:pPr marL="0" indent="0">
              <a:buNone/>
            </a:pPr>
            <a:r>
              <a:rPr lang="en-US" sz="2600" b="1" dirty="0"/>
              <a:t>(5 rows and 96 columns)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3E0E2-A1EA-FD6C-474B-699E6AD2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1932010"/>
            <a:ext cx="4848551" cy="29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C7A3-F1E4-7EF8-57D1-269D45A9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49AB-30C5-CAC2-6509-77D52E5A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344783"/>
            <a:ext cx="5143497" cy="3553187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Instrumentalness does not mean loud song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64B1AD-E1D2-1675-886E-0D1A315D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2" y="1381955"/>
            <a:ext cx="784791" cy="610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79E6D-474A-8FE6-215E-98157705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8" y="3142997"/>
            <a:ext cx="5166360" cy="2963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6D5F5-083E-129C-FBDD-A49EAD533655}"/>
              </a:ext>
            </a:extLst>
          </p:cNvPr>
          <p:cNvSpPr txBox="1"/>
          <p:nvPr/>
        </p:nvSpPr>
        <p:spPr>
          <a:xfrm>
            <a:off x="6250577" y="2233749"/>
            <a:ext cx="583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Long songs are not popular songs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1CDE05-796F-D936-F709-67D1BC5C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30" y="3142997"/>
            <a:ext cx="4936669" cy="29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6E9D-7C89-C185-97B5-5F6D606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8D21-088C-1FDE-7D31-9422D4F9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5198925" cy="3650155"/>
          </a:xfrm>
        </p:spPr>
        <p:txBody>
          <a:bodyPr/>
          <a:lstStyle/>
          <a:p>
            <a:r>
              <a:rPr lang="en-US" sz="2400" b="1" dirty="0"/>
              <a:t>Popular songs have low </a:t>
            </a:r>
            <a:r>
              <a:rPr lang="en-US" sz="2400" b="1" dirty="0" err="1"/>
              <a:t>acousticness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6D182-1EDE-C707-6810-593609EB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2" y="1201783"/>
            <a:ext cx="784791" cy="535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DD72F-9B2A-1BC3-091E-649231B0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3" y="2834639"/>
            <a:ext cx="4487092" cy="3135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B12B3-F2DD-84B3-5A2E-4B8D4F37013B}"/>
              </a:ext>
            </a:extLst>
          </p:cNvPr>
          <p:cNvSpPr txBox="1"/>
          <p:nvPr/>
        </p:nvSpPr>
        <p:spPr>
          <a:xfrm>
            <a:off x="6890656" y="2248257"/>
            <a:ext cx="4635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Most popular song genre is 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C1943-972C-FA74-9E52-EE189714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49" y="2780321"/>
            <a:ext cx="1762138" cy="32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AE2F9-17DB-8694-4CD8-8927757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Heatmap 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6AE3EE-D1E4-DB0E-454B-8CF85957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467428"/>
            <a:ext cx="4742901" cy="3430542"/>
          </a:xfrm>
        </p:spPr>
        <p:txBody>
          <a:bodyPr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b="1" dirty="0"/>
              <a:t>Popularity is:</a:t>
            </a:r>
          </a:p>
          <a:p>
            <a:pPr algn="just"/>
            <a:endParaRPr lang="en-US" sz="2800" dirty="0"/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 correlated to tempo</a:t>
            </a:r>
            <a:endParaRPr lang="en-US" sz="2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weakly correlated to danceability and loudness.</a:t>
            </a:r>
            <a:endParaRPr lang="en-US" sz="2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negatively corelated to </a:t>
            </a:r>
            <a:r>
              <a:rPr lang="en-US" sz="2800" b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liveness,instrumentalness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duration_min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GDP_year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GDP</a:t>
            </a:r>
            <a:endParaRPr lang="en-US" sz="2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strongly correlated to year</a:t>
            </a:r>
            <a:endParaRPr lang="en-US" sz="2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C7865-9E86-405C-DD9F-C97A370C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1295637"/>
            <a:ext cx="4848551" cy="42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2F694-08CB-01A4-F36F-34097715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60030"/>
            <a:ext cx="5523754" cy="1507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Multicollinearity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CC3B7-050C-EE52-24C7-6009511B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687" y="2844800"/>
            <a:ext cx="5523754" cy="305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cap="none" dirty="0">
                <a:effectLst/>
              </a:rPr>
              <a:t>Strong correlation between independent variables:</a:t>
            </a:r>
          </a:p>
          <a:p>
            <a:endParaRPr lang="en-US" sz="2400" b="1" cap="non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none" dirty="0">
                <a:effectLst/>
              </a:rPr>
              <a:t>Loudness and </a:t>
            </a:r>
            <a:r>
              <a:rPr lang="en-US" sz="2400" b="1" cap="none" dirty="0" err="1">
                <a:effectLst/>
              </a:rPr>
              <a:t>instrumentalness</a:t>
            </a:r>
            <a:endParaRPr lang="en-US" sz="2400" b="1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none" dirty="0">
                <a:effectLst/>
              </a:rPr>
              <a:t>loudness and </a:t>
            </a:r>
            <a:r>
              <a:rPr lang="en-US" sz="2400" b="1" cap="none" dirty="0" err="1">
                <a:effectLst/>
              </a:rPr>
              <a:t>acousticness</a:t>
            </a:r>
            <a:r>
              <a:rPr lang="en-US" sz="2400" b="1" cap="none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none" dirty="0" err="1"/>
              <a:t>GDP</a:t>
            </a:r>
            <a:r>
              <a:rPr lang="en-US" sz="2400" b="1" cap="none" dirty="0" err="1">
                <a:effectLst/>
              </a:rPr>
              <a:t>_year</a:t>
            </a:r>
            <a:r>
              <a:rPr lang="en-US" sz="2400" b="1" cap="none" dirty="0">
                <a:effectLst/>
              </a:rPr>
              <a:t> and GDP</a:t>
            </a:r>
            <a:endParaRPr lang="en-US" sz="2400" b="1" cap="none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 descr="Wavy 3D art">
            <a:extLst>
              <a:ext uri="{FF2B5EF4-FFF2-40B4-BE49-F238E27FC236}">
                <a16:creationId xmlns:a16="http://schemas.microsoft.com/office/drawing/2014/main" id="{18CB78BF-2AF0-4958-784B-CFAF5637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50" b="6969"/>
          <a:stretch/>
        </p:blipFill>
        <p:spPr>
          <a:xfrm>
            <a:off x="7931594" y="2718313"/>
            <a:ext cx="2526874" cy="14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5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326600-E3F1-DE46-9522-B10B2789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A7E81-1B78-86FD-4B72-1E7E531F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7156168" cy="1508760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0E1E-6AB1-08B4-7141-DB5BF717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331720"/>
            <a:ext cx="5804859" cy="3573781"/>
          </a:xfrm>
        </p:spPr>
        <p:txBody>
          <a:bodyPr anchor="t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popularity of songs is influenced by the year song was posted on Spotify. Spotify songs have gained more popularity in recent years than they did in previous years.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kern="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hand writing on a chalkboard&#10;&#10;Description automatically generated">
            <a:extLst>
              <a:ext uri="{FF2B5EF4-FFF2-40B4-BE49-F238E27FC236}">
                <a16:creationId xmlns:a16="http://schemas.microsoft.com/office/drawing/2014/main" id="{A14CD5DB-83C4-69E9-D706-CD3038A1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379221"/>
            <a:ext cx="907869" cy="584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928BC-0BDA-8D46-5224-FC1CF242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4389121"/>
            <a:ext cx="5492931" cy="2416628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C6654-C9B7-4EF1-B841-E3FA52C9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7462" y="3152886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A488F8-AF2D-4CDB-89A3-29841F2B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4174" y="495366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D7FB3-F827-5802-4E35-7DACCC6E0276}"/>
              </a:ext>
            </a:extLst>
          </p:cNvPr>
          <p:cNvSpPr txBox="1"/>
          <p:nvPr/>
        </p:nvSpPr>
        <p:spPr>
          <a:xfrm>
            <a:off x="7001692" y="2266406"/>
            <a:ext cx="45197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Tempo does not influence song popularity</a:t>
            </a:r>
          </a:p>
          <a:p>
            <a:pPr lvl="1"/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AAAAC9-8D0B-68F5-FC93-9BBA81EFE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15" y="4291659"/>
            <a:ext cx="4430522" cy="2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20A0-81AB-918D-746C-B3CA38BF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57BF-066F-0B83-9E66-944CEC0F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Ridge Regression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D9ED2-5714-71AC-9DBA-28CFA064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45" y="2770000"/>
            <a:ext cx="2625238" cy="3128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5900F2-FDD3-DA5A-9346-6CDD3D1503EB}"/>
              </a:ext>
            </a:extLst>
          </p:cNvPr>
          <p:cNvSpPr txBox="1"/>
          <p:nvPr/>
        </p:nvSpPr>
        <p:spPr>
          <a:xfrm>
            <a:off x="4402183" y="2248257"/>
            <a:ext cx="2518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b="1" dirty="0" err="1"/>
              <a:t>ElasticNet</a:t>
            </a:r>
            <a:endParaRPr lang="en-US" sz="2400" b="1" dirty="0"/>
          </a:p>
          <a:p>
            <a:r>
              <a:rPr lang="en-US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1C438-8E56-F41F-7FD0-AA14C996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26" y="2769999"/>
            <a:ext cx="2518285" cy="3180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632E8-8420-5D6A-DF05-3F1027DD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79" y="2797029"/>
            <a:ext cx="2793198" cy="3073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4EC31-A269-137B-0187-E13EFBBBBDDE}"/>
              </a:ext>
            </a:extLst>
          </p:cNvPr>
          <p:cNvSpPr txBox="1"/>
          <p:nvPr/>
        </p:nvSpPr>
        <p:spPr>
          <a:xfrm>
            <a:off x="7670015" y="2291811"/>
            <a:ext cx="345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DecisionTreeRegressor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8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Goudy Old Style</vt:lpstr>
      <vt:lpstr>Times New Roman</vt:lpstr>
      <vt:lpstr>Wingdings</vt:lpstr>
      <vt:lpstr>MarrakeshVTI</vt:lpstr>
      <vt:lpstr>CAPSTONE 2 FINAL REPORT</vt:lpstr>
      <vt:lpstr>Problem Identification</vt:lpstr>
      <vt:lpstr>Data Sources</vt:lpstr>
      <vt:lpstr>Findings</vt:lpstr>
      <vt:lpstr>Findings</vt:lpstr>
      <vt:lpstr>Heatmap findings</vt:lpstr>
      <vt:lpstr>Multicollinearity detection</vt:lpstr>
      <vt:lpstr>Recommendations</vt:lpstr>
      <vt:lpstr>Models</vt:lpstr>
      <vt:lpstr>Model Assessment</vt:lpstr>
      <vt:lpstr>Observations                          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Arthur Otibu</dc:creator>
  <cp:lastModifiedBy>Sonia Arthur Otibu</cp:lastModifiedBy>
  <cp:revision>1</cp:revision>
  <dcterms:created xsi:type="dcterms:W3CDTF">2024-07-31T05:08:50Z</dcterms:created>
  <dcterms:modified xsi:type="dcterms:W3CDTF">2024-07-31T07:48:01Z</dcterms:modified>
</cp:coreProperties>
</file>