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0" r:id="rId4"/>
    <p:sldId id="262" r:id="rId5"/>
    <p:sldId id="263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004D3-0EEE-455D-8A6A-A5D3852BB1C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C82CAE-1049-4D7A-A273-ED9AE6CE11D2}">
      <dgm:prSet phldrT="[Text]"/>
      <dgm:spPr/>
      <dgm:t>
        <a:bodyPr/>
        <a:lstStyle/>
        <a:p>
          <a:r>
            <a:rPr lang="en-US" dirty="0"/>
            <a:t>Renaming datasets</a:t>
          </a:r>
        </a:p>
      </dgm:t>
    </dgm:pt>
    <dgm:pt modelId="{F379B110-639D-4D5C-9A6D-E12C21717D4E}" type="parTrans" cxnId="{D7B326AD-34CE-49DB-94D5-D4DB732FD279}">
      <dgm:prSet/>
      <dgm:spPr/>
      <dgm:t>
        <a:bodyPr/>
        <a:lstStyle/>
        <a:p>
          <a:endParaRPr lang="en-US"/>
        </a:p>
      </dgm:t>
    </dgm:pt>
    <dgm:pt modelId="{0D8AC81E-D191-4EAF-A9D2-0BCDBF122036}" type="sibTrans" cxnId="{D7B326AD-34CE-49DB-94D5-D4DB732FD279}">
      <dgm:prSet/>
      <dgm:spPr/>
      <dgm:t>
        <a:bodyPr/>
        <a:lstStyle/>
        <a:p>
          <a:endParaRPr lang="en-US"/>
        </a:p>
      </dgm:t>
    </dgm:pt>
    <dgm:pt modelId="{CB9723E7-5FD7-4EE2-AE86-916EEDCDD44C}">
      <dgm:prSet phldrT="[Text]"/>
      <dgm:spPr/>
      <dgm:t>
        <a:bodyPr/>
        <a:lstStyle/>
        <a:p>
          <a:r>
            <a:rPr lang="en-US" dirty="0"/>
            <a:t>Handling missing values</a:t>
          </a:r>
        </a:p>
      </dgm:t>
    </dgm:pt>
    <dgm:pt modelId="{44603C9C-1FB4-4C91-A834-0875F8A9D569}" type="parTrans" cxnId="{3F904B18-1439-4DA2-A3B2-23F38FE7C3A3}">
      <dgm:prSet/>
      <dgm:spPr/>
      <dgm:t>
        <a:bodyPr/>
        <a:lstStyle/>
        <a:p>
          <a:endParaRPr lang="en-US"/>
        </a:p>
      </dgm:t>
    </dgm:pt>
    <dgm:pt modelId="{B64A414A-E9A5-40A6-8339-AADA56A263A8}" type="sibTrans" cxnId="{3F904B18-1439-4DA2-A3B2-23F38FE7C3A3}">
      <dgm:prSet/>
      <dgm:spPr/>
      <dgm:t>
        <a:bodyPr/>
        <a:lstStyle/>
        <a:p>
          <a:endParaRPr lang="en-US"/>
        </a:p>
      </dgm:t>
    </dgm:pt>
    <dgm:pt modelId="{AAFC89FB-A4D9-411D-A520-5BCC3245C741}">
      <dgm:prSet phldrT="[Text]"/>
      <dgm:spPr/>
      <dgm:t>
        <a:bodyPr/>
        <a:lstStyle/>
        <a:p>
          <a:r>
            <a:rPr lang="en-US" dirty="0"/>
            <a:t>Handling abbreviated values</a:t>
          </a:r>
        </a:p>
      </dgm:t>
    </dgm:pt>
    <dgm:pt modelId="{D968BBF2-0490-493A-9E5B-994DA707D14D}" type="parTrans" cxnId="{F812BBCE-2346-49F3-AF9A-2B23FD307BE8}">
      <dgm:prSet/>
      <dgm:spPr/>
      <dgm:t>
        <a:bodyPr/>
        <a:lstStyle/>
        <a:p>
          <a:endParaRPr lang="en-US"/>
        </a:p>
      </dgm:t>
    </dgm:pt>
    <dgm:pt modelId="{889431C1-6239-45A5-BA58-BFAD28DC9F53}" type="sibTrans" cxnId="{F812BBCE-2346-49F3-AF9A-2B23FD307BE8}">
      <dgm:prSet/>
      <dgm:spPr/>
      <dgm:t>
        <a:bodyPr/>
        <a:lstStyle/>
        <a:p>
          <a:endParaRPr lang="en-US"/>
        </a:p>
      </dgm:t>
    </dgm:pt>
    <dgm:pt modelId="{751AD667-844D-4BB4-BCC3-95CDFBA539D4}">
      <dgm:prSet phldrT="[Text]"/>
      <dgm:spPr/>
      <dgm:t>
        <a:bodyPr/>
        <a:lstStyle/>
        <a:p>
          <a:r>
            <a:rPr lang="en-US" dirty="0"/>
            <a:t>Handling duplicate columns</a:t>
          </a:r>
        </a:p>
      </dgm:t>
    </dgm:pt>
    <dgm:pt modelId="{BA4D621A-21B9-4E30-B7D4-69877980D511}" type="parTrans" cxnId="{733B6D0D-D5E9-47F3-BE82-E7D27314BC4D}">
      <dgm:prSet/>
      <dgm:spPr/>
      <dgm:t>
        <a:bodyPr/>
        <a:lstStyle/>
        <a:p>
          <a:endParaRPr lang="en-US"/>
        </a:p>
      </dgm:t>
    </dgm:pt>
    <dgm:pt modelId="{5458FB69-1D01-429B-82F1-02B088227D4B}" type="sibTrans" cxnId="{733B6D0D-D5E9-47F3-BE82-E7D27314BC4D}">
      <dgm:prSet/>
      <dgm:spPr/>
      <dgm:t>
        <a:bodyPr/>
        <a:lstStyle/>
        <a:p>
          <a:endParaRPr lang="en-US"/>
        </a:p>
      </dgm:t>
    </dgm:pt>
    <dgm:pt modelId="{DC9DFDAC-418D-4C65-9BC1-675154D7816B}">
      <dgm:prSet phldrT="[Text]"/>
      <dgm:spPr/>
      <dgm:t>
        <a:bodyPr/>
        <a:lstStyle/>
        <a:p>
          <a:r>
            <a:rPr lang="en-US" dirty="0"/>
            <a:t>Merging</a:t>
          </a:r>
        </a:p>
      </dgm:t>
    </dgm:pt>
    <dgm:pt modelId="{0173D9E1-B09D-4543-A6A4-DF6CD3D5A83F}" type="parTrans" cxnId="{DF6D2F46-C179-43CE-8A9B-B1A34F415DEB}">
      <dgm:prSet/>
      <dgm:spPr/>
      <dgm:t>
        <a:bodyPr/>
        <a:lstStyle/>
        <a:p>
          <a:endParaRPr lang="en-US"/>
        </a:p>
      </dgm:t>
    </dgm:pt>
    <dgm:pt modelId="{316B7CD7-FF03-4AE4-ABD0-10D77191DE56}" type="sibTrans" cxnId="{DF6D2F46-C179-43CE-8A9B-B1A34F415DEB}">
      <dgm:prSet/>
      <dgm:spPr/>
      <dgm:t>
        <a:bodyPr/>
        <a:lstStyle/>
        <a:p>
          <a:endParaRPr lang="en-US"/>
        </a:p>
      </dgm:t>
    </dgm:pt>
    <dgm:pt modelId="{59DAA84D-4486-419D-983E-C097141D606E}" type="pres">
      <dgm:prSet presAssocID="{C26004D3-0EEE-455D-8A6A-A5D3852BB1CA}" presName="rootnode" presStyleCnt="0">
        <dgm:presLayoutVars>
          <dgm:chMax/>
          <dgm:chPref/>
          <dgm:dir/>
          <dgm:animLvl val="lvl"/>
        </dgm:presLayoutVars>
      </dgm:prSet>
      <dgm:spPr/>
    </dgm:pt>
    <dgm:pt modelId="{443F8642-38EE-4F40-A8A8-D2466E801933}" type="pres">
      <dgm:prSet presAssocID="{15C82CAE-1049-4D7A-A273-ED9AE6CE11D2}" presName="composite" presStyleCnt="0"/>
      <dgm:spPr/>
    </dgm:pt>
    <dgm:pt modelId="{E1AC2D56-1135-4EFB-AA6B-67FFF895DDEB}" type="pres">
      <dgm:prSet presAssocID="{15C82CAE-1049-4D7A-A273-ED9AE6CE11D2}" presName="bentUpArrow1" presStyleLbl="alignImgPlace1" presStyleIdx="0" presStyleCnt="4"/>
      <dgm:spPr/>
    </dgm:pt>
    <dgm:pt modelId="{6F15FEE1-8358-489C-96D5-5575481EDC29}" type="pres">
      <dgm:prSet presAssocID="{15C82CAE-1049-4D7A-A273-ED9AE6CE11D2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76412D31-1568-4D2E-B027-E887EC4B72F8}" type="pres">
      <dgm:prSet presAssocID="{15C82CAE-1049-4D7A-A273-ED9AE6CE11D2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B253A8E-2B09-4B66-BC2A-33CA64160F40}" type="pres">
      <dgm:prSet presAssocID="{0D8AC81E-D191-4EAF-A9D2-0BCDBF122036}" presName="sibTrans" presStyleCnt="0"/>
      <dgm:spPr/>
    </dgm:pt>
    <dgm:pt modelId="{6CDEE3C4-DFED-43C2-90C4-E19901A4DD6F}" type="pres">
      <dgm:prSet presAssocID="{CB9723E7-5FD7-4EE2-AE86-916EEDCDD44C}" presName="composite" presStyleCnt="0"/>
      <dgm:spPr/>
    </dgm:pt>
    <dgm:pt modelId="{45E5D3B4-0CCC-438E-8E6D-267DFE0ED455}" type="pres">
      <dgm:prSet presAssocID="{CB9723E7-5FD7-4EE2-AE86-916EEDCDD44C}" presName="bentUpArrow1" presStyleLbl="alignImgPlace1" presStyleIdx="1" presStyleCnt="4"/>
      <dgm:spPr/>
    </dgm:pt>
    <dgm:pt modelId="{EB82E0FE-2851-495A-AC99-0D3AB3FC0773}" type="pres">
      <dgm:prSet presAssocID="{CB9723E7-5FD7-4EE2-AE86-916EEDCDD44C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7FBF920B-8418-4BE8-8FEE-FAA623A32C64}" type="pres">
      <dgm:prSet presAssocID="{CB9723E7-5FD7-4EE2-AE86-916EEDCDD44C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B6D2F05-E02D-4A2C-A02A-B4D65A6CE663}" type="pres">
      <dgm:prSet presAssocID="{B64A414A-E9A5-40A6-8339-AADA56A263A8}" presName="sibTrans" presStyleCnt="0"/>
      <dgm:spPr/>
    </dgm:pt>
    <dgm:pt modelId="{EDF3757B-3F2B-4345-8FD7-5165A0D7B6B3}" type="pres">
      <dgm:prSet presAssocID="{751AD667-844D-4BB4-BCC3-95CDFBA539D4}" presName="composite" presStyleCnt="0"/>
      <dgm:spPr/>
    </dgm:pt>
    <dgm:pt modelId="{02597F50-B20E-4568-8A6A-C27235EE54D1}" type="pres">
      <dgm:prSet presAssocID="{751AD667-844D-4BB4-BCC3-95CDFBA539D4}" presName="bentUpArrow1" presStyleLbl="alignImgPlace1" presStyleIdx="2" presStyleCnt="4"/>
      <dgm:spPr/>
    </dgm:pt>
    <dgm:pt modelId="{440F2BD4-B5D5-4F48-8D8B-96902B482B5C}" type="pres">
      <dgm:prSet presAssocID="{751AD667-844D-4BB4-BCC3-95CDFBA539D4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F9FD3EED-BA43-4AC7-B0E4-DAD8632C3749}" type="pres">
      <dgm:prSet presAssocID="{751AD667-844D-4BB4-BCC3-95CDFBA539D4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5DCB827-0847-4DC2-84BE-F064896AB416}" type="pres">
      <dgm:prSet presAssocID="{5458FB69-1D01-429B-82F1-02B088227D4B}" presName="sibTrans" presStyleCnt="0"/>
      <dgm:spPr/>
    </dgm:pt>
    <dgm:pt modelId="{F117FD32-F015-4266-B12A-C30F721956F5}" type="pres">
      <dgm:prSet presAssocID="{AAFC89FB-A4D9-411D-A520-5BCC3245C741}" presName="composite" presStyleCnt="0"/>
      <dgm:spPr/>
    </dgm:pt>
    <dgm:pt modelId="{DEE1FC82-CB4B-4699-8883-F664B4EC43E0}" type="pres">
      <dgm:prSet presAssocID="{AAFC89FB-A4D9-411D-A520-5BCC3245C741}" presName="bentUpArrow1" presStyleLbl="alignImgPlace1" presStyleIdx="3" presStyleCnt="4"/>
      <dgm:spPr/>
    </dgm:pt>
    <dgm:pt modelId="{10917DC2-50CC-48F0-B872-46697835ACE1}" type="pres">
      <dgm:prSet presAssocID="{AAFC89FB-A4D9-411D-A520-5BCC3245C741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B36702E9-ABB8-4576-ADAE-8CFF6E259906}" type="pres">
      <dgm:prSet presAssocID="{AAFC89FB-A4D9-411D-A520-5BCC3245C741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9471B21-ABA9-488D-8EBB-98B977DA6110}" type="pres">
      <dgm:prSet presAssocID="{889431C1-6239-45A5-BA58-BFAD28DC9F53}" presName="sibTrans" presStyleCnt="0"/>
      <dgm:spPr/>
    </dgm:pt>
    <dgm:pt modelId="{E43CE808-26FD-4A9C-87A9-DBDCE1D526DC}" type="pres">
      <dgm:prSet presAssocID="{DC9DFDAC-418D-4C65-9BC1-675154D7816B}" presName="composite" presStyleCnt="0"/>
      <dgm:spPr/>
    </dgm:pt>
    <dgm:pt modelId="{0ADBA36C-154E-475C-B365-36073D77CE0C}" type="pres">
      <dgm:prSet presAssocID="{DC9DFDAC-418D-4C65-9BC1-675154D7816B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733B6D0D-D5E9-47F3-BE82-E7D27314BC4D}" srcId="{C26004D3-0EEE-455D-8A6A-A5D3852BB1CA}" destId="{751AD667-844D-4BB4-BCC3-95CDFBA539D4}" srcOrd="2" destOrd="0" parTransId="{BA4D621A-21B9-4E30-B7D4-69877980D511}" sibTransId="{5458FB69-1D01-429B-82F1-02B088227D4B}"/>
    <dgm:cxn modelId="{3F904B18-1439-4DA2-A3B2-23F38FE7C3A3}" srcId="{C26004D3-0EEE-455D-8A6A-A5D3852BB1CA}" destId="{CB9723E7-5FD7-4EE2-AE86-916EEDCDD44C}" srcOrd="1" destOrd="0" parTransId="{44603C9C-1FB4-4C91-A834-0875F8A9D569}" sibTransId="{B64A414A-E9A5-40A6-8339-AADA56A263A8}"/>
    <dgm:cxn modelId="{71AA7619-FA47-448B-B254-3BD21A2BA1BF}" type="presOf" srcId="{15C82CAE-1049-4D7A-A273-ED9AE6CE11D2}" destId="{6F15FEE1-8358-489C-96D5-5575481EDC29}" srcOrd="0" destOrd="0" presId="urn:microsoft.com/office/officeart/2005/8/layout/StepDownProcess"/>
    <dgm:cxn modelId="{4BFC5425-57A7-4839-A026-7114FCF10BF7}" type="presOf" srcId="{DC9DFDAC-418D-4C65-9BC1-675154D7816B}" destId="{0ADBA36C-154E-475C-B365-36073D77CE0C}" srcOrd="0" destOrd="0" presId="urn:microsoft.com/office/officeart/2005/8/layout/StepDownProcess"/>
    <dgm:cxn modelId="{DF6D2F46-C179-43CE-8A9B-B1A34F415DEB}" srcId="{C26004D3-0EEE-455D-8A6A-A5D3852BB1CA}" destId="{DC9DFDAC-418D-4C65-9BC1-675154D7816B}" srcOrd="4" destOrd="0" parTransId="{0173D9E1-B09D-4543-A6A4-DF6CD3D5A83F}" sibTransId="{316B7CD7-FF03-4AE4-ABD0-10D77191DE56}"/>
    <dgm:cxn modelId="{88387555-62EC-4CC5-8C3F-F27A65341FA9}" type="presOf" srcId="{751AD667-844D-4BB4-BCC3-95CDFBA539D4}" destId="{440F2BD4-B5D5-4F48-8D8B-96902B482B5C}" srcOrd="0" destOrd="0" presId="urn:microsoft.com/office/officeart/2005/8/layout/StepDownProcess"/>
    <dgm:cxn modelId="{31962587-FDB3-40FB-9140-F6452F8E5BFF}" type="presOf" srcId="{CB9723E7-5FD7-4EE2-AE86-916EEDCDD44C}" destId="{EB82E0FE-2851-495A-AC99-0D3AB3FC0773}" srcOrd="0" destOrd="0" presId="urn:microsoft.com/office/officeart/2005/8/layout/StepDownProcess"/>
    <dgm:cxn modelId="{51F5D3A4-6038-4EF7-98B6-49517FBE3675}" type="presOf" srcId="{C26004D3-0EEE-455D-8A6A-A5D3852BB1CA}" destId="{59DAA84D-4486-419D-983E-C097141D606E}" srcOrd="0" destOrd="0" presId="urn:microsoft.com/office/officeart/2005/8/layout/StepDownProcess"/>
    <dgm:cxn modelId="{D7B326AD-34CE-49DB-94D5-D4DB732FD279}" srcId="{C26004D3-0EEE-455D-8A6A-A5D3852BB1CA}" destId="{15C82CAE-1049-4D7A-A273-ED9AE6CE11D2}" srcOrd="0" destOrd="0" parTransId="{F379B110-639D-4D5C-9A6D-E12C21717D4E}" sibTransId="{0D8AC81E-D191-4EAF-A9D2-0BCDBF122036}"/>
    <dgm:cxn modelId="{F812BBCE-2346-49F3-AF9A-2B23FD307BE8}" srcId="{C26004D3-0EEE-455D-8A6A-A5D3852BB1CA}" destId="{AAFC89FB-A4D9-411D-A520-5BCC3245C741}" srcOrd="3" destOrd="0" parTransId="{D968BBF2-0490-493A-9E5B-994DA707D14D}" sibTransId="{889431C1-6239-45A5-BA58-BFAD28DC9F53}"/>
    <dgm:cxn modelId="{C3FA6DFE-3834-4767-9BE9-6D09114247D4}" type="presOf" srcId="{AAFC89FB-A4D9-411D-A520-5BCC3245C741}" destId="{10917DC2-50CC-48F0-B872-46697835ACE1}" srcOrd="0" destOrd="0" presId="urn:microsoft.com/office/officeart/2005/8/layout/StepDownProcess"/>
    <dgm:cxn modelId="{F8D0A59C-73CB-4D47-BB61-917C08DFF229}" type="presParOf" srcId="{59DAA84D-4486-419D-983E-C097141D606E}" destId="{443F8642-38EE-4F40-A8A8-D2466E801933}" srcOrd="0" destOrd="0" presId="urn:microsoft.com/office/officeart/2005/8/layout/StepDownProcess"/>
    <dgm:cxn modelId="{3D4A5384-3AFC-4DE7-B4D3-9AC10D4D0E46}" type="presParOf" srcId="{443F8642-38EE-4F40-A8A8-D2466E801933}" destId="{E1AC2D56-1135-4EFB-AA6B-67FFF895DDEB}" srcOrd="0" destOrd="0" presId="urn:microsoft.com/office/officeart/2005/8/layout/StepDownProcess"/>
    <dgm:cxn modelId="{74FC6E86-0686-4E87-8421-AD5393BBCF74}" type="presParOf" srcId="{443F8642-38EE-4F40-A8A8-D2466E801933}" destId="{6F15FEE1-8358-489C-96D5-5575481EDC29}" srcOrd="1" destOrd="0" presId="urn:microsoft.com/office/officeart/2005/8/layout/StepDownProcess"/>
    <dgm:cxn modelId="{0BC1F8AA-6574-4FB0-AD9B-CF85FCB2A693}" type="presParOf" srcId="{443F8642-38EE-4F40-A8A8-D2466E801933}" destId="{76412D31-1568-4D2E-B027-E887EC4B72F8}" srcOrd="2" destOrd="0" presId="urn:microsoft.com/office/officeart/2005/8/layout/StepDownProcess"/>
    <dgm:cxn modelId="{6956AFAA-A582-40B4-AB2A-5BF5F4025B74}" type="presParOf" srcId="{59DAA84D-4486-419D-983E-C097141D606E}" destId="{1B253A8E-2B09-4B66-BC2A-33CA64160F40}" srcOrd="1" destOrd="0" presId="urn:microsoft.com/office/officeart/2005/8/layout/StepDownProcess"/>
    <dgm:cxn modelId="{343E4D09-2059-4C83-B49D-F4726D08A7B3}" type="presParOf" srcId="{59DAA84D-4486-419D-983E-C097141D606E}" destId="{6CDEE3C4-DFED-43C2-90C4-E19901A4DD6F}" srcOrd="2" destOrd="0" presId="urn:microsoft.com/office/officeart/2005/8/layout/StepDownProcess"/>
    <dgm:cxn modelId="{F6B78C48-E4BF-47EC-B5DB-9C248A431C55}" type="presParOf" srcId="{6CDEE3C4-DFED-43C2-90C4-E19901A4DD6F}" destId="{45E5D3B4-0CCC-438E-8E6D-267DFE0ED455}" srcOrd="0" destOrd="0" presId="urn:microsoft.com/office/officeart/2005/8/layout/StepDownProcess"/>
    <dgm:cxn modelId="{6C35F278-BCDA-4B17-A584-DFBF8DCA346E}" type="presParOf" srcId="{6CDEE3C4-DFED-43C2-90C4-E19901A4DD6F}" destId="{EB82E0FE-2851-495A-AC99-0D3AB3FC0773}" srcOrd="1" destOrd="0" presId="urn:microsoft.com/office/officeart/2005/8/layout/StepDownProcess"/>
    <dgm:cxn modelId="{87F48E8D-275B-47E0-98F9-58AE00CA38D4}" type="presParOf" srcId="{6CDEE3C4-DFED-43C2-90C4-E19901A4DD6F}" destId="{7FBF920B-8418-4BE8-8FEE-FAA623A32C64}" srcOrd="2" destOrd="0" presId="urn:microsoft.com/office/officeart/2005/8/layout/StepDownProcess"/>
    <dgm:cxn modelId="{81655C15-BF56-4602-8922-49C6233EB921}" type="presParOf" srcId="{59DAA84D-4486-419D-983E-C097141D606E}" destId="{8B6D2F05-E02D-4A2C-A02A-B4D65A6CE663}" srcOrd="3" destOrd="0" presId="urn:microsoft.com/office/officeart/2005/8/layout/StepDownProcess"/>
    <dgm:cxn modelId="{9A9B7504-A450-42F4-8DC0-6B33B26C2BDB}" type="presParOf" srcId="{59DAA84D-4486-419D-983E-C097141D606E}" destId="{EDF3757B-3F2B-4345-8FD7-5165A0D7B6B3}" srcOrd="4" destOrd="0" presId="urn:microsoft.com/office/officeart/2005/8/layout/StepDownProcess"/>
    <dgm:cxn modelId="{FAB5A349-7F9D-4937-8264-7F5C084239C1}" type="presParOf" srcId="{EDF3757B-3F2B-4345-8FD7-5165A0D7B6B3}" destId="{02597F50-B20E-4568-8A6A-C27235EE54D1}" srcOrd="0" destOrd="0" presId="urn:microsoft.com/office/officeart/2005/8/layout/StepDownProcess"/>
    <dgm:cxn modelId="{354AA8DA-D3B5-4E98-BD30-54EBFFB907AF}" type="presParOf" srcId="{EDF3757B-3F2B-4345-8FD7-5165A0D7B6B3}" destId="{440F2BD4-B5D5-4F48-8D8B-96902B482B5C}" srcOrd="1" destOrd="0" presId="urn:microsoft.com/office/officeart/2005/8/layout/StepDownProcess"/>
    <dgm:cxn modelId="{739698D8-09C3-4A54-9AC0-6961637DF2FD}" type="presParOf" srcId="{EDF3757B-3F2B-4345-8FD7-5165A0D7B6B3}" destId="{F9FD3EED-BA43-4AC7-B0E4-DAD8632C3749}" srcOrd="2" destOrd="0" presId="urn:microsoft.com/office/officeart/2005/8/layout/StepDownProcess"/>
    <dgm:cxn modelId="{165AC7F6-E777-40A4-A0E9-7FC070ACAF40}" type="presParOf" srcId="{59DAA84D-4486-419D-983E-C097141D606E}" destId="{15DCB827-0847-4DC2-84BE-F064896AB416}" srcOrd="5" destOrd="0" presId="urn:microsoft.com/office/officeart/2005/8/layout/StepDownProcess"/>
    <dgm:cxn modelId="{55577ED3-F623-45E6-8FAD-1EAE02064291}" type="presParOf" srcId="{59DAA84D-4486-419D-983E-C097141D606E}" destId="{F117FD32-F015-4266-B12A-C30F721956F5}" srcOrd="6" destOrd="0" presId="urn:microsoft.com/office/officeart/2005/8/layout/StepDownProcess"/>
    <dgm:cxn modelId="{5D9CC94E-222F-4473-8349-0C04B3FFCCC2}" type="presParOf" srcId="{F117FD32-F015-4266-B12A-C30F721956F5}" destId="{DEE1FC82-CB4B-4699-8883-F664B4EC43E0}" srcOrd="0" destOrd="0" presId="urn:microsoft.com/office/officeart/2005/8/layout/StepDownProcess"/>
    <dgm:cxn modelId="{275D025A-6F16-40D1-AB33-8046B0941053}" type="presParOf" srcId="{F117FD32-F015-4266-B12A-C30F721956F5}" destId="{10917DC2-50CC-48F0-B872-46697835ACE1}" srcOrd="1" destOrd="0" presId="urn:microsoft.com/office/officeart/2005/8/layout/StepDownProcess"/>
    <dgm:cxn modelId="{7A689334-CFDA-465B-9D33-6444C341868E}" type="presParOf" srcId="{F117FD32-F015-4266-B12A-C30F721956F5}" destId="{B36702E9-ABB8-4576-ADAE-8CFF6E259906}" srcOrd="2" destOrd="0" presId="urn:microsoft.com/office/officeart/2005/8/layout/StepDownProcess"/>
    <dgm:cxn modelId="{65501FE1-68B9-4674-B192-6EBD639B5FDA}" type="presParOf" srcId="{59DAA84D-4486-419D-983E-C097141D606E}" destId="{79471B21-ABA9-488D-8EBB-98B977DA6110}" srcOrd="7" destOrd="0" presId="urn:microsoft.com/office/officeart/2005/8/layout/StepDownProcess"/>
    <dgm:cxn modelId="{A140A216-7AF2-4D47-800E-A1C21409C321}" type="presParOf" srcId="{59DAA84D-4486-419D-983E-C097141D606E}" destId="{E43CE808-26FD-4A9C-87A9-DBDCE1D526DC}" srcOrd="8" destOrd="0" presId="urn:microsoft.com/office/officeart/2005/8/layout/StepDownProcess"/>
    <dgm:cxn modelId="{7FA29399-E5DA-4EBA-98C3-C7F1708FDFDE}" type="presParOf" srcId="{E43CE808-26FD-4A9C-87A9-DBDCE1D526DC}" destId="{0ADBA36C-154E-475C-B365-36073D77CE0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4BEE70-9FF5-4F83-9550-63A7BF16639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5FDAF5-6D99-4703-B1B9-FFA6CFD97BCD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delay features were dropped </a:t>
          </a:r>
        </a:p>
      </dgm:t>
    </dgm:pt>
    <dgm:pt modelId="{59B1B875-09B4-44B5-B664-07E2B0A9DB32}" type="parTrans" cxnId="{D549FF15-18BE-498E-820C-E07E96586EF3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18ED66-8AAE-414B-B015-25583B24080E}" type="sibTrans" cxnId="{D549FF15-18BE-498E-820C-E07E96586EF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3EB871-2C75-4868-91B5-59A3F1DB33A0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id, ident, Cancellation reason, type, name, tail number, latitude_deg, longitude_deg, elevation_ft, iso_country, iata_code were  dropped</a:t>
          </a:r>
        </a:p>
      </dgm:t>
    </dgm:pt>
    <dgm:pt modelId="{C77AE3BC-99B6-4CD0-A61A-763F6DC67D3D}" type="parTrans" cxnId="{BB2DA727-975F-4A4F-9155-31E6D87DF8B8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589386-15B0-4A65-86D8-C31DBEC27D0F}" type="sibTrans" cxnId="{BB2DA727-975F-4A4F-9155-31E6D87DF8B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7E65FD-DF1C-4B27-9267-797BDF8BDB60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Categorical columns like Origin and Destination airports were dropped</a:t>
          </a:r>
        </a:p>
      </dgm:t>
    </dgm:pt>
    <dgm:pt modelId="{6E514C4E-BD48-434A-9E0E-B4864F0C7FFE}" type="parTrans" cxnId="{F3012E6E-235E-4405-A1A8-8E39F4F0CE9A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9D969-E515-46DF-8EC1-66BE5FB90FD1}" type="sibTrans" cxnId="{F3012E6E-235E-4405-A1A8-8E39F4F0CE9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54572B-7155-4E8A-9860-36940F10B74B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Airline and IATA code were encoded</a:t>
          </a:r>
        </a:p>
      </dgm:t>
    </dgm:pt>
    <dgm:pt modelId="{85DEBF25-5AFD-487A-B810-45DA86CA1C6C}" type="parTrans" cxnId="{EF5B66F1-2D78-4AD0-A6EB-B108B53D4FB6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80A3A4-95F2-4774-9162-2C5FDD69789F}" type="sibTrans" cxnId="{EF5B66F1-2D78-4AD0-A6EB-B108B53D4FB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C1192E-B889-40F3-A507-5C23F836F8E9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X and y variables were defined</a:t>
          </a:r>
        </a:p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(dependent variable ‘CANCELLED’)</a:t>
          </a:r>
        </a:p>
      </dgm:t>
    </dgm:pt>
    <dgm:pt modelId="{C5631DFB-456A-44B8-BE86-154412C94D9A}" type="parTrans" cxnId="{311F44BB-9856-4E07-8DC5-DE40D114CE61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E7EFA6-3ED2-4E66-BDBC-DE9D03273FD0}" type="sibTrans" cxnId="{311F44BB-9856-4E07-8DC5-DE40D114CE6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19BE97-557C-417D-93AF-4BB26ADBBF57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Data was split into training and test sets in the ratio 80:20 respectively</a:t>
          </a:r>
        </a:p>
      </dgm:t>
    </dgm:pt>
    <dgm:pt modelId="{92D23536-07F9-45A0-B4F6-A783416A5BD0}" type="parTrans" cxnId="{D8469868-0351-44DC-9B45-CCF9C57A4354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DDDEEE-8972-40AB-8FE2-ED0DF05B08F4}" type="sibTrans" cxnId="{D8469868-0351-44DC-9B45-CCF9C57A435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125291-BDBC-45A5-9E6D-A96D35747BC9}" type="pres">
      <dgm:prSet presAssocID="{E74BEE70-9FF5-4F83-9550-63A7BF166391}" presName="Name0" presStyleCnt="0">
        <dgm:presLayoutVars>
          <dgm:dir/>
          <dgm:resizeHandles val="exact"/>
        </dgm:presLayoutVars>
      </dgm:prSet>
      <dgm:spPr/>
    </dgm:pt>
    <dgm:pt modelId="{AC17279F-7B57-4B18-9BDF-A7D25ABFFE99}" type="pres">
      <dgm:prSet presAssocID="{A75FDAF5-6D99-4703-B1B9-FFA6CFD97BCD}" presName="node" presStyleLbl="node1" presStyleIdx="0" presStyleCnt="6">
        <dgm:presLayoutVars>
          <dgm:bulletEnabled val="1"/>
        </dgm:presLayoutVars>
      </dgm:prSet>
      <dgm:spPr/>
    </dgm:pt>
    <dgm:pt modelId="{A5E3B81D-CEF4-44ED-8B11-4D900B35E917}" type="pres">
      <dgm:prSet presAssocID="{1018ED66-8AAE-414B-B015-25583B24080E}" presName="sibTrans" presStyleLbl="sibTrans1D1" presStyleIdx="0" presStyleCnt="5"/>
      <dgm:spPr/>
    </dgm:pt>
    <dgm:pt modelId="{774134CA-75A8-4D16-8FB7-DE1A34196836}" type="pres">
      <dgm:prSet presAssocID="{1018ED66-8AAE-414B-B015-25583B24080E}" presName="connectorText" presStyleLbl="sibTrans1D1" presStyleIdx="0" presStyleCnt="5"/>
      <dgm:spPr/>
    </dgm:pt>
    <dgm:pt modelId="{1F89F89D-BFC6-44D1-8BCC-B15B3BDA759C}" type="pres">
      <dgm:prSet presAssocID="{C73EB871-2C75-4868-91B5-59A3F1DB33A0}" presName="node" presStyleLbl="node1" presStyleIdx="1" presStyleCnt="6">
        <dgm:presLayoutVars>
          <dgm:bulletEnabled val="1"/>
        </dgm:presLayoutVars>
      </dgm:prSet>
      <dgm:spPr/>
    </dgm:pt>
    <dgm:pt modelId="{9B891BA2-8122-42DA-8AA2-7AA2E6E51818}" type="pres">
      <dgm:prSet presAssocID="{A5589386-15B0-4A65-86D8-C31DBEC27D0F}" presName="sibTrans" presStyleLbl="sibTrans1D1" presStyleIdx="1" presStyleCnt="5"/>
      <dgm:spPr/>
    </dgm:pt>
    <dgm:pt modelId="{457DF595-5E0E-4D04-BD23-4247BF709B6F}" type="pres">
      <dgm:prSet presAssocID="{A5589386-15B0-4A65-86D8-C31DBEC27D0F}" presName="connectorText" presStyleLbl="sibTrans1D1" presStyleIdx="1" presStyleCnt="5"/>
      <dgm:spPr/>
    </dgm:pt>
    <dgm:pt modelId="{AC607BB2-A1B1-42E8-8295-59CBF8192EB4}" type="pres">
      <dgm:prSet presAssocID="{FA7E65FD-DF1C-4B27-9267-797BDF8BDB60}" presName="node" presStyleLbl="node1" presStyleIdx="2" presStyleCnt="6">
        <dgm:presLayoutVars>
          <dgm:bulletEnabled val="1"/>
        </dgm:presLayoutVars>
      </dgm:prSet>
      <dgm:spPr/>
    </dgm:pt>
    <dgm:pt modelId="{05F56951-E3AB-41B1-8C0A-58081A01A5CA}" type="pres">
      <dgm:prSet presAssocID="{B739D969-E515-46DF-8EC1-66BE5FB90FD1}" presName="sibTrans" presStyleLbl="sibTrans1D1" presStyleIdx="2" presStyleCnt="5"/>
      <dgm:spPr/>
    </dgm:pt>
    <dgm:pt modelId="{6C3A58F2-8D71-4F9A-9567-5894288E6983}" type="pres">
      <dgm:prSet presAssocID="{B739D969-E515-46DF-8EC1-66BE5FB90FD1}" presName="connectorText" presStyleLbl="sibTrans1D1" presStyleIdx="2" presStyleCnt="5"/>
      <dgm:spPr/>
    </dgm:pt>
    <dgm:pt modelId="{F01177AC-A117-4D68-BCF8-D0F0E5FEAC0F}" type="pres">
      <dgm:prSet presAssocID="{E954572B-7155-4E8A-9860-36940F10B74B}" presName="node" presStyleLbl="node1" presStyleIdx="3" presStyleCnt="6">
        <dgm:presLayoutVars>
          <dgm:bulletEnabled val="1"/>
        </dgm:presLayoutVars>
      </dgm:prSet>
      <dgm:spPr/>
    </dgm:pt>
    <dgm:pt modelId="{562C6DCF-C4DE-41A6-877F-4339C0F4CCB9}" type="pres">
      <dgm:prSet presAssocID="{0B80A3A4-95F2-4774-9162-2C5FDD69789F}" presName="sibTrans" presStyleLbl="sibTrans1D1" presStyleIdx="3" presStyleCnt="5"/>
      <dgm:spPr/>
    </dgm:pt>
    <dgm:pt modelId="{782BAA8E-A292-459D-9043-14EC02449E71}" type="pres">
      <dgm:prSet presAssocID="{0B80A3A4-95F2-4774-9162-2C5FDD69789F}" presName="connectorText" presStyleLbl="sibTrans1D1" presStyleIdx="3" presStyleCnt="5"/>
      <dgm:spPr/>
    </dgm:pt>
    <dgm:pt modelId="{0F358DD7-D433-43F4-8D71-9C74CF491E4E}" type="pres">
      <dgm:prSet presAssocID="{83C1192E-B889-40F3-A507-5C23F836F8E9}" presName="node" presStyleLbl="node1" presStyleIdx="4" presStyleCnt="6">
        <dgm:presLayoutVars>
          <dgm:bulletEnabled val="1"/>
        </dgm:presLayoutVars>
      </dgm:prSet>
      <dgm:spPr/>
    </dgm:pt>
    <dgm:pt modelId="{159D83BD-B6E9-434D-890E-6CA24E59FE0E}" type="pres">
      <dgm:prSet presAssocID="{BAE7EFA6-3ED2-4E66-BDBC-DE9D03273FD0}" presName="sibTrans" presStyleLbl="sibTrans1D1" presStyleIdx="4" presStyleCnt="5"/>
      <dgm:spPr/>
    </dgm:pt>
    <dgm:pt modelId="{DB772258-AC7F-4DA4-9936-36E60934029E}" type="pres">
      <dgm:prSet presAssocID="{BAE7EFA6-3ED2-4E66-BDBC-DE9D03273FD0}" presName="connectorText" presStyleLbl="sibTrans1D1" presStyleIdx="4" presStyleCnt="5"/>
      <dgm:spPr/>
    </dgm:pt>
    <dgm:pt modelId="{3B6FB695-7DA8-439C-ADAE-EFAAAE245F19}" type="pres">
      <dgm:prSet presAssocID="{9A19BE97-557C-417D-93AF-4BB26ADBBF57}" presName="node" presStyleLbl="node1" presStyleIdx="5" presStyleCnt="6">
        <dgm:presLayoutVars>
          <dgm:bulletEnabled val="1"/>
        </dgm:presLayoutVars>
      </dgm:prSet>
      <dgm:spPr/>
    </dgm:pt>
  </dgm:ptLst>
  <dgm:cxnLst>
    <dgm:cxn modelId="{BBD6AF10-6031-49E6-A23C-EEF13BA99E4F}" type="presOf" srcId="{83C1192E-B889-40F3-A507-5C23F836F8E9}" destId="{0F358DD7-D433-43F4-8D71-9C74CF491E4E}" srcOrd="0" destOrd="0" presId="urn:microsoft.com/office/officeart/2016/7/layout/RepeatingBendingProcessNew"/>
    <dgm:cxn modelId="{12FBD712-F5CD-4E53-97E2-8946F9C1714B}" type="presOf" srcId="{9A19BE97-557C-417D-93AF-4BB26ADBBF57}" destId="{3B6FB695-7DA8-439C-ADAE-EFAAAE245F19}" srcOrd="0" destOrd="0" presId="urn:microsoft.com/office/officeart/2016/7/layout/RepeatingBendingProcessNew"/>
    <dgm:cxn modelId="{D549FF15-18BE-498E-820C-E07E96586EF3}" srcId="{E74BEE70-9FF5-4F83-9550-63A7BF166391}" destId="{A75FDAF5-6D99-4703-B1B9-FFA6CFD97BCD}" srcOrd="0" destOrd="0" parTransId="{59B1B875-09B4-44B5-B664-07E2B0A9DB32}" sibTransId="{1018ED66-8AAE-414B-B015-25583B24080E}"/>
    <dgm:cxn modelId="{196B6B1A-D57B-4C70-9946-7CA64A22D73B}" type="presOf" srcId="{0B80A3A4-95F2-4774-9162-2C5FDD69789F}" destId="{562C6DCF-C4DE-41A6-877F-4339C0F4CCB9}" srcOrd="0" destOrd="0" presId="urn:microsoft.com/office/officeart/2016/7/layout/RepeatingBendingProcessNew"/>
    <dgm:cxn modelId="{BB2DA727-975F-4A4F-9155-31E6D87DF8B8}" srcId="{E74BEE70-9FF5-4F83-9550-63A7BF166391}" destId="{C73EB871-2C75-4868-91B5-59A3F1DB33A0}" srcOrd="1" destOrd="0" parTransId="{C77AE3BC-99B6-4CD0-A61A-763F6DC67D3D}" sibTransId="{A5589386-15B0-4A65-86D8-C31DBEC27D0F}"/>
    <dgm:cxn modelId="{7EB7E53C-C4CF-41B5-926C-FF3896604B14}" type="presOf" srcId="{C73EB871-2C75-4868-91B5-59A3F1DB33A0}" destId="{1F89F89D-BFC6-44D1-8BCC-B15B3BDA759C}" srcOrd="0" destOrd="0" presId="urn:microsoft.com/office/officeart/2016/7/layout/RepeatingBendingProcessNew"/>
    <dgm:cxn modelId="{F69CB763-BF0E-495F-9446-D5B7BA524650}" type="presOf" srcId="{1018ED66-8AAE-414B-B015-25583B24080E}" destId="{A5E3B81D-CEF4-44ED-8B11-4D900B35E917}" srcOrd="0" destOrd="0" presId="urn:microsoft.com/office/officeart/2016/7/layout/RepeatingBendingProcessNew"/>
    <dgm:cxn modelId="{D8469868-0351-44DC-9B45-CCF9C57A4354}" srcId="{E74BEE70-9FF5-4F83-9550-63A7BF166391}" destId="{9A19BE97-557C-417D-93AF-4BB26ADBBF57}" srcOrd="5" destOrd="0" parTransId="{92D23536-07F9-45A0-B4F6-A783416A5BD0}" sibTransId="{4FDDDEEE-8972-40AB-8FE2-ED0DF05B08F4}"/>
    <dgm:cxn modelId="{F3012E6E-235E-4405-A1A8-8E39F4F0CE9A}" srcId="{E74BEE70-9FF5-4F83-9550-63A7BF166391}" destId="{FA7E65FD-DF1C-4B27-9267-797BDF8BDB60}" srcOrd="2" destOrd="0" parTransId="{6E514C4E-BD48-434A-9E0E-B4864F0C7FFE}" sibTransId="{B739D969-E515-46DF-8EC1-66BE5FB90FD1}"/>
    <dgm:cxn modelId="{E435936E-CD7A-467F-87E9-AAB42897A983}" type="presOf" srcId="{BAE7EFA6-3ED2-4E66-BDBC-DE9D03273FD0}" destId="{159D83BD-B6E9-434D-890E-6CA24E59FE0E}" srcOrd="0" destOrd="0" presId="urn:microsoft.com/office/officeart/2016/7/layout/RepeatingBendingProcessNew"/>
    <dgm:cxn modelId="{BFDDBF71-29D0-47DA-BF2C-5E24E4C8167B}" type="presOf" srcId="{BAE7EFA6-3ED2-4E66-BDBC-DE9D03273FD0}" destId="{DB772258-AC7F-4DA4-9936-36E60934029E}" srcOrd="1" destOrd="0" presId="urn:microsoft.com/office/officeart/2016/7/layout/RepeatingBendingProcessNew"/>
    <dgm:cxn modelId="{A6236656-6B20-4399-AE41-1F652FA19ADD}" type="presOf" srcId="{1018ED66-8AAE-414B-B015-25583B24080E}" destId="{774134CA-75A8-4D16-8FB7-DE1A34196836}" srcOrd="1" destOrd="0" presId="urn:microsoft.com/office/officeart/2016/7/layout/RepeatingBendingProcessNew"/>
    <dgm:cxn modelId="{5213DF93-C8E4-4358-A188-2EC23D95BA23}" type="presOf" srcId="{A5589386-15B0-4A65-86D8-C31DBEC27D0F}" destId="{457DF595-5E0E-4D04-BD23-4247BF709B6F}" srcOrd="1" destOrd="0" presId="urn:microsoft.com/office/officeart/2016/7/layout/RepeatingBendingProcessNew"/>
    <dgm:cxn modelId="{2325319A-A645-41AE-ACEC-2B80AC6873D7}" type="presOf" srcId="{FA7E65FD-DF1C-4B27-9267-797BDF8BDB60}" destId="{AC607BB2-A1B1-42E8-8295-59CBF8192EB4}" srcOrd="0" destOrd="0" presId="urn:microsoft.com/office/officeart/2016/7/layout/RepeatingBendingProcessNew"/>
    <dgm:cxn modelId="{643B6BB5-259F-4D5B-B6F1-6B5AE1E76D2A}" type="presOf" srcId="{0B80A3A4-95F2-4774-9162-2C5FDD69789F}" destId="{782BAA8E-A292-459D-9043-14EC02449E71}" srcOrd="1" destOrd="0" presId="urn:microsoft.com/office/officeart/2016/7/layout/RepeatingBendingProcessNew"/>
    <dgm:cxn modelId="{B4320BBB-8AA1-4BDB-A660-ECB58F52F300}" type="presOf" srcId="{B739D969-E515-46DF-8EC1-66BE5FB90FD1}" destId="{05F56951-E3AB-41B1-8C0A-58081A01A5CA}" srcOrd="0" destOrd="0" presId="urn:microsoft.com/office/officeart/2016/7/layout/RepeatingBendingProcessNew"/>
    <dgm:cxn modelId="{311F44BB-9856-4E07-8DC5-DE40D114CE61}" srcId="{E74BEE70-9FF5-4F83-9550-63A7BF166391}" destId="{83C1192E-B889-40F3-A507-5C23F836F8E9}" srcOrd="4" destOrd="0" parTransId="{C5631DFB-456A-44B8-BE86-154412C94D9A}" sibTransId="{BAE7EFA6-3ED2-4E66-BDBC-DE9D03273FD0}"/>
    <dgm:cxn modelId="{DC53C3C4-D372-4C9B-AB25-21899705A491}" type="presOf" srcId="{B739D969-E515-46DF-8EC1-66BE5FB90FD1}" destId="{6C3A58F2-8D71-4F9A-9567-5894288E6983}" srcOrd="1" destOrd="0" presId="urn:microsoft.com/office/officeart/2016/7/layout/RepeatingBendingProcessNew"/>
    <dgm:cxn modelId="{1662B0DC-DF68-4B1C-855F-43CB3118B67E}" type="presOf" srcId="{E954572B-7155-4E8A-9860-36940F10B74B}" destId="{F01177AC-A117-4D68-BCF8-D0F0E5FEAC0F}" srcOrd="0" destOrd="0" presId="urn:microsoft.com/office/officeart/2016/7/layout/RepeatingBendingProcessNew"/>
    <dgm:cxn modelId="{0C6DCCEA-2758-4A97-9ADA-21BBA9EBD00D}" type="presOf" srcId="{E74BEE70-9FF5-4F83-9550-63A7BF166391}" destId="{1F125291-BDBC-45A5-9E6D-A96D35747BC9}" srcOrd="0" destOrd="0" presId="urn:microsoft.com/office/officeart/2016/7/layout/RepeatingBendingProcessNew"/>
    <dgm:cxn modelId="{EF5B66F1-2D78-4AD0-A6EB-B108B53D4FB6}" srcId="{E74BEE70-9FF5-4F83-9550-63A7BF166391}" destId="{E954572B-7155-4E8A-9860-36940F10B74B}" srcOrd="3" destOrd="0" parTransId="{85DEBF25-5AFD-487A-B810-45DA86CA1C6C}" sibTransId="{0B80A3A4-95F2-4774-9162-2C5FDD69789F}"/>
    <dgm:cxn modelId="{7E4B8DF7-BDD4-4DC4-9138-199ADA5CC90E}" type="presOf" srcId="{A75FDAF5-6D99-4703-B1B9-FFA6CFD97BCD}" destId="{AC17279F-7B57-4B18-9BDF-A7D25ABFFE99}" srcOrd="0" destOrd="0" presId="urn:microsoft.com/office/officeart/2016/7/layout/RepeatingBendingProcessNew"/>
    <dgm:cxn modelId="{3DB6D7FD-2657-447F-A42D-A815502A74D0}" type="presOf" srcId="{A5589386-15B0-4A65-86D8-C31DBEC27D0F}" destId="{9B891BA2-8122-42DA-8AA2-7AA2E6E51818}" srcOrd="0" destOrd="0" presId="urn:microsoft.com/office/officeart/2016/7/layout/RepeatingBendingProcessNew"/>
    <dgm:cxn modelId="{6A220B9B-8F3E-4222-A338-6FC89879AE96}" type="presParOf" srcId="{1F125291-BDBC-45A5-9E6D-A96D35747BC9}" destId="{AC17279F-7B57-4B18-9BDF-A7D25ABFFE99}" srcOrd="0" destOrd="0" presId="urn:microsoft.com/office/officeart/2016/7/layout/RepeatingBendingProcessNew"/>
    <dgm:cxn modelId="{491819F5-5BF4-4B13-A910-CF7A3A32B6DB}" type="presParOf" srcId="{1F125291-BDBC-45A5-9E6D-A96D35747BC9}" destId="{A5E3B81D-CEF4-44ED-8B11-4D900B35E917}" srcOrd="1" destOrd="0" presId="urn:microsoft.com/office/officeart/2016/7/layout/RepeatingBendingProcessNew"/>
    <dgm:cxn modelId="{8AC45B44-05D7-43E8-B857-2789D603FABF}" type="presParOf" srcId="{A5E3B81D-CEF4-44ED-8B11-4D900B35E917}" destId="{774134CA-75A8-4D16-8FB7-DE1A34196836}" srcOrd="0" destOrd="0" presId="urn:microsoft.com/office/officeart/2016/7/layout/RepeatingBendingProcessNew"/>
    <dgm:cxn modelId="{CAE77497-5B9C-4FF5-B659-0EEE5F648E0D}" type="presParOf" srcId="{1F125291-BDBC-45A5-9E6D-A96D35747BC9}" destId="{1F89F89D-BFC6-44D1-8BCC-B15B3BDA759C}" srcOrd="2" destOrd="0" presId="urn:microsoft.com/office/officeart/2016/7/layout/RepeatingBendingProcessNew"/>
    <dgm:cxn modelId="{766E4FFF-405F-4C4E-A406-9A037EAFA4BA}" type="presParOf" srcId="{1F125291-BDBC-45A5-9E6D-A96D35747BC9}" destId="{9B891BA2-8122-42DA-8AA2-7AA2E6E51818}" srcOrd="3" destOrd="0" presId="urn:microsoft.com/office/officeart/2016/7/layout/RepeatingBendingProcessNew"/>
    <dgm:cxn modelId="{DF4CF5C5-5E2F-490C-9A8C-15784158A7D5}" type="presParOf" srcId="{9B891BA2-8122-42DA-8AA2-7AA2E6E51818}" destId="{457DF595-5E0E-4D04-BD23-4247BF709B6F}" srcOrd="0" destOrd="0" presId="urn:microsoft.com/office/officeart/2016/7/layout/RepeatingBendingProcessNew"/>
    <dgm:cxn modelId="{A9347DC5-98F6-4F67-BFEC-88385EB89C24}" type="presParOf" srcId="{1F125291-BDBC-45A5-9E6D-A96D35747BC9}" destId="{AC607BB2-A1B1-42E8-8295-59CBF8192EB4}" srcOrd="4" destOrd="0" presId="urn:microsoft.com/office/officeart/2016/7/layout/RepeatingBendingProcessNew"/>
    <dgm:cxn modelId="{E5C5D813-FB46-4F99-80E1-8835235C8688}" type="presParOf" srcId="{1F125291-BDBC-45A5-9E6D-A96D35747BC9}" destId="{05F56951-E3AB-41B1-8C0A-58081A01A5CA}" srcOrd="5" destOrd="0" presId="urn:microsoft.com/office/officeart/2016/7/layout/RepeatingBendingProcessNew"/>
    <dgm:cxn modelId="{0D42E4FF-114F-4C5F-9700-E2505E19A836}" type="presParOf" srcId="{05F56951-E3AB-41B1-8C0A-58081A01A5CA}" destId="{6C3A58F2-8D71-4F9A-9567-5894288E6983}" srcOrd="0" destOrd="0" presId="urn:microsoft.com/office/officeart/2016/7/layout/RepeatingBendingProcessNew"/>
    <dgm:cxn modelId="{82B514E0-5FAA-4706-8685-3A8504B6E688}" type="presParOf" srcId="{1F125291-BDBC-45A5-9E6D-A96D35747BC9}" destId="{F01177AC-A117-4D68-BCF8-D0F0E5FEAC0F}" srcOrd="6" destOrd="0" presId="urn:microsoft.com/office/officeart/2016/7/layout/RepeatingBendingProcessNew"/>
    <dgm:cxn modelId="{4847BEDA-36E9-486C-AA70-57890D9DDA16}" type="presParOf" srcId="{1F125291-BDBC-45A5-9E6D-A96D35747BC9}" destId="{562C6DCF-C4DE-41A6-877F-4339C0F4CCB9}" srcOrd="7" destOrd="0" presId="urn:microsoft.com/office/officeart/2016/7/layout/RepeatingBendingProcessNew"/>
    <dgm:cxn modelId="{C221E792-E1EE-4B17-8438-44487500A7A0}" type="presParOf" srcId="{562C6DCF-C4DE-41A6-877F-4339C0F4CCB9}" destId="{782BAA8E-A292-459D-9043-14EC02449E71}" srcOrd="0" destOrd="0" presId="urn:microsoft.com/office/officeart/2016/7/layout/RepeatingBendingProcessNew"/>
    <dgm:cxn modelId="{C1CA5E17-009F-4F24-B529-FD4FCB3DB7F1}" type="presParOf" srcId="{1F125291-BDBC-45A5-9E6D-A96D35747BC9}" destId="{0F358DD7-D433-43F4-8D71-9C74CF491E4E}" srcOrd="8" destOrd="0" presId="urn:microsoft.com/office/officeart/2016/7/layout/RepeatingBendingProcessNew"/>
    <dgm:cxn modelId="{D090F8CD-62E0-4BC3-B336-0A0A6312F67D}" type="presParOf" srcId="{1F125291-BDBC-45A5-9E6D-A96D35747BC9}" destId="{159D83BD-B6E9-434D-890E-6CA24E59FE0E}" srcOrd="9" destOrd="0" presId="urn:microsoft.com/office/officeart/2016/7/layout/RepeatingBendingProcessNew"/>
    <dgm:cxn modelId="{DDCBBDD3-E4E5-4ED0-A38B-253B11EE5945}" type="presParOf" srcId="{159D83BD-B6E9-434D-890E-6CA24E59FE0E}" destId="{DB772258-AC7F-4DA4-9936-36E60934029E}" srcOrd="0" destOrd="0" presId="urn:microsoft.com/office/officeart/2016/7/layout/RepeatingBendingProcessNew"/>
    <dgm:cxn modelId="{7E59CB7D-F07A-4A88-9E54-2EFB15996B7D}" type="presParOf" srcId="{1F125291-BDBC-45A5-9E6D-A96D35747BC9}" destId="{3B6FB695-7DA8-439C-ADAE-EFAAAE245F1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C2D56-1135-4EFB-AA6B-67FFF895DDEB}">
      <dsp:nvSpPr>
        <dsp:cNvPr id="0" name=""/>
        <dsp:cNvSpPr/>
      </dsp:nvSpPr>
      <dsp:spPr>
        <a:xfrm rot="5400000">
          <a:off x="212880" y="1176494"/>
          <a:ext cx="793836" cy="9037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5FEE1-8358-489C-96D5-5575481EDC29}">
      <dsp:nvSpPr>
        <dsp:cNvPr id="0" name=""/>
        <dsp:cNvSpPr/>
      </dsp:nvSpPr>
      <dsp:spPr>
        <a:xfrm>
          <a:off x="2562" y="296510"/>
          <a:ext cx="1336353" cy="935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Renaming datasets</a:t>
          </a:r>
        </a:p>
      </dsp:txBody>
      <dsp:txXfrm>
        <a:off x="48233" y="342181"/>
        <a:ext cx="1245011" cy="844062"/>
      </dsp:txXfrm>
    </dsp:sp>
    <dsp:sp modelId="{76412D31-1568-4D2E-B027-E887EC4B72F8}">
      <dsp:nvSpPr>
        <dsp:cNvPr id="0" name=""/>
        <dsp:cNvSpPr/>
      </dsp:nvSpPr>
      <dsp:spPr>
        <a:xfrm>
          <a:off x="1338915" y="385723"/>
          <a:ext cx="971936" cy="756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5D3B4-0CCC-438E-8E6D-267DFE0ED455}">
      <dsp:nvSpPr>
        <dsp:cNvPr id="0" name=""/>
        <dsp:cNvSpPr/>
      </dsp:nvSpPr>
      <dsp:spPr>
        <a:xfrm rot="5400000">
          <a:off x="1320859" y="2227262"/>
          <a:ext cx="793836" cy="9037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2E0FE-2851-495A-AC99-0D3AB3FC0773}">
      <dsp:nvSpPr>
        <dsp:cNvPr id="0" name=""/>
        <dsp:cNvSpPr/>
      </dsp:nvSpPr>
      <dsp:spPr>
        <a:xfrm>
          <a:off x="1110541" y="1347278"/>
          <a:ext cx="1336353" cy="935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Handling missing values</a:t>
          </a:r>
        </a:p>
      </dsp:txBody>
      <dsp:txXfrm>
        <a:off x="1156212" y="1392949"/>
        <a:ext cx="1245011" cy="844062"/>
      </dsp:txXfrm>
    </dsp:sp>
    <dsp:sp modelId="{7FBF920B-8418-4BE8-8FEE-FAA623A32C64}">
      <dsp:nvSpPr>
        <dsp:cNvPr id="0" name=""/>
        <dsp:cNvSpPr/>
      </dsp:nvSpPr>
      <dsp:spPr>
        <a:xfrm>
          <a:off x="2446894" y="1436490"/>
          <a:ext cx="971936" cy="756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7F50-B20E-4568-8A6A-C27235EE54D1}">
      <dsp:nvSpPr>
        <dsp:cNvPr id="0" name=""/>
        <dsp:cNvSpPr/>
      </dsp:nvSpPr>
      <dsp:spPr>
        <a:xfrm rot="5400000">
          <a:off x="2428838" y="3278029"/>
          <a:ext cx="793836" cy="9037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F2BD4-B5D5-4F48-8D8B-96902B482B5C}">
      <dsp:nvSpPr>
        <dsp:cNvPr id="0" name=""/>
        <dsp:cNvSpPr/>
      </dsp:nvSpPr>
      <dsp:spPr>
        <a:xfrm>
          <a:off x="2218520" y="2398045"/>
          <a:ext cx="1336353" cy="935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Handling duplicate columns</a:t>
          </a:r>
        </a:p>
      </dsp:txBody>
      <dsp:txXfrm>
        <a:off x="2264191" y="2443716"/>
        <a:ext cx="1245011" cy="844062"/>
      </dsp:txXfrm>
    </dsp:sp>
    <dsp:sp modelId="{F9FD3EED-BA43-4AC7-B0E4-DAD8632C3749}">
      <dsp:nvSpPr>
        <dsp:cNvPr id="0" name=""/>
        <dsp:cNvSpPr/>
      </dsp:nvSpPr>
      <dsp:spPr>
        <a:xfrm>
          <a:off x="3554873" y="2487258"/>
          <a:ext cx="971936" cy="756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1FC82-CB4B-4699-8883-F664B4EC43E0}">
      <dsp:nvSpPr>
        <dsp:cNvPr id="0" name=""/>
        <dsp:cNvSpPr/>
      </dsp:nvSpPr>
      <dsp:spPr>
        <a:xfrm rot="5400000">
          <a:off x="3536817" y="4328797"/>
          <a:ext cx="793836" cy="9037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17DC2-50CC-48F0-B872-46697835ACE1}">
      <dsp:nvSpPr>
        <dsp:cNvPr id="0" name=""/>
        <dsp:cNvSpPr/>
      </dsp:nvSpPr>
      <dsp:spPr>
        <a:xfrm>
          <a:off x="3326499" y="3448813"/>
          <a:ext cx="1336353" cy="935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Handling abbreviated values</a:t>
          </a:r>
        </a:p>
      </dsp:txBody>
      <dsp:txXfrm>
        <a:off x="3372170" y="3494484"/>
        <a:ext cx="1245011" cy="844062"/>
      </dsp:txXfrm>
    </dsp:sp>
    <dsp:sp modelId="{B36702E9-ABB8-4576-ADAE-8CFF6E259906}">
      <dsp:nvSpPr>
        <dsp:cNvPr id="0" name=""/>
        <dsp:cNvSpPr/>
      </dsp:nvSpPr>
      <dsp:spPr>
        <a:xfrm>
          <a:off x="4662852" y="3538025"/>
          <a:ext cx="971936" cy="756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BA36C-154E-475C-B365-36073D77CE0C}">
      <dsp:nvSpPr>
        <dsp:cNvPr id="0" name=""/>
        <dsp:cNvSpPr/>
      </dsp:nvSpPr>
      <dsp:spPr>
        <a:xfrm>
          <a:off x="4434478" y="4499580"/>
          <a:ext cx="1336353" cy="935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Merging</a:t>
          </a:r>
        </a:p>
      </dsp:txBody>
      <dsp:txXfrm>
        <a:off x="4480149" y="4545251"/>
        <a:ext cx="1245011" cy="84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3B81D-CEF4-44ED-8B11-4D900B35E917}">
      <dsp:nvSpPr>
        <dsp:cNvPr id="0" name=""/>
        <dsp:cNvSpPr/>
      </dsp:nvSpPr>
      <dsp:spPr>
        <a:xfrm>
          <a:off x="3230036" y="1378172"/>
          <a:ext cx="7107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075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66878" y="1420185"/>
        <a:ext cx="37067" cy="7413"/>
      </dsp:txXfrm>
    </dsp:sp>
    <dsp:sp modelId="{AC17279F-7B57-4B18-9BDF-A7D25ABFFE99}">
      <dsp:nvSpPr>
        <dsp:cNvPr id="0" name=""/>
        <dsp:cNvSpPr/>
      </dsp:nvSpPr>
      <dsp:spPr>
        <a:xfrm>
          <a:off x="8562" y="456910"/>
          <a:ext cx="3223273" cy="19339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943" tIns="165789" rIns="157943" bIns="16578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delay features were dropped </a:t>
          </a:r>
        </a:p>
      </dsp:txBody>
      <dsp:txXfrm>
        <a:off x="8562" y="456910"/>
        <a:ext cx="3223273" cy="1933964"/>
      </dsp:txXfrm>
    </dsp:sp>
    <dsp:sp modelId="{9B891BA2-8122-42DA-8AA2-7AA2E6E51818}">
      <dsp:nvSpPr>
        <dsp:cNvPr id="0" name=""/>
        <dsp:cNvSpPr/>
      </dsp:nvSpPr>
      <dsp:spPr>
        <a:xfrm>
          <a:off x="7194662" y="1378172"/>
          <a:ext cx="7107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0752" y="45720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31505" y="1420185"/>
        <a:ext cx="37067" cy="7413"/>
      </dsp:txXfrm>
    </dsp:sp>
    <dsp:sp modelId="{1F89F89D-BFC6-44D1-8BCC-B15B3BDA759C}">
      <dsp:nvSpPr>
        <dsp:cNvPr id="0" name=""/>
        <dsp:cNvSpPr/>
      </dsp:nvSpPr>
      <dsp:spPr>
        <a:xfrm>
          <a:off x="3973189" y="456910"/>
          <a:ext cx="3223273" cy="1933964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943" tIns="165789" rIns="157943" bIns="16578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id, ident, Cancellation reason, type, name, tail number, latitude_deg, longitude_deg, elevation_ft, iso_country, iata_code were  dropped</a:t>
          </a:r>
        </a:p>
      </dsp:txBody>
      <dsp:txXfrm>
        <a:off x="3973189" y="456910"/>
        <a:ext cx="3223273" cy="1933964"/>
      </dsp:txXfrm>
    </dsp:sp>
    <dsp:sp modelId="{05F56951-E3AB-41B1-8C0A-58081A01A5CA}">
      <dsp:nvSpPr>
        <dsp:cNvPr id="0" name=""/>
        <dsp:cNvSpPr/>
      </dsp:nvSpPr>
      <dsp:spPr>
        <a:xfrm>
          <a:off x="1620199" y="2389074"/>
          <a:ext cx="7929253" cy="710752"/>
        </a:xfrm>
        <a:custGeom>
          <a:avLst/>
          <a:gdLst/>
          <a:ahLst/>
          <a:cxnLst/>
          <a:rect l="0" t="0" r="0" b="0"/>
          <a:pathLst>
            <a:path>
              <a:moveTo>
                <a:pt x="7929253" y="0"/>
              </a:moveTo>
              <a:lnTo>
                <a:pt x="7929253" y="372476"/>
              </a:lnTo>
              <a:lnTo>
                <a:pt x="0" y="372476"/>
              </a:lnTo>
              <a:lnTo>
                <a:pt x="0" y="710752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85730" y="2740744"/>
        <a:ext cx="398191" cy="7413"/>
      </dsp:txXfrm>
    </dsp:sp>
    <dsp:sp modelId="{AC607BB2-A1B1-42E8-8295-59CBF8192EB4}">
      <dsp:nvSpPr>
        <dsp:cNvPr id="0" name=""/>
        <dsp:cNvSpPr/>
      </dsp:nvSpPr>
      <dsp:spPr>
        <a:xfrm>
          <a:off x="7937815" y="456910"/>
          <a:ext cx="3223273" cy="1933964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943" tIns="165789" rIns="157943" bIns="16578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Categorical columns like Origin and Destination airports were dropped</a:t>
          </a:r>
        </a:p>
      </dsp:txBody>
      <dsp:txXfrm>
        <a:off x="7937815" y="456910"/>
        <a:ext cx="3223273" cy="1933964"/>
      </dsp:txXfrm>
    </dsp:sp>
    <dsp:sp modelId="{562C6DCF-C4DE-41A6-877F-4339C0F4CCB9}">
      <dsp:nvSpPr>
        <dsp:cNvPr id="0" name=""/>
        <dsp:cNvSpPr/>
      </dsp:nvSpPr>
      <dsp:spPr>
        <a:xfrm>
          <a:off x="3230036" y="4053489"/>
          <a:ext cx="7107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0752" y="45720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66878" y="4095502"/>
        <a:ext cx="37067" cy="7413"/>
      </dsp:txXfrm>
    </dsp:sp>
    <dsp:sp modelId="{F01177AC-A117-4D68-BCF8-D0F0E5FEAC0F}">
      <dsp:nvSpPr>
        <dsp:cNvPr id="0" name=""/>
        <dsp:cNvSpPr/>
      </dsp:nvSpPr>
      <dsp:spPr>
        <a:xfrm>
          <a:off x="8562" y="3132227"/>
          <a:ext cx="3223273" cy="1933964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943" tIns="165789" rIns="157943" bIns="16578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Airline and IATA code were encoded</a:t>
          </a:r>
        </a:p>
      </dsp:txBody>
      <dsp:txXfrm>
        <a:off x="8562" y="3132227"/>
        <a:ext cx="3223273" cy="1933964"/>
      </dsp:txXfrm>
    </dsp:sp>
    <dsp:sp modelId="{159D83BD-B6E9-434D-890E-6CA24E59FE0E}">
      <dsp:nvSpPr>
        <dsp:cNvPr id="0" name=""/>
        <dsp:cNvSpPr/>
      </dsp:nvSpPr>
      <dsp:spPr>
        <a:xfrm>
          <a:off x="7194662" y="4053489"/>
          <a:ext cx="7107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0752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31505" y="4095502"/>
        <a:ext cx="37067" cy="7413"/>
      </dsp:txXfrm>
    </dsp:sp>
    <dsp:sp modelId="{0F358DD7-D433-43F4-8D71-9C74CF491E4E}">
      <dsp:nvSpPr>
        <dsp:cNvPr id="0" name=""/>
        <dsp:cNvSpPr/>
      </dsp:nvSpPr>
      <dsp:spPr>
        <a:xfrm>
          <a:off x="3973189" y="3132227"/>
          <a:ext cx="3223273" cy="1933964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943" tIns="165789" rIns="157943" bIns="16578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X and y variables were defined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(dependent variable ‘CANCELLED’)</a:t>
          </a:r>
        </a:p>
      </dsp:txBody>
      <dsp:txXfrm>
        <a:off x="3973189" y="3132227"/>
        <a:ext cx="3223273" cy="1933964"/>
      </dsp:txXfrm>
    </dsp:sp>
    <dsp:sp modelId="{3B6FB695-7DA8-439C-ADAE-EFAAAE245F19}">
      <dsp:nvSpPr>
        <dsp:cNvPr id="0" name=""/>
        <dsp:cNvSpPr/>
      </dsp:nvSpPr>
      <dsp:spPr>
        <a:xfrm>
          <a:off x="7937815" y="3132227"/>
          <a:ext cx="3223273" cy="193396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943" tIns="165789" rIns="157943" bIns="16578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Data was split into training and test sets in the ratio 80:20 respectively</a:t>
          </a:r>
        </a:p>
      </dsp:txBody>
      <dsp:txXfrm>
        <a:off x="7937815" y="3132227"/>
        <a:ext cx="3223273" cy="1933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9/24/2024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7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9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7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8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urairports.com/data/" TargetMode="External"/><Relationship Id="rId2" Type="http://schemas.openxmlformats.org/officeDocument/2006/relationships/hyperlink" Target="https://www.kaggle.com/datasets/usdot/flight-delays?select=flights.cs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eroplanes on a road">
            <a:extLst>
              <a:ext uri="{FF2B5EF4-FFF2-40B4-BE49-F238E27FC236}">
                <a16:creationId xmlns:a16="http://schemas.microsoft.com/office/drawing/2014/main" id="{DA6DE566-5DB1-B6B4-7CF6-4BF831A5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46" b="118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DFE6E-99D4-94D5-D932-5D08359E7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7"/>
            <a:ext cx="6696951" cy="34554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Predicting  flight  cancellations in advance with machine learning models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6247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4367-C83D-F4D2-4240-98ED7D5B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51728"/>
            <a:ext cx="3609983" cy="4428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Southwest Airlines Co. has the most patronized flights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0CAF88DA-35A5-745E-58CD-7B3A32133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8" y="976630"/>
            <a:ext cx="6758887" cy="4903594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6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55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E5C6F-D929-B38C-9A52-8DD307D62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49" y="238127"/>
            <a:ext cx="8267296" cy="100964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Preprocessing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AA9453-55A5-5057-2283-77F520D17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023973"/>
              </p:ext>
            </p:extLst>
          </p:nvPr>
        </p:nvGraphicFramePr>
        <p:xfrm>
          <a:off x="565149" y="1096773"/>
          <a:ext cx="11169652" cy="5523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57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75E6C-3D31-A343-9949-5DAAD6F6D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161B0-D302-F7B1-5BD5-71ED4655B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301658"/>
            <a:ext cx="8966805" cy="1086451"/>
          </a:xfrm>
        </p:spPr>
        <p:txBody>
          <a:bodyPr anchor="t">
            <a:normAutofit fontScale="90000"/>
          </a:bodyPr>
          <a:lstStyle/>
          <a:p>
            <a:r>
              <a:rPr lang="en-US" sz="4900" dirty="0"/>
              <a:t>Modelling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5B291-555D-9C89-CA9C-CE0FA6AF8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1096771"/>
            <a:ext cx="10421228" cy="5052611"/>
          </a:xfrm>
        </p:spPr>
        <p:txBody>
          <a:bodyPr anchor="b">
            <a:normAutofit/>
          </a:bodyPr>
          <a:lstStyle/>
          <a:p>
            <a:r>
              <a:rPr lang="en-US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Three machine learning models were built to predict flight cancellation.</a:t>
            </a:r>
          </a:p>
          <a:p>
            <a:endParaRPr lang="en-US" sz="32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2519680" algn="l"/>
              </a:tabLst>
            </a:pPr>
            <a:r>
              <a:rPr lang="en-US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Linear Regression Model.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2519680" algn="l"/>
              </a:tabLst>
            </a:pPr>
            <a:r>
              <a:rPr lang="en-US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Decision Tree Regressor with the max depth parameter set to 2.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2519680" algn="l"/>
              </a:tabLst>
            </a:pPr>
            <a:r>
              <a:rPr lang="en-US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Random Forest Classifier Model. The </a:t>
            </a:r>
            <a:r>
              <a:rPr lang="en-US" sz="3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n_estimators</a:t>
            </a:r>
            <a:r>
              <a:rPr lang="en-US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parameter was set at 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881EF-3AE4-727A-F4AE-2FB6357C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533401"/>
            <a:ext cx="6692901" cy="971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0898F-0DDF-15F4-6FD6-0AF0D28105BE}"/>
              </a:ext>
            </a:extLst>
          </p:cNvPr>
          <p:cNvSpPr txBox="1"/>
          <p:nvPr/>
        </p:nvSpPr>
        <p:spPr>
          <a:xfrm>
            <a:off x="565150" y="2691638"/>
            <a:ext cx="3609983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-Linear models</a:t>
            </a:r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053AA60-2B54-A0F7-95D5-ABB0FF91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744812"/>
              </p:ext>
            </p:extLst>
          </p:nvPr>
        </p:nvGraphicFramePr>
        <p:xfrm>
          <a:off x="3981450" y="1096773"/>
          <a:ext cx="7477125" cy="522782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870631">
                  <a:extLst>
                    <a:ext uri="{9D8B030D-6E8A-4147-A177-3AD203B41FA5}">
                      <a16:colId xmlns:a16="http://schemas.microsoft.com/office/drawing/2014/main" val="1520570350"/>
                    </a:ext>
                  </a:extLst>
                </a:gridCol>
                <a:gridCol w="2340821">
                  <a:extLst>
                    <a:ext uri="{9D8B030D-6E8A-4147-A177-3AD203B41FA5}">
                      <a16:colId xmlns:a16="http://schemas.microsoft.com/office/drawing/2014/main" val="2799345561"/>
                    </a:ext>
                  </a:extLst>
                </a:gridCol>
                <a:gridCol w="2265673">
                  <a:extLst>
                    <a:ext uri="{9D8B030D-6E8A-4147-A177-3AD203B41FA5}">
                      <a16:colId xmlns:a16="http://schemas.microsoft.com/office/drawing/2014/main" val="2601760273"/>
                    </a:ext>
                  </a:extLst>
                </a:gridCol>
              </a:tblGrid>
              <a:tr h="1802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19680" algn="l"/>
                        </a:tabLst>
                      </a:pPr>
                      <a:r>
                        <a:rPr lang="en-US" sz="1600" b="1" kern="100" cap="all" spc="60">
                          <a:solidFill>
                            <a:schemeClr val="tx1"/>
                          </a:solidFill>
                          <a:effectLst/>
                        </a:rPr>
                        <a:t>Model Assessment</a:t>
                      </a:r>
                      <a:endParaRPr lang="en-US" sz="1600" b="1" kern="100" cap="all" spc="6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05" marR="267546" marT="118667" marB="118667" anchor="b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19680" algn="l"/>
                        </a:tabLst>
                      </a:pPr>
                      <a:r>
                        <a:rPr lang="en-US" sz="1600" b="1" kern="100" cap="all" spc="60">
                          <a:solidFill>
                            <a:schemeClr val="tx1"/>
                          </a:solidFill>
                          <a:effectLst/>
                        </a:rPr>
                        <a:t>Linear Regression</a:t>
                      </a:r>
                      <a:endParaRPr lang="en-US" sz="1600" b="1" kern="100" cap="all" spc="6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05" marR="267546" marT="118667" marB="1186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19680" algn="l"/>
                        </a:tabLst>
                      </a:pPr>
                      <a:r>
                        <a:rPr lang="en-US" sz="1600" b="1" kern="100" cap="all" spc="60">
                          <a:solidFill>
                            <a:schemeClr val="tx1"/>
                          </a:solidFill>
                          <a:effectLst/>
                        </a:rPr>
                        <a:t>Decision Tree Regressor</a:t>
                      </a:r>
                      <a:endParaRPr lang="en-US" sz="1600" b="1" kern="100" cap="all" spc="6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05" marR="267546" marT="118667" marB="1186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193006"/>
                  </a:ext>
                </a:extLst>
              </a:tr>
              <a:tr h="1141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19680" algn="l"/>
                        </a:tabLs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R-squared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05" marR="267546" marT="165927" marB="118667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19680" algn="l"/>
                        </a:tabLst>
                      </a:pPr>
                      <a:r>
                        <a:rPr lang="en-US" sz="2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0.64</a:t>
                      </a:r>
                      <a:endParaRPr lang="en-US" sz="2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05" marR="267546" marT="165927" marB="118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19680" algn="l"/>
                        </a:tabLst>
                      </a:pPr>
                      <a:r>
                        <a:rPr lang="en-US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0.99</a:t>
                      </a:r>
                      <a:endParaRPr lang="en-US" sz="21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05" marR="267546" marT="165927" marB="118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568209"/>
                  </a:ext>
                </a:extLst>
              </a:tr>
              <a:tr h="1141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19680" algn="l"/>
                        </a:tabLs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Mean absolute error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05" marR="267546" marT="165927" marB="118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19680" algn="l"/>
                        </a:tabLst>
                      </a:pPr>
                      <a:r>
                        <a:rPr lang="en-US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0.032</a:t>
                      </a:r>
                      <a:endParaRPr lang="en-US" sz="21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05" marR="267546" marT="165927" marB="118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19680" algn="l"/>
                        </a:tabLst>
                      </a:pPr>
                      <a:r>
                        <a:rPr lang="en-US" sz="2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0.002</a:t>
                      </a:r>
                      <a:endParaRPr lang="en-US" sz="2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05" marR="267546" marT="165927" marB="118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420671"/>
                  </a:ext>
                </a:extLst>
              </a:tr>
              <a:tr h="1141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19680" algn="l"/>
                        </a:tabLs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Mean squared error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05" marR="267546" marT="165927" marB="118667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19680" algn="l"/>
                        </a:tabLst>
                      </a:pPr>
                      <a:r>
                        <a:rPr lang="en-US" sz="2100" kern="100" cap="none" spc="0">
                          <a:solidFill>
                            <a:schemeClr val="tx1"/>
                          </a:solidFill>
                          <a:effectLst/>
                        </a:rPr>
                        <a:t>0.064</a:t>
                      </a:r>
                      <a:endParaRPr lang="en-US" sz="21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05" marR="267546" marT="165927" marB="118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19680" algn="l"/>
                        </a:tabLst>
                      </a:pPr>
                      <a:r>
                        <a:rPr lang="en-US" sz="2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0.0104</a:t>
                      </a:r>
                      <a:endParaRPr lang="en-US" sz="2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05" marR="267546" marT="165927" marB="118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244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02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88116-CCC6-FC99-D5D8-4D639706D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94376" cy="2722164"/>
          </a:xfrm>
        </p:spPr>
        <p:txBody>
          <a:bodyPr>
            <a:normAutofit/>
          </a:bodyPr>
          <a:lstStyle/>
          <a:p>
            <a:r>
              <a:rPr lang="en-US" sz="6600"/>
              <a:t>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B4C82-D871-5BD6-5B57-E2DF5E33B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94376" cy="882904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Random Forest Model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3165C3-32AA-8360-EA9C-F83D5AB0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709" y="1511780"/>
            <a:ext cx="5731624" cy="4098110"/>
          </a:xfrm>
          <a:prstGeom prst="rect">
            <a:avLst/>
          </a:prstGeom>
        </p:spPr>
      </p:pic>
      <p:sp>
        <p:nvSpPr>
          <p:cNvPr id="41" name="Cross 40">
            <a:extLst>
              <a:ext uri="{FF2B5EF4-FFF2-40B4-BE49-F238E27FC236}">
                <a16:creationId xmlns:a16="http://schemas.microsoft.com/office/drawing/2014/main" id="{5FA1B450-DB4E-404E-9C1C-703E4FCC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1776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6B466-8BA4-B72A-84AC-0EDE04A5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619127"/>
            <a:ext cx="5749926" cy="883640"/>
          </a:xfrm>
        </p:spPr>
        <p:txBody>
          <a:bodyPr>
            <a:normAutofit/>
          </a:bodyPr>
          <a:lstStyle/>
          <a:p>
            <a:r>
              <a:rPr lang="en-US" dirty="0"/>
              <a:t>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0E40-9B33-1AF2-2459-B25F5DAE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81023"/>
            <a:ext cx="3883025" cy="4257852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  <a:tabLst>
                <a:tab pos="2519680" algn="l"/>
              </a:tabLs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confusion matrix indicated that the model was able to identify these;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2519680" algn="l"/>
              </a:tabLs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18125 True negatives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2519680" algn="l"/>
              </a:tabLs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1533028 True positives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  <a:tabLst>
                <a:tab pos="2519680" algn="l"/>
              </a:tabLs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 False positive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14 False negatives</a:t>
            </a:r>
            <a:endParaRPr lang="en-US" sz="28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3692BB4-CB9F-1436-5CB7-4F59B36E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8" y="1981022"/>
            <a:ext cx="6518645" cy="3159625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E7D5A-520D-E71F-6E07-1A33ED2B4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247651"/>
            <a:ext cx="7394395" cy="8491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Random Forest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E2513-8B30-73B5-0ABF-A564B9021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276350"/>
            <a:ext cx="4631309" cy="4873033"/>
          </a:xfrm>
        </p:spPr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classification reports showed that there is class imbalance. One class was 1533029 and the other class was 18139.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this reason, the accuracy of the model was not as relevant as the precision and recall of the model.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final performance of the model showed both precision and recall scores to be 1.0.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7F24D-73D8-F25D-385F-15B034667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4" y="2248956"/>
            <a:ext cx="6010275" cy="3208869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0711-18AF-1D72-1595-690850556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314327"/>
            <a:ext cx="8035342" cy="882904"/>
          </a:xfrm>
        </p:spPr>
        <p:txBody>
          <a:bodyPr>
            <a:normAutofit/>
          </a:bodyPr>
          <a:lstStyle/>
          <a:p>
            <a:r>
              <a:rPr lang="en-US" sz="4400" dirty="0"/>
              <a:t>Random Forest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05884-DD76-4FF4-F424-CA4A2F750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40" y="1285875"/>
            <a:ext cx="4910285" cy="52577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graph proves that the diagnostic ability of the model is good.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area under the curve value is 1.0 and it shows that the model can rank a randomly positive instance higher than a randomly negative instance. </a:t>
            </a:r>
          </a:p>
          <a:p>
            <a:endParaRPr lang="en-US" dirty="0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94903B21-BB32-48CD-2DEC-A34DE5C25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147" y="922747"/>
            <a:ext cx="5795372" cy="583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6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FFE80-AFE0-338B-DABF-5B87E1D66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4" y="263670"/>
            <a:ext cx="6518651" cy="8829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Random Forest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436BA-B953-302D-34DB-9A963C29E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81" y="1916348"/>
            <a:ext cx="3618567" cy="4512731"/>
          </a:xfrm>
        </p:spPr>
        <p:txBody>
          <a:bodyPr>
            <a:normAutofit/>
          </a:bodyPr>
          <a:lstStyle/>
          <a:p>
            <a:r>
              <a:rPr lang="en-US" sz="3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most important features of this model are the taxi out, elapsed time and taxi in features.</a:t>
            </a:r>
          </a:p>
          <a:p>
            <a:endParaRPr lang="en-US" dirty="0"/>
          </a:p>
        </p:txBody>
      </p:sp>
      <p:pic>
        <p:nvPicPr>
          <p:cNvPr id="4" name="Picture 3" descr="A graph showing the time and time&#10;&#10;Description automatically generated with medium confidence">
            <a:extLst>
              <a:ext uri="{FF2B5EF4-FFF2-40B4-BE49-F238E27FC236}">
                <a16:creationId xmlns:a16="http://schemas.microsoft.com/office/drawing/2014/main" id="{69DC0D44-2F37-7F43-E192-87554D23F0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0"/>
          <a:stretch/>
        </p:blipFill>
        <p:spPr>
          <a:xfrm>
            <a:off x="4815191" y="1096772"/>
            <a:ext cx="6627509" cy="4784598"/>
          </a:xfrm>
          <a:prstGeom prst="rect">
            <a:avLst/>
          </a:prstGeom>
        </p:spPr>
      </p:pic>
      <p:sp>
        <p:nvSpPr>
          <p:cNvPr id="27" name="Cross 26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3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CB97B13A-CCB5-6946-E44A-120457CD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8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8C12E-531D-C500-B210-3025ADA3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76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617A5-D9DE-DCE9-B7A8-98438BA01B96}"/>
              </a:ext>
            </a:extLst>
          </p:cNvPr>
          <p:cNvSpPr txBox="1"/>
          <p:nvPr/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best model is the Random Forest Model</a:t>
            </a:r>
          </a:p>
          <a:p>
            <a:pPr marL="2286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poorest performing model is the Linear Model</a:t>
            </a:r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15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1E10-9C80-567F-7C56-04D16C0A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362075"/>
            <a:ext cx="4200525" cy="51435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Flight </a:t>
            </a: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cancellations does not only waste </a:t>
            </a:r>
            <a:r>
              <a:rPr lang="en-US" sz="2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time of travelers it may also make them lose money due to missed </a:t>
            </a: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cruises, prepaid hotel rooms, increased parking fees, cancellation or postponement of business trips and additional cost of unplanned air tickets.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1F591-C37F-FF32-57FC-FF6B0D34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699688" y="1727466"/>
            <a:ext cx="6518645" cy="3666737"/>
          </a:xfrm>
          <a:prstGeom prst="rect">
            <a:avLst/>
          </a:prstGeom>
        </p:spPr>
      </p:pic>
      <p:sp>
        <p:nvSpPr>
          <p:cNvPr id="40" name="Cross 39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6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719EF-A9B5-B41D-0551-3C41D425B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52400"/>
            <a:ext cx="4655719" cy="824230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3FFCE-CC8C-9F20-C13C-43176952E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1129030"/>
            <a:ext cx="5306048" cy="572897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Random Forest Model is the best predictive model for flight cancellations.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most important feature for this model area taxi out, elapsed time and taxi in values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 assessment indicates excellent precision, accuracy and f1 scores for this model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0F724269-401A-CFB4-2A42-79D327FF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31" r="-1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33" name="Cross 32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7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B06BC-D4C7-C50C-FE80-31284319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00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884E5-0ABF-CF99-6A8F-19803709D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9084454" cy="1679567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83FB2-43B2-267D-9D4C-4245190B3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3724276"/>
            <a:ext cx="10661470" cy="1295399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tool can be used by air travelers to predict flight cancellations in advance?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54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931C4-2C8D-76DD-618F-AA8098CEE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666750"/>
            <a:ext cx="3894376" cy="841501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F8BDF-FDF6-FD33-A1C2-0EA18FA82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1743075"/>
            <a:ext cx="3894376" cy="42862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Building a model that predicts flight cancellations will serve as an important tool used by air travelers to predict flight cancellations in advance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20ABB-127E-ADF9-8448-EC95FD49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777" b="-1"/>
          <a:stretch/>
        </p:blipFill>
        <p:spPr>
          <a:xfrm>
            <a:off x="5486709" y="1948815"/>
            <a:ext cx="5731624" cy="3224040"/>
          </a:xfrm>
          <a:prstGeom prst="rect">
            <a:avLst/>
          </a:prstGeom>
        </p:spPr>
      </p:pic>
      <p:sp>
        <p:nvSpPr>
          <p:cNvPr id="36" name="Cross 35">
            <a:extLst>
              <a:ext uri="{FF2B5EF4-FFF2-40B4-BE49-F238E27FC236}">
                <a16:creationId xmlns:a16="http://schemas.microsoft.com/office/drawing/2014/main" id="{5FA1B450-DB4E-404E-9C1C-703E4FCC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1776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2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36741-ADDF-3D09-0F25-9DE1C23BD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7444" y="1204721"/>
            <a:ext cx="5029395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C9E04-54AE-985D-E82F-223FC1E13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7444" y="2193545"/>
            <a:ext cx="5337381" cy="444538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1.The </a:t>
            </a:r>
            <a:r>
              <a:rPr lang="en-US" u="sng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2015 Flight Delays and Cancellations (kaggle.com)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downloaded from Kaggle. It has about three files airlines.csv, airports.csv and flights.csv</a:t>
            </a:r>
          </a:p>
          <a:p>
            <a:pPr indent="-228600">
              <a:lnSpc>
                <a:spcPct val="90000"/>
              </a:lnSpc>
              <a:buFont typeface="System Font Regular"/>
              <a:buChar char="–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2.airlinedelaycauses_DelayedFlights.csv also downloaded from Kaggle</a:t>
            </a:r>
          </a:p>
          <a:p>
            <a:pPr>
              <a:lnSpc>
                <a:spcPct val="90000"/>
              </a:lnSpc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supplementary dataset was downloaded from </a:t>
            </a:r>
            <a:r>
              <a:rPr lang="en-US" u="sng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Open data @ </a:t>
            </a:r>
            <a:r>
              <a:rPr lang="en-US" u="sng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OurAirports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buFont typeface="System Font Regular"/>
              <a:buChar char="–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buFont typeface="System Font Regular"/>
              <a:buChar char="–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S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upplementary dataset was downloaded from </a:t>
            </a:r>
            <a:r>
              <a:rPr lang="en-US" u="sng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Open data @ </a:t>
            </a:r>
            <a:r>
              <a:rPr lang="en-US" u="sng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OurAirports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Illuminated server room panel">
            <a:extLst>
              <a:ext uri="{FF2B5EF4-FFF2-40B4-BE49-F238E27FC236}">
                <a16:creationId xmlns:a16="http://schemas.microsoft.com/office/drawing/2014/main" id="{7D25B22B-4EFD-A514-32ED-22B2055A82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058" r="21396" b="2"/>
          <a:stretch/>
        </p:blipFill>
        <p:spPr>
          <a:xfrm>
            <a:off x="464577" y="1096772"/>
            <a:ext cx="5571066" cy="5761228"/>
          </a:xfrm>
          <a:prstGeom prst="rect">
            <a:avLst/>
          </a:prstGeom>
        </p:spPr>
      </p:pic>
      <p:sp>
        <p:nvSpPr>
          <p:cNvPr id="67" name="Cross 66">
            <a:extLst>
              <a:ext uri="{FF2B5EF4-FFF2-40B4-BE49-F238E27FC236}">
                <a16:creationId xmlns:a16="http://schemas.microsoft.com/office/drawing/2014/main" id="{B03A2784-BA75-004F-B24B-7793E15C2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821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80209F-8EA9-624E-AA74-5D3C40DC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71D1-2D30-4B95-CA13-596CF438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"/>
            <a:ext cx="8267296" cy="1338606"/>
          </a:xfrm>
        </p:spPr>
        <p:txBody>
          <a:bodyPr>
            <a:normAutofit/>
          </a:bodyPr>
          <a:lstStyle/>
          <a:p>
            <a:r>
              <a:rPr lang="en-US" dirty="0"/>
              <a:t>Data Wrangling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56AE0B-2CE6-5017-9B23-643634BE0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498979"/>
              </p:ext>
            </p:extLst>
          </p:nvPr>
        </p:nvGraphicFramePr>
        <p:xfrm>
          <a:off x="401163" y="942681"/>
          <a:ext cx="5773394" cy="5731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3A7ADC-C5B7-F616-CEAF-C3C734551F42}"/>
              </a:ext>
            </a:extLst>
          </p:cNvPr>
          <p:cNvSpPr/>
          <p:nvPr/>
        </p:nvSpPr>
        <p:spPr>
          <a:xfrm>
            <a:off x="6312640" y="1366887"/>
            <a:ext cx="5039610" cy="4883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Resulting dataset </a:t>
            </a:r>
          </a:p>
          <a:p>
            <a:pPr algn="ctr"/>
            <a:r>
              <a:rPr lang="en-US" sz="4400" dirty="0" err="1"/>
              <a:t>fl_delay</a:t>
            </a:r>
            <a:endParaRPr lang="en-US" sz="4400" dirty="0"/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4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4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7755837 rows </a:t>
            </a:r>
          </a:p>
          <a:p>
            <a:pPr marL="571500" marR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4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42 columns</a:t>
            </a:r>
            <a:endParaRPr lang="en-US" sz="4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none" strike="noStrike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4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17">
            <a:extLst>
              <a:ext uri="{FF2B5EF4-FFF2-40B4-BE49-F238E27FC236}">
                <a16:creationId xmlns:a16="http://schemas.microsoft.com/office/drawing/2014/main" id="{3CA4E8CB-4D16-F943-A9BD-FFF698E6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75934"/>
            <a:ext cx="3609983" cy="4004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ore flights were cancelled in November, January and February. </a:t>
            </a:r>
          </a:p>
          <a:p>
            <a:pPr marL="0" indent="0">
              <a:buNone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may be due to harsh winter weather conditions. 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A graph of flight cancellation&#10;&#10;Description automatically generated with medium confidence">
            <a:extLst>
              <a:ext uri="{FF2B5EF4-FFF2-40B4-BE49-F238E27FC236}">
                <a16:creationId xmlns:a16="http://schemas.microsoft.com/office/drawing/2014/main" id="{8B922AC2-5A36-4F4E-D7C0-9CABB929F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11" y="1497220"/>
            <a:ext cx="5812999" cy="4127230"/>
          </a:xfrm>
          <a:prstGeom prst="rect">
            <a:avLst/>
          </a:prstGeom>
        </p:spPr>
      </p:pic>
      <p:sp>
        <p:nvSpPr>
          <p:cNvPr id="23" name="Cross 22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CB3E5-3396-F895-93BA-E03E2A7F1826}"/>
              </a:ext>
            </a:extLst>
          </p:cNvPr>
          <p:cNvSpPr txBox="1"/>
          <p:nvPr/>
        </p:nvSpPr>
        <p:spPr>
          <a:xfrm>
            <a:off x="409575" y="304800"/>
            <a:ext cx="606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589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8190-9699-07B5-640E-903A73364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395167"/>
            <a:ext cx="3609983" cy="4485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American Eagle Airlines Inc was responsible for the most flight cancellations at a cancellation rate of 3.5%.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aph showing a number of red bars&#10;&#10;Description automatically generated">
            <a:extLst>
              <a:ext uri="{FF2B5EF4-FFF2-40B4-BE49-F238E27FC236}">
                <a16:creationId xmlns:a16="http://schemas.microsoft.com/office/drawing/2014/main" id="{8EA9CE56-21BA-8D1C-1BCF-E1E82CAC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8" y="1096772"/>
            <a:ext cx="6782159" cy="4851541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A8A6-D609-0C7D-14A1-8E87E99C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128641" cy="3753778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Security and Weather delays were most likely to cause flight cancellations.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D808C-1B30-CC79-C6B4-66FE44424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4075" y="1052317"/>
            <a:ext cx="5899579" cy="27912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0FCF4-7211-B49D-8D4A-B6601C53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3828627"/>
            <a:ext cx="6001122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9997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622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Arial</vt:lpstr>
      <vt:lpstr>Avenir Next</vt:lpstr>
      <vt:lpstr>Seaford Display</vt:lpstr>
      <vt:lpstr>System Font Regular</vt:lpstr>
      <vt:lpstr>Tenorite</vt:lpstr>
      <vt:lpstr>Times New Roman</vt:lpstr>
      <vt:lpstr>Wingdings</vt:lpstr>
      <vt:lpstr>MadridVTI</vt:lpstr>
      <vt:lpstr>Predicting  flight  cancellations in advance with machine learning models </vt:lpstr>
      <vt:lpstr>PowerPoint Presentation</vt:lpstr>
      <vt:lpstr>Problem Statement</vt:lpstr>
      <vt:lpstr>Solution</vt:lpstr>
      <vt:lpstr>Data Sources</vt:lpstr>
      <vt:lpstr>Data Wrangling</vt:lpstr>
      <vt:lpstr>PowerPoint Presentation</vt:lpstr>
      <vt:lpstr>PowerPoint Presentation</vt:lpstr>
      <vt:lpstr>Security and Weather delays were most likely to cause flight cancellations. </vt:lpstr>
      <vt:lpstr>PowerPoint Presentation</vt:lpstr>
      <vt:lpstr>Preprocessing </vt:lpstr>
      <vt:lpstr>Modelling </vt:lpstr>
      <vt:lpstr>Model Evaluation</vt:lpstr>
      <vt:lpstr>Model Evaluation</vt:lpstr>
      <vt:lpstr>Random Forest Model</vt:lpstr>
      <vt:lpstr>Random Forest Model</vt:lpstr>
      <vt:lpstr>Random Forest Model</vt:lpstr>
      <vt:lpstr>Random Forest Model</vt:lpstr>
      <vt:lpstr>Model Selection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Arthur Otibu</dc:creator>
  <cp:lastModifiedBy>Sonia Arthur Otibu</cp:lastModifiedBy>
  <cp:revision>1</cp:revision>
  <dcterms:created xsi:type="dcterms:W3CDTF">2024-09-25T04:06:48Z</dcterms:created>
  <dcterms:modified xsi:type="dcterms:W3CDTF">2024-09-25T06:52:25Z</dcterms:modified>
</cp:coreProperties>
</file>