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76" r:id="rId7"/>
    <p:sldId id="268" r:id="rId8"/>
    <p:sldId id="267" r:id="rId9"/>
    <p:sldId id="269" r:id="rId10"/>
    <p:sldId id="271" r:id="rId11"/>
    <p:sldId id="272" r:id="rId12"/>
    <p:sldId id="273" r:id="rId13"/>
    <p:sldId id="265" r:id="rId14"/>
    <p:sldId id="274" r:id="rId15"/>
    <p:sldId id="275" r:id="rId16"/>
    <p:sldId id="266"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0560F5-843F-4A64-B009-F5E58483A17B}" v="3" dt="2023-06-21T22:36:06.9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4" d="100"/>
          <a:sy n="44" d="100"/>
        </p:scale>
        <p:origin x="8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jeeb Sonibare" userId="3b60b4ec5f29a2c1" providerId="LiveId" clId="{7F0560F5-843F-4A64-B009-F5E58483A17B}"/>
    <pc:docChg chg="undo custSel modSld">
      <pc:chgData name="Mujeeb Sonibare" userId="3b60b4ec5f29a2c1" providerId="LiveId" clId="{7F0560F5-843F-4A64-B009-F5E58483A17B}" dt="2023-06-25T13:43:02.138" v="291" actId="20577"/>
      <pc:docMkLst>
        <pc:docMk/>
      </pc:docMkLst>
      <pc:sldChg chg="addSp modSp mod">
        <pc:chgData name="Mujeeb Sonibare" userId="3b60b4ec5f29a2c1" providerId="LiveId" clId="{7F0560F5-843F-4A64-B009-F5E58483A17B}" dt="2023-06-21T22:37:27.680" v="60" actId="14100"/>
        <pc:sldMkLst>
          <pc:docMk/>
          <pc:sldMk cId="3974130601" sldId="257"/>
        </pc:sldMkLst>
        <pc:spChg chg="add mod">
          <ac:chgData name="Mujeeb Sonibare" userId="3b60b4ec5f29a2c1" providerId="LiveId" clId="{7F0560F5-843F-4A64-B009-F5E58483A17B}" dt="2023-06-21T22:35:50.185" v="47" actId="14100"/>
          <ac:spMkLst>
            <pc:docMk/>
            <pc:sldMk cId="3974130601" sldId="257"/>
            <ac:spMk id="22" creationId="{C2257601-8C98-4172-8CC1-89569BA75DBC}"/>
          </ac:spMkLst>
        </pc:spChg>
        <pc:spChg chg="add mod">
          <ac:chgData name="Mujeeb Sonibare" userId="3b60b4ec5f29a2c1" providerId="LiveId" clId="{7F0560F5-843F-4A64-B009-F5E58483A17B}" dt="2023-06-21T22:36:15.645" v="52" actId="20577"/>
          <ac:spMkLst>
            <pc:docMk/>
            <pc:sldMk cId="3974130601" sldId="257"/>
            <ac:spMk id="27" creationId="{0904D03E-F25B-4EFE-9067-C81859FADBCF}"/>
          </ac:spMkLst>
        </pc:spChg>
        <pc:picChg chg="mod">
          <ac:chgData name="Mujeeb Sonibare" userId="3b60b4ec5f29a2c1" providerId="LiveId" clId="{7F0560F5-843F-4A64-B009-F5E58483A17B}" dt="2023-06-21T22:35:25.311" v="33" actId="1076"/>
          <ac:picMkLst>
            <pc:docMk/>
            <pc:sldMk cId="3974130601" sldId="257"/>
            <ac:picMk id="6" creationId="{1D81F2E8-0E8C-47C7-9E88-7464BFF17A36}"/>
          </ac:picMkLst>
        </pc:picChg>
        <pc:picChg chg="add mod">
          <ac:chgData name="Mujeeb Sonibare" userId="3b60b4ec5f29a2c1" providerId="LiveId" clId="{7F0560F5-843F-4A64-B009-F5E58483A17B}" dt="2023-06-21T22:37:27.680" v="60" actId="14100"/>
          <ac:picMkLst>
            <pc:docMk/>
            <pc:sldMk cId="3974130601" sldId="257"/>
            <ac:picMk id="9" creationId="{97BCB718-01CD-4F3C-A9C5-682AB4338F05}"/>
          </ac:picMkLst>
        </pc:picChg>
        <pc:picChg chg="add mod">
          <ac:chgData name="Mujeeb Sonibare" userId="3b60b4ec5f29a2c1" providerId="LiveId" clId="{7F0560F5-843F-4A64-B009-F5E58483A17B}" dt="2023-06-21T22:35:27.430" v="34" actId="1076"/>
          <ac:picMkLst>
            <pc:docMk/>
            <pc:sldMk cId="3974130601" sldId="257"/>
            <ac:picMk id="19" creationId="{29E6601F-009B-480B-870B-179EEA1BB7A9}"/>
          </ac:picMkLst>
        </pc:picChg>
      </pc:sldChg>
      <pc:sldChg chg="modSp mod">
        <pc:chgData name="Mujeeb Sonibare" userId="3b60b4ec5f29a2c1" providerId="LiveId" clId="{7F0560F5-843F-4A64-B009-F5E58483A17B}" dt="2023-06-21T22:31:02.671" v="22" actId="20577"/>
        <pc:sldMkLst>
          <pc:docMk/>
          <pc:sldMk cId="2955028213" sldId="264"/>
        </pc:sldMkLst>
        <pc:spChg chg="mod">
          <ac:chgData name="Mujeeb Sonibare" userId="3b60b4ec5f29a2c1" providerId="LiveId" clId="{7F0560F5-843F-4A64-B009-F5E58483A17B}" dt="2023-06-21T22:31:02.671" v="22" actId="20577"/>
          <ac:spMkLst>
            <pc:docMk/>
            <pc:sldMk cId="2955028213" sldId="264"/>
            <ac:spMk id="3" creationId="{7C474AFA-D07D-01AB-710A-D80636983C02}"/>
          </ac:spMkLst>
        </pc:spChg>
      </pc:sldChg>
      <pc:sldChg chg="modSp mod">
        <pc:chgData name="Mujeeb Sonibare" userId="3b60b4ec5f29a2c1" providerId="LiveId" clId="{7F0560F5-843F-4A64-B009-F5E58483A17B}" dt="2023-06-25T13:43:02.138" v="291" actId="20577"/>
        <pc:sldMkLst>
          <pc:docMk/>
          <pc:sldMk cId="2032721957" sldId="266"/>
        </pc:sldMkLst>
        <pc:spChg chg="mod">
          <ac:chgData name="Mujeeb Sonibare" userId="3b60b4ec5f29a2c1" providerId="LiveId" clId="{7F0560F5-843F-4A64-B009-F5E58483A17B}" dt="2023-06-25T13:43:02.138" v="291" actId="20577"/>
          <ac:spMkLst>
            <pc:docMk/>
            <pc:sldMk cId="2032721957" sldId="266"/>
            <ac:spMk id="3" creationId="{7C474AFA-D07D-01AB-710A-D80636983C02}"/>
          </ac:spMkLst>
        </pc:spChg>
      </pc:sldChg>
      <pc:sldChg chg="modSp mod">
        <pc:chgData name="Mujeeb Sonibare" userId="3b60b4ec5f29a2c1" providerId="LiveId" clId="{7F0560F5-843F-4A64-B009-F5E58483A17B}" dt="2023-06-21T22:34:40.443" v="28" actId="27636"/>
        <pc:sldMkLst>
          <pc:docMk/>
          <pc:sldMk cId="1400506600" sldId="276"/>
        </pc:sldMkLst>
        <pc:spChg chg="mod">
          <ac:chgData name="Mujeeb Sonibare" userId="3b60b4ec5f29a2c1" providerId="LiveId" clId="{7F0560F5-843F-4A64-B009-F5E58483A17B}" dt="2023-06-21T22:34:40.443" v="28" actId="27636"/>
          <ac:spMkLst>
            <pc:docMk/>
            <pc:sldMk cId="1400506600" sldId="276"/>
            <ac:spMk id="3" creationId="{FF780D9E-B8B8-4604-B78D-8C7FE86212A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1DA22-C79A-2547-2686-274520A80D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4A2FC5-0A79-8ED4-A212-BCE9C90FDB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EA6218-D73E-4E77-995D-49FDF1108A42}"/>
              </a:ext>
            </a:extLst>
          </p:cNvPr>
          <p:cNvSpPr>
            <a:spLocks noGrp="1"/>
          </p:cNvSpPr>
          <p:nvPr>
            <p:ph type="dt" sz="half" idx="10"/>
          </p:nvPr>
        </p:nvSpPr>
        <p:spPr/>
        <p:txBody>
          <a:bodyPr/>
          <a:lstStyle/>
          <a:p>
            <a:fld id="{A1A6ADE9-15E5-4045-82AC-B2A787E7A292}" type="datetimeFigureOut">
              <a:rPr lang="en-IN" smtClean="0"/>
              <a:t>25-06-2023</a:t>
            </a:fld>
            <a:endParaRPr lang="en-IN"/>
          </a:p>
        </p:txBody>
      </p:sp>
      <p:sp>
        <p:nvSpPr>
          <p:cNvPr id="5" name="Footer Placeholder 4">
            <a:extLst>
              <a:ext uri="{FF2B5EF4-FFF2-40B4-BE49-F238E27FC236}">
                <a16:creationId xmlns:a16="http://schemas.microsoft.com/office/drawing/2014/main" id="{C6F51951-BF6D-7EF7-704C-00EB13811E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24A8B2-6CA8-FCD3-5D86-D44E68A7D5D2}"/>
              </a:ext>
            </a:extLst>
          </p:cNvPr>
          <p:cNvSpPr>
            <a:spLocks noGrp="1"/>
          </p:cNvSpPr>
          <p:nvPr>
            <p:ph type="sldNum" sz="quarter" idx="12"/>
          </p:nvPr>
        </p:nvSpPr>
        <p:spPr/>
        <p:txBody>
          <a:bodyPr/>
          <a:lstStyle/>
          <a:p>
            <a:fld id="{46699ECA-A354-487F-842C-942ADFB702FD}" type="slidenum">
              <a:rPr lang="en-IN" smtClean="0"/>
              <a:t>‹#›</a:t>
            </a:fld>
            <a:endParaRPr lang="en-IN"/>
          </a:p>
        </p:txBody>
      </p:sp>
    </p:spTree>
    <p:extLst>
      <p:ext uri="{BB962C8B-B14F-4D97-AF65-F5344CB8AC3E}">
        <p14:creationId xmlns:p14="http://schemas.microsoft.com/office/powerpoint/2010/main" val="3374471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A685-4AB8-59E8-07B6-3D1EBFD303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7745AF-10CB-6556-C061-00C136B31F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10128A-864B-A9CE-F5F9-9C358286B551}"/>
              </a:ext>
            </a:extLst>
          </p:cNvPr>
          <p:cNvSpPr>
            <a:spLocks noGrp="1"/>
          </p:cNvSpPr>
          <p:nvPr>
            <p:ph type="dt" sz="half" idx="10"/>
          </p:nvPr>
        </p:nvSpPr>
        <p:spPr/>
        <p:txBody>
          <a:bodyPr/>
          <a:lstStyle/>
          <a:p>
            <a:fld id="{A1A6ADE9-15E5-4045-82AC-B2A787E7A292}" type="datetimeFigureOut">
              <a:rPr lang="en-IN" smtClean="0"/>
              <a:t>25-06-2023</a:t>
            </a:fld>
            <a:endParaRPr lang="en-IN"/>
          </a:p>
        </p:txBody>
      </p:sp>
      <p:sp>
        <p:nvSpPr>
          <p:cNvPr id="5" name="Footer Placeholder 4">
            <a:extLst>
              <a:ext uri="{FF2B5EF4-FFF2-40B4-BE49-F238E27FC236}">
                <a16:creationId xmlns:a16="http://schemas.microsoft.com/office/drawing/2014/main" id="{30E592CB-4BCB-E3BD-7DEC-435EFF195C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886599-8964-8B7A-BDBC-A3A3CCFD900C}"/>
              </a:ext>
            </a:extLst>
          </p:cNvPr>
          <p:cNvSpPr>
            <a:spLocks noGrp="1"/>
          </p:cNvSpPr>
          <p:nvPr>
            <p:ph type="sldNum" sz="quarter" idx="12"/>
          </p:nvPr>
        </p:nvSpPr>
        <p:spPr/>
        <p:txBody>
          <a:bodyPr/>
          <a:lstStyle/>
          <a:p>
            <a:fld id="{46699ECA-A354-487F-842C-942ADFB702FD}" type="slidenum">
              <a:rPr lang="en-IN" smtClean="0"/>
              <a:t>‹#›</a:t>
            </a:fld>
            <a:endParaRPr lang="en-IN"/>
          </a:p>
        </p:txBody>
      </p:sp>
    </p:spTree>
    <p:extLst>
      <p:ext uri="{BB962C8B-B14F-4D97-AF65-F5344CB8AC3E}">
        <p14:creationId xmlns:p14="http://schemas.microsoft.com/office/powerpoint/2010/main" val="359289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F842C6-29AC-4555-EFCA-4A7E6C2F6D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0A279A-F0A8-38AD-A99A-9BE9C0017C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989771-ACB2-3BD9-BAF0-EF03856A3986}"/>
              </a:ext>
            </a:extLst>
          </p:cNvPr>
          <p:cNvSpPr>
            <a:spLocks noGrp="1"/>
          </p:cNvSpPr>
          <p:nvPr>
            <p:ph type="dt" sz="half" idx="10"/>
          </p:nvPr>
        </p:nvSpPr>
        <p:spPr/>
        <p:txBody>
          <a:bodyPr/>
          <a:lstStyle/>
          <a:p>
            <a:fld id="{A1A6ADE9-15E5-4045-82AC-B2A787E7A292}" type="datetimeFigureOut">
              <a:rPr lang="en-IN" smtClean="0"/>
              <a:t>25-06-2023</a:t>
            </a:fld>
            <a:endParaRPr lang="en-IN"/>
          </a:p>
        </p:txBody>
      </p:sp>
      <p:sp>
        <p:nvSpPr>
          <p:cNvPr id="5" name="Footer Placeholder 4">
            <a:extLst>
              <a:ext uri="{FF2B5EF4-FFF2-40B4-BE49-F238E27FC236}">
                <a16:creationId xmlns:a16="http://schemas.microsoft.com/office/drawing/2014/main" id="{E19EE862-D79B-ABF8-73B5-191E5FC410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040A25-AC2C-E9D1-F111-75566C39D4C1}"/>
              </a:ext>
            </a:extLst>
          </p:cNvPr>
          <p:cNvSpPr>
            <a:spLocks noGrp="1"/>
          </p:cNvSpPr>
          <p:nvPr>
            <p:ph type="sldNum" sz="quarter" idx="12"/>
          </p:nvPr>
        </p:nvSpPr>
        <p:spPr/>
        <p:txBody>
          <a:bodyPr/>
          <a:lstStyle/>
          <a:p>
            <a:fld id="{46699ECA-A354-487F-842C-942ADFB702FD}" type="slidenum">
              <a:rPr lang="en-IN" smtClean="0"/>
              <a:t>‹#›</a:t>
            </a:fld>
            <a:endParaRPr lang="en-IN"/>
          </a:p>
        </p:txBody>
      </p:sp>
    </p:spTree>
    <p:extLst>
      <p:ext uri="{BB962C8B-B14F-4D97-AF65-F5344CB8AC3E}">
        <p14:creationId xmlns:p14="http://schemas.microsoft.com/office/powerpoint/2010/main" val="114858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B08A5-DC5F-8C61-145C-F64AE3748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7674BD-94CD-C418-8454-99CD41092D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D40AFE-7A76-4DF9-4C5A-CDF5CB872FD6}"/>
              </a:ext>
            </a:extLst>
          </p:cNvPr>
          <p:cNvSpPr>
            <a:spLocks noGrp="1"/>
          </p:cNvSpPr>
          <p:nvPr>
            <p:ph type="dt" sz="half" idx="10"/>
          </p:nvPr>
        </p:nvSpPr>
        <p:spPr/>
        <p:txBody>
          <a:bodyPr/>
          <a:lstStyle/>
          <a:p>
            <a:fld id="{A1A6ADE9-15E5-4045-82AC-B2A787E7A292}" type="datetimeFigureOut">
              <a:rPr lang="en-IN" smtClean="0"/>
              <a:t>25-06-2023</a:t>
            </a:fld>
            <a:endParaRPr lang="en-IN"/>
          </a:p>
        </p:txBody>
      </p:sp>
      <p:sp>
        <p:nvSpPr>
          <p:cNvPr id="5" name="Footer Placeholder 4">
            <a:extLst>
              <a:ext uri="{FF2B5EF4-FFF2-40B4-BE49-F238E27FC236}">
                <a16:creationId xmlns:a16="http://schemas.microsoft.com/office/drawing/2014/main" id="{E15EF1E8-D4D0-200B-E43B-73232081BE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6A9430-EBB9-7352-939C-85DEAC5BECEE}"/>
              </a:ext>
            </a:extLst>
          </p:cNvPr>
          <p:cNvSpPr>
            <a:spLocks noGrp="1"/>
          </p:cNvSpPr>
          <p:nvPr>
            <p:ph type="sldNum" sz="quarter" idx="12"/>
          </p:nvPr>
        </p:nvSpPr>
        <p:spPr/>
        <p:txBody>
          <a:bodyPr/>
          <a:lstStyle/>
          <a:p>
            <a:fld id="{46699ECA-A354-487F-842C-942ADFB702FD}" type="slidenum">
              <a:rPr lang="en-IN" smtClean="0"/>
              <a:t>‹#›</a:t>
            </a:fld>
            <a:endParaRPr lang="en-IN"/>
          </a:p>
        </p:txBody>
      </p:sp>
    </p:spTree>
    <p:extLst>
      <p:ext uri="{BB962C8B-B14F-4D97-AF65-F5344CB8AC3E}">
        <p14:creationId xmlns:p14="http://schemas.microsoft.com/office/powerpoint/2010/main" val="459022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6766-307F-B54E-920A-71400D31F6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0AD3A2-8804-CBDF-AA9A-4179CC67FA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79C4DE-F8C5-685F-2F65-D094B2C053C6}"/>
              </a:ext>
            </a:extLst>
          </p:cNvPr>
          <p:cNvSpPr>
            <a:spLocks noGrp="1"/>
          </p:cNvSpPr>
          <p:nvPr>
            <p:ph type="dt" sz="half" idx="10"/>
          </p:nvPr>
        </p:nvSpPr>
        <p:spPr/>
        <p:txBody>
          <a:bodyPr/>
          <a:lstStyle/>
          <a:p>
            <a:fld id="{A1A6ADE9-15E5-4045-82AC-B2A787E7A292}" type="datetimeFigureOut">
              <a:rPr lang="en-IN" smtClean="0"/>
              <a:t>25-06-2023</a:t>
            </a:fld>
            <a:endParaRPr lang="en-IN"/>
          </a:p>
        </p:txBody>
      </p:sp>
      <p:sp>
        <p:nvSpPr>
          <p:cNvPr id="5" name="Footer Placeholder 4">
            <a:extLst>
              <a:ext uri="{FF2B5EF4-FFF2-40B4-BE49-F238E27FC236}">
                <a16:creationId xmlns:a16="http://schemas.microsoft.com/office/drawing/2014/main" id="{AB824A3D-A422-21D1-083C-5E7355F70B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2A4FEE-D9CC-95F4-6CA3-7874F44A355E}"/>
              </a:ext>
            </a:extLst>
          </p:cNvPr>
          <p:cNvSpPr>
            <a:spLocks noGrp="1"/>
          </p:cNvSpPr>
          <p:nvPr>
            <p:ph type="sldNum" sz="quarter" idx="12"/>
          </p:nvPr>
        </p:nvSpPr>
        <p:spPr/>
        <p:txBody>
          <a:bodyPr/>
          <a:lstStyle/>
          <a:p>
            <a:fld id="{46699ECA-A354-487F-842C-942ADFB702FD}" type="slidenum">
              <a:rPr lang="en-IN" smtClean="0"/>
              <a:t>‹#›</a:t>
            </a:fld>
            <a:endParaRPr lang="en-IN"/>
          </a:p>
        </p:txBody>
      </p:sp>
    </p:spTree>
    <p:extLst>
      <p:ext uri="{BB962C8B-B14F-4D97-AF65-F5344CB8AC3E}">
        <p14:creationId xmlns:p14="http://schemas.microsoft.com/office/powerpoint/2010/main" val="2291629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A5062-9573-8BCE-D257-C66447B5B6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87EAD3-2738-0102-1ED6-039E7D5E49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FEBCF3-1A12-5D14-C606-6260880724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7D00E8-D17E-DBFD-CD50-7EA9AB5AF51C}"/>
              </a:ext>
            </a:extLst>
          </p:cNvPr>
          <p:cNvSpPr>
            <a:spLocks noGrp="1"/>
          </p:cNvSpPr>
          <p:nvPr>
            <p:ph type="dt" sz="half" idx="10"/>
          </p:nvPr>
        </p:nvSpPr>
        <p:spPr/>
        <p:txBody>
          <a:bodyPr/>
          <a:lstStyle/>
          <a:p>
            <a:fld id="{A1A6ADE9-15E5-4045-82AC-B2A787E7A292}" type="datetimeFigureOut">
              <a:rPr lang="en-IN" smtClean="0"/>
              <a:t>25-06-2023</a:t>
            </a:fld>
            <a:endParaRPr lang="en-IN"/>
          </a:p>
        </p:txBody>
      </p:sp>
      <p:sp>
        <p:nvSpPr>
          <p:cNvPr id="6" name="Footer Placeholder 5">
            <a:extLst>
              <a:ext uri="{FF2B5EF4-FFF2-40B4-BE49-F238E27FC236}">
                <a16:creationId xmlns:a16="http://schemas.microsoft.com/office/drawing/2014/main" id="{C2EABBDF-2C9C-4C2D-5A10-77B246049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83D95F-47FE-6ED3-3261-FEA5F64819CE}"/>
              </a:ext>
            </a:extLst>
          </p:cNvPr>
          <p:cNvSpPr>
            <a:spLocks noGrp="1"/>
          </p:cNvSpPr>
          <p:nvPr>
            <p:ph type="sldNum" sz="quarter" idx="12"/>
          </p:nvPr>
        </p:nvSpPr>
        <p:spPr/>
        <p:txBody>
          <a:bodyPr/>
          <a:lstStyle/>
          <a:p>
            <a:fld id="{46699ECA-A354-487F-842C-942ADFB702FD}" type="slidenum">
              <a:rPr lang="en-IN" smtClean="0"/>
              <a:t>‹#›</a:t>
            </a:fld>
            <a:endParaRPr lang="en-IN"/>
          </a:p>
        </p:txBody>
      </p:sp>
    </p:spTree>
    <p:extLst>
      <p:ext uri="{BB962C8B-B14F-4D97-AF65-F5344CB8AC3E}">
        <p14:creationId xmlns:p14="http://schemas.microsoft.com/office/powerpoint/2010/main" val="436522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03F8-68F5-8921-C524-E129B2FEBA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AA7815-0A02-79FA-FB35-9790817A49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D6DB15-E08F-8B31-E7FA-B469CFE1C4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363664-C9A2-16D5-998A-934696DFC0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EE88A4-42F1-0BF1-B247-584ED932F5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5F7481-DF3F-4DD7-5E5D-E4A5119F0804}"/>
              </a:ext>
            </a:extLst>
          </p:cNvPr>
          <p:cNvSpPr>
            <a:spLocks noGrp="1"/>
          </p:cNvSpPr>
          <p:nvPr>
            <p:ph type="dt" sz="half" idx="10"/>
          </p:nvPr>
        </p:nvSpPr>
        <p:spPr/>
        <p:txBody>
          <a:bodyPr/>
          <a:lstStyle/>
          <a:p>
            <a:fld id="{A1A6ADE9-15E5-4045-82AC-B2A787E7A292}" type="datetimeFigureOut">
              <a:rPr lang="en-IN" smtClean="0"/>
              <a:t>25-06-2023</a:t>
            </a:fld>
            <a:endParaRPr lang="en-IN"/>
          </a:p>
        </p:txBody>
      </p:sp>
      <p:sp>
        <p:nvSpPr>
          <p:cNvPr id="8" name="Footer Placeholder 7">
            <a:extLst>
              <a:ext uri="{FF2B5EF4-FFF2-40B4-BE49-F238E27FC236}">
                <a16:creationId xmlns:a16="http://schemas.microsoft.com/office/drawing/2014/main" id="{4F143094-0D0B-4D78-33CB-F80A5E70F6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FEE179-42D3-728F-E9D8-ACD79FDD4C77}"/>
              </a:ext>
            </a:extLst>
          </p:cNvPr>
          <p:cNvSpPr>
            <a:spLocks noGrp="1"/>
          </p:cNvSpPr>
          <p:nvPr>
            <p:ph type="sldNum" sz="quarter" idx="12"/>
          </p:nvPr>
        </p:nvSpPr>
        <p:spPr/>
        <p:txBody>
          <a:bodyPr/>
          <a:lstStyle/>
          <a:p>
            <a:fld id="{46699ECA-A354-487F-842C-942ADFB702FD}" type="slidenum">
              <a:rPr lang="en-IN" smtClean="0"/>
              <a:t>‹#›</a:t>
            </a:fld>
            <a:endParaRPr lang="en-IN"/>
          </a:p>
        </p:txBody>
      </p:sp>
    </p:spTree>
    <p:extLst>
      <p:ext uri="{BB962C8B-B14F-4D97-AF65-F5344CB8AC3E}">
        <p14:creationId xmlns:p14="http://schemas.microsoft.com/office/powerpoint/2010/main" val="4089131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5C07D-348E-0419-F9EB-713188BC3D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F5765B-1C41-F455-EAE8-5F24AB2F2982}"/>
              </a:ext>
            </a:extLst>
          </p:cNvPr>
          <p:cNvSpPr>
            <a:spLocks noGrp="1"/>
          </p:cNvSpPr>
          <p:nvPr>
            <p:ph type="dt" sz="half" idx="10"/>
          </p:nvPr>
        </p:nvSpPr>
        <p:spPr/>
        <p:txBody>
          <a:bodyPr/>
          <a:lstStyle/>
          <a:p>
            <a:fld id="{A1A6ADE9-15E5-4045-82AC-B2A787E7A292}" type="datetimeFigureOut">
              <a:rPr lang="en-IN" smtClean="0"/>
              <a:t>25-06-2023</a:t>
            </a:fld>
            <a:endParaRPr lang="en-IN"/>
          </a:p>
        </p:txBody>
      </p:sp>
      <p:sp>
        <p:nvSpPr>
          <p:cNvPr id="4" name="Footer Placeholder 3">
            <a:extLst>
              <a:ext uri="{FF2B5EF4-FFF2-40B4-BE49-F238E27FC236}">
                <a16:creationId xmlns:a16="http://schemas.microsoft.com/office/drawing/2014/main" id="{DA7D57E8-D5E6-1632-7B0B-C8C47CAE90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CF65E9-A60A-E552-139C-A6A0A8EF952C}"/>
              </a:ext>
            </a:extLst>
          </p:cNvPr>
          <p:cNvSpPr>
            <a:spLocks noGrp="1"/>
          </p:cNvSpPr>
          <p:nvPr>
            <p:ph type="sldNum" sz="quarter" idx="12"/>
          </p:nvPr>
        </p:nvSpPr>
        <p:spPr/>
        <p:txBody>
          <a:bodyPr/>
          <a:lstStyle/>
          <a:p>
            <a:fld id="{46699ECA-A354-487F-842C-942ADFB702FD}" type="slidenum">
              <a:rPr lang="en-IN" smtClean="0"/>
              <a:t>‹#›</a:t>
            </a:fld>
            <a:endParaRPr lang="en-IN"/>
          </a:p>
        </p:txBody>
      </p:sp>
    </p:spTree>
    <p:extLst>
      <p:ext uri="{BB962C8B-B14F-4D97-AF65-F5344CB8AC3E}">
        <p14:creationId xmlns:p14="http://schemas.microsoft.com/office/powerpoint/2010/main" val="332997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9A8915-6CA5-5193-5C2F-C2737E1A4198}"/>
              </a:ext>
            </a:extLst>
          </p:cNvPr>
          <p:cNvSpPr>
            <a:spLocks noGrp="1"/>
          </p:cNvSpPr>
          <p:nvPr>
            <p:ph type="dt" sz="half" idx="10"/>
          </p:nvPr>
        </p:nvSpPr>
        <p:spPr/>
        <p:txBody>
          <a:bodyPr/>
          <a:lstStyle/>
          <a:p>
            <a:fld id="{A1A6ADE9-15E5-4045-82AC-B2A787E7A292}" type="datetimeFigureOut">
              <a:rPr lang="en-IN" smtClean="0"/>
              <a:t>25-06-2023</a:t>
            </a:fld>
            <a:endParaRPr lang="en-IN"/>
          </a:p>
        </p:txBody>
      </p:sp>
      <p:sp>
        <p:nvSpPr>
          <p:cNvPr id="3" name="Footer Placeholder 2">
            <a:extLst>
              <a:ext uri="{FF2B5EF4-FFF2-40B4-BE49-F238E27FC236}">
                <a16:creationId xmlns:a16="http://schemas.microsoft.com/office/drawing/2014/main" id="{F4C325E4-2C04-6420-D6F3-BE39511C94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FC0097-5C80-5F67-4E28-58835CC2E452}"/>
              </a:ext>
            </a:extLst>
          </p:cNvPr>
          <p:cNvSpPr>
            <a:spLocks noGrp="1"/>
          </p:cNvSpPr>
          <p:nvPr>
            <p:ph type="sldNum" sz="quarter" idx="12"/>
          </p:nvPr>
        </p:nvSpPr>
        <p:spPr/>
        <p:txBody>
          <a:bodyPr/>
          <a:lstStyle/>
          <a:p>
            <a:fld id="{46699ECA-A354-487F-842C-942ADFB702FD}" type="slidenum">
              <a:rPr lang="en-IN" smtClean="0"/>
              <a:t>‹#›</a:t>
            </a:fld>
            <a:endParaRPr lang="en-IN"/>
          </a:p>
        </p:txBody>
      </p:sp>
    </p:spTree>
    <p:extLst>
      <p:ext uri="{BB962C8B-B14F-4D97-AF65-F5344CB8AC3E}">
        <p14:creationId xmlns:p14="http://schemas.microsoft.com/office/powerpoint/2010/main" val="380540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3673-8AE8-AE96-5926-E67DC5B5C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3BFF3E-80F1-C751-2935-E68D9150A5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046594-6292-6E4D-E4E2-587447813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1C400F-630A-222B-608B-AD54F8C45536}"/>
              </a:ext>
            </a:extLst>
          </p:cNvPr>
          <p:cNvSpPr>
            <a:spLocks noGrp="1"/>
          </p:cNvSpPr>
          <p:nvPr>
            <p:ph type="dt" sz="half" idx="10"/>
          </p:nvPr>
        </p:nvSpPr>
        <p:spPr/>
        <p:txBody>
          <a:bodyPr/>
          <a:lstStyle/>
          <a:p>
            <a:fld id="{A1A6ADE9-15E5-4045-82AC-B2A787E7A292}" type="datetimeFigureOut">
              <a:rPr lang="en-IN" smtClean="0"/>
              <a:t>25-06-2023</a:t>
            </a:fld>
            <a:endParaRPr lang="en-IN"/>
          </a:p>
        </p:txBody>
      </p:sp>
      <p:sp>
        <p:nvSpPr>
          <p:cNvPr id="6" name="Footer Placeholder 5">
            <a:extLst>
              <a:ext uri="{FF2B5EF4-FFF2-40B4-BE49-F238E27FC236}">
                <a16:creationId xmlns:a16="http://schemas.microsoft.com/office/drawing/2014/main" id="{39348808-E8AE-554E-9335-ACCA14262E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0DE9FA-5FAF-74D7-030A-B978048A3D4D}"/>
              </a:ext>
            </a:extLst>
          </p:cNvPr>
          <p:cNvSpPr>
            <a:spLocks noGrp="1"/>
          </p:cNvSpPr>
          <p:nvPr>
            <p:ph type="sldNum" sz="quarter" idx="12"/>
          </p:nvPr>
        </p:nvSpPr>
        <p:spPr/>
        <p:txBody>
          <a:bodyPr/>
          <a:lstStyle/>
          <a:p>
            <a:fld id="{46699ECA-A354-487F-842C-942ADFB702FD}" type="slidenum">
              <a:rPr lang="en-IN" smtClean="0"/>
              <a:t>‹#›</a:t>
            </a:fld>
            <a:endParaRPr lang="en-IN"/>
          </a:p>
        </p:txBody>
      </p:sp>
    </p:spTree>
    <p:extLst>
      <p:ext uri="{BB962C8B-B14F-4D97-AF65-F5344CB8AC3E}">
        <p14:creationId xmlns:p14="http://schemas.microsoft.com/office/powerpoint/2010/main" val="3481530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FF29-5890-1531-9EED-F6C3A02B0F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3CCFE9-2CBF-BA61-E5CC-8136EA9F42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725601-D8DB-A725-6499-0E496E870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460904-094C-81D3-74DC-4E975C73FC09}"/>
              </a:ext>
            </a:extLst>
          </p:cNvPr>
          <p:cNvSpPr>
            <a:spLocks noGrp="1"/>
          </p:cNvSpPr>
          <p:nvPr>
            <p:ph type="dt" sz="half" idx="10"/>
          </p:nvPr>
        </p:nvSpPr>
        <p:spPr/>
        <p:txBody>
          <a:bodyPr/>
          <a:lstStyle/>
          <a:p>
            <a:fld id="{A1A6ADE9-15E5-4045-82AC-B2A787E7A292}" type="datetimeFigureOut">
              <a:rPr lang="en-IN" smtClean="0"/>
              <a:t>25-06-2023</a:t>
            </a:fld>
            <a:endParaRPr lang="en-IN"/>
          </a:p>
        </p:txBody>
      </p:sp>
      <p:sp>
        <p:nvSpPr>
          <p:cNvPr id="6" name="Footer Placeholder 5">
            <a:extLst>
              <a:ext uri="{FF2B5EF4-FFF2-40B4-BE49-F238E27FC236}">
                <a16:creationId xmlns:a16="http://schemas.microsoft.com/office/drawing/2014/main" id="{BD27AFAB-8125-1244-88A0-86D40B6E7E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45B718-4505-D7BF-F6F7-9166F866526B}"/>
              </a:ext>
            </a:extLst>
          </p:cNvPr>
          <p:cNvSpPr>
            <a:spLocks noGrp="1"/>
          </p:cNvSpPr>
          <p:nvPr>
            <p:ph type="sldNum" sz="quarter" idx="12"/>
          </p:nvPr>
        </p:nvSpPr>
        <p:spPr/>
        <p:txBody>
          <a:bodyPr/>
          <a:lstStyle/>
          <a:p>
            <a:fld id="{46699ECA-A354-487F-842C-942ADFB702FD}" type="slidenum">
              <a:rPr lang="en-IN" smtClean="0"/>
              <a:t>‹#›</a:t>
            </a:fld>
            <a:endParaRPr lang="en-IN"/>
          </a:p>
        </p:txBody>
      </p:sp>
    </p:spTree>
    <p:extLst>
      <p:ext uri="{BB962C8B-B14F-4D97-AF65-F5344CB8AC3E}">
        <p14:creationId xmlns:p14="http://schemas.microsoft.com/office/powerpoint/2010/main" val="237392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3CE5DA-680D-3B79-F7BC-934E2E7AF5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D48309-6389-265A-947B-3FD1740D12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52F9DE-1323-4E7A-5F5C-22AE62ED43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6ADE9-15E5-4045-82AC-B2A787E7A292}" type="datetimeFigureOut">
              <a:rPr lang="en-IN" smtClean="0"/>
              <a:t>25-06-2023</a:t>
            </a:fld>
            <a:endParaRPr lang="en-IN"/>
          </a:p>
        </p:txBody>
      </p:sp>
      <p:sp>
        <p:nvSpPr>
          <p:cNvPr id="5" name="Footer Placeholder 4">
            <a:extLst>
              <a:ext uri="{FF2B5EF4-FFF2-40B4-BE49-F238E27FC236}">
                <a16:creationId xmlns:a16="http://schemas.microsoft.com/office/drawing/2014/main" id="{C7FF0DE9-693C-A16E-AB16-B0FB478568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0692B7-D3E3-35D9-C6DC-6FF49E5FA2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99ECA-A354-487F-842C-942ADFB702FD}" type="slidenum">
              <a:rPr lang="en-IN" smtClean="0"/>
              <a:t>‹#›</a:t>
            </a:fld>
            <a:endParaRPr lang="en-IN"/>
          </a:p>
        </p:txBody>
      </p:sp>
    </p:spTree>
    <p:extLst>
      <p:ext uri="{BB962C8B-B14F-4D97-AF65-F5344CB8AC3E}">
        <p14:creationId xmlns:p14="http://schemas.microsoft.com/office/powerpoint/2010/main" val="137352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archive.ics.uci.edu/datasets?search=Daily%20Demand%20Forecasting%20Order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AA70A8-6C00-2F16-A4D4-AD905D3FA476}"/>
              </a:ext>
            </a:extLst>
          </p:cNvPr>
          <p:cNvPicPr>
            <a:picLocks noChangeAspect="1"/>
          </p:cNvPicPr>
          <p:nvPr/>
        </p:nvPicPr>
        <p:blipFill>
          <a:blip r:embed="rId2"/>
          <a:stretch>
            <a:fillRect/>
          </a:stretch>
        </p:blipFill>
        <p:spPr>
          <a:xfrm>
            <a:off x="9633910" y="121713"/>
            <a:ext cx="2292468" cy="558829"/>
          </a:xfrm>
          <a:prstGeom prst="rect">
            <a:avLst/>
          </a:prstGeom>
        </p:spPr>
      </p:pic>
      <p:pic>
        <p:nvPicPr>
          <p:cNvPr id="6" name="Picture 5">
            <a:extLst>
              <a:ext uri="{FF2B5EF4-FFF2-40B4-BE49-F238E27FC236}">
                <a16:creationId xmlns:a16="http://schemas.microsoft.com/office/drawing/2014/main" id="{E5A3CF7F-C0AB-8B94-1B65-3F8D13F163C4}"/>
              </a:ext>
            </a:extLst>
          </p:cNvPr>
          <p:cNvPicPr>
            <a:picLocks noChangeAspect="1"/>
          </p:cNvPicPr>
          <p:nvPr/>
        </p:nvPicPr>
        <p:blipFill>
          <a:blip r:embed="rId2"/>
          <a:stretch>
            <a:fillRect/>
          </a:stretch>
        </p:blipFill>
        <p:spPr>
          <a:xfrm>
            <a:off x="418024" y="1759349"/>
            <a:ext cx="3971368" cy="968090"/>
          </a:xfrm>
          <a:prstGeom prst="rect">
            <a:avLst/>
          </a:prstGeom>
        </p:spPr>
      </p:pic>
      <p:sp>
        <p:nvSpPr>
          <p:cNvPr id="7" name="TextBox 6">
            <a:extLst>
              <a:ext uri="{FF2B5EF4-FFF2-40B4-BE49-F238E27FC236}">
                <a16:creationId xmlns:a16="http://schemas.microsoft.com/office/drawing/2014/main" id="{822B48D8-19A5-57AB-D77E-8C17F8A0FB25}"/>
              </a:ext>
            </a:extLst>
          </p:cNvPr>
          <p:cNvSpPr txBox="1"/>
          <p:nvPr/>
        </p:nvSpPr>
        <p:spPr>
          <a:xfrm>
            <a:off x="552089" y="3200399"/>
            <a:ext cx="9532189" cy="584775"/>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Team Beanstalk – Premiere Project Presentation</a:t>
            </a:r>
          </a:p>
        </p:txBody>
      </p:sp>
      <p:sp>
        <p:nvSpPr>
          <p:cNvPr id="8" name="TextBox 7">
            <a:extLst>
              <a:ext uri="{FF2B5EF4-FFF2-40B4-BE49-F238E27FC236}">
                <a16:creationId xmlns:a16="http://schemas.microsoft.com/office/drawing/2014/main" id="{427345D1-8D03-E676-01C5-C1DD36961F50}"/>
              </a:ext>
            </a:extLst>
          </p:cNvPr>
          <p:cNvSpPr txBox="1"/>
          <p:nvPr/>
        </p:nvSpPr>
        <p:spPr>
          <a:xfrm>
            <a:off x="799381" y="5699185"/>
            <a:ext cx="2547668" cy="584775"/>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rPr>
              <a:t>24 JUNE 2023</a:t>
            </a:r>
          </a:p>
        </p:txBody>
      </p:sp>
    </p:spTree>
    <p:extLst>
      <p:ext uri="{BB962C8B-B14F-4D97-AF65-F5344CB8AC3E}">
        <p14:creationId xmlns:p14="http://schemas.microsoft.com/office/powerpoint/2010/main" val="545928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AA70A8-6C00-2F16-A4D4-AD905D3FA476}"/>
              </a:ext>
            </a:extLst>
          </p:cNvPr>
          <p:cNvPicPr>
            <a:picLocks noChangeAspect="1"/>
          </p:cNvPicPr>
          <p:nvPr/>
        </p:nvPicPr>
        <p:blipFill>
          <a:blip r:embed="rId2"/>
          <a:stretch>
            <a:fillRect/>
          </a:stretch>
        </p:blipFill>
        <p:spPr>
          <a:xfrm>
            <a:off x="9633910" y="121713"/>
            <a:ext cx="2292468" cy="558829"/>
          </a:xfrm>
          <a:prstGeom prst="rect">
            <a:avLst/>
          </a:prstGeom>
        </p:spPr>
      </p:pic>
      <p:sp>
        <p:nvSpPr>
          <p:cNvPr id="7" name="TextBox 6">
            <a:extLst>
              <a:ext uri="{FF2B5EF4-FFF2-40B4-BE49-F238E27FC236}">
                <a16:creationId xmlns:a16="http://schemas.microsoft.com/office/drawing/2014/main" id="{822B48D8-19A5-57AB-D77E-8C17F8A0FB25}"/>
              </a:ext>
            </a:extLst>
          </p:cNvPr>
          <p:cNvSpPr txBox="1"/>
          <p:nvPr/>
        </p:nvSpPr>
        <p:spPr>
          <a:xfrm>
            <a:off x="265622" y="573095"/>
            <a:ext cx="4271872"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Dataset description</a:t>
            </a:r>
          </a:p>
        </p:txBody>
      </p:sp>
      <p:sp>
        <p:nvSpPr>
          <p:cNvPr id="3" name="TextBox 2">
            <a:extLst>
              <a:ext uri="{FF2B5EF4-FFF2-40B4-BE49-F238E27FC236}">
                <a16:creationId xmlns:a16="http://schemas.microsoft.com/office/drawing/2014/main" id="{7C474AFA-D07D-01AB-710A-D80636983C02}"/>
              </a:ext>
            </a:extLst>
          </p:cNvPr>
          <p:cNvSpPr txBox="1"/>
          <p:nvPr/>
        </p:nvSpPr>
        <p:spPr>
          <a:xfrm>
            <a:off x="479126" y="1157870"/>
            <a:ext cx="11447252" cy="369332"/>
          </a:xfrm>
          <a:prstGeom prst="rect">
            <a:avLst/>
          </a:prstGeom>
          <a:noFill/>
        </p:spPr>
        <p:txBody>
          <a:bodyPr wrap="square" rtlCol="0">
            <a:spAutoFit/>
          </a:bodyPr>
          <a:lstStyle/>
          <a:p>
            <a:pPr marL="285750" indent="-285750">
              <a:buFont typeface="Arial" panose="020B0604020202020204" pitchFamily="34" charset="0"/>
              <a:buChar char="•"/>
            </a:pPr>
            <a:r>
              <a:rPr lang="en-IN" sz="1800" kern="100" dirty="0">
                <a:effectLst/>
                <a:latin typeface="Georgia" panose="02040502050405020303" pitchFamily="18" charset="0"/>
                <a:ea typeface="Calibri" panose="020F0502020204030204" pitchFamily="34" charset="0"/>
                <a:cs typeface="Times New Roman" panose="02020603050405020304" pitchFamily="18" charset="0"/>
              </a:rPr>
              <a:t>The heatmap to check on the correlation of the features was prepared and understood.</a:t>
            </a:r>
            <a:endParaRPr lang="en-IN" dirty="0"/>
          </a:p>
        </p:txBody>
      </p:sp>
      <p:pic>
        <p:nvPicPr>
          <p:cNvPr id="6" name="Picture 5">
            <a:extLst>
              <a:ext uri="{FF2B5EF4-FFF2-40B4-BE49-F238E27FC236}">
                <a16:creationId xmlns:a16="http://schemas.microsoft.com/office/drawing/2014/main" id="{FA7B5A92-2909-C120-392D-65A68376CFF1}"/>
              </a:ext>
            </a:extLst>
          </p:cNvPr>
          <p:cNvPicPr>
            <a:picLocks noChangeAspect="1"/>
          </p:cNvPicPr>
          <p:nvPr/>
        </p:nvPicPr>
        <p:blipFill>
          <a:blip r:embed="rId3"/>
          <a:stretch>
            <a:fillRect/>
          </a:stretch>
        </p:blipFill>
        <p:spPr>
          <a:xfrm>
            <a:off x="672860" y="1527202"/>
            <a:ext cx="10860657" cy="4873597"/>
          </a:xfrm>
          <a:prstGeom prst="rect">
            <a:avLst/>
          </a:prstGeom>
        </p:spPr>
      </p:pic>
    </p:spTree>
    <p:extLst>
      <p:ext uri="{BB962C8B-B14F-4D97-AF65-F5344CB8AC3E}">
        <p14:creationId xmlns:p14="http://schemas.microsoft.com/office/powerpoint/2010/main" val="130971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AA70A8-6C00-2F16-A4D4-AD905D3FA476}"/>
              </a:ext>
            </a:extLst>
          </p:cNvPr>
          <p:cNvPicPr>
            <a:picLocks noChangeAspect="1"/>
          </p:cNvPicPr>
          <p:nvPr/>
        </p:nvPicPr>
        <p:blipFill>
          <a:blip r:embed="rId2"/>
          <a:stretch>
            <a:fillRect/>
          </a:stretch>
        </p:blipFill>
        <p:spPr>
          <a:xfrm>
            <a:off x="9633910" y="121713"/>
            <a:ext cx="2292468" cy="558829"/>
          </a:xfrm>
          <a:prstGeom prst="rect">
            <a:avLst/>
          </a:prstGeom>
        </p:spPr>
      </p:pic>
      <p:sp>
        <p:nvSpPr>
          <p:cNvPr id="7" name="TextBox 6">
            <a:extLst>
              <a:ext uri="{FF2B5EF4-FFF2-40B4-BE49-F238E27FC236}">
                <a16:creationId xmlns:a16="http://schemas.microsoft.com/office/drawing/2014/main" id="{822B48D8-19A5-57AB-D77E-8C17F8A0FB25}"/>
              </a:ext>
            </a:extLst>
          </p:cNvPr>
          <p:cNvSpPr txBox="1"/>
          <p:nvPr/>
        </p:nvSpPr>
        <p:spPr>
          <a:xfrm>
            <a:off x="265622" y="573095"/>
            <a:ext cx="4271872"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Data Preparation</a:t>
            </a:r>
          </a:p>
        </p:txBody>
      </p:sp>
      <p:sp>
        <p:nvSpPr>
          <p:cNvPr id="3" name="TextBox 2">
            <a:extLst>
              <a:ext uri="{FF2B5EF4-FFF2-40B4-BE49-F238E27FC236}">
                <a16:creationId xmlns:a16="http://schemas.microsoft.com/office/drawing/2014/main" id="{7C474AFA-D07D-01AB-710A-D80636983C02}"/>
              </a:ext>
            </a:extLst>
          </p:cNvPr>
          <p:cNvSpPr txBox="1"/>
          <p:nvPr/>
        </p:nvSpPr>
        <p:spPr>
          <a:xfrm>
            <a:off x="405442" y="1337094"/>
            <a:ext cx="11386867" cy="646331"/>
          </a:xfrm>
          <a:prstGeom prst="rect">
            <a:avLst/>
          </a:prstGeom>
          <a:noFill/>
        </p:spPr>
        <p:txBody>
          <a:bodyPr wrap="square" rtlCol="0">
            <a:spAutoFit/>
          </a:bodyPr>
          <a:lstStyle/>
          <a:p>
            <a:r>
              <a:rPr lang="en-IN" sz="1800" kern="100" dirty="0">
                <a:effectLst/>
                <a:latin typeface="Georgia" panose="02040502050405020303" pitchFamily="18" charset="0"/>
                <a:ea typeface="Calibri" panose="020F0502020204030204" pitchFamily="34" charset="0"/>
                <a:cs typeface="Times New Roman" panose="02020603050405020304" pitchFamily="18" charset="0"/>
              </a:rPr>
              <a:t>The </a:t>
            </a:r>
            <a:r>
              <a:rPr lang="en-IN" sz="1800" b="1" kern="100" dirty="0">
                <a:effectLst/>
                <a:latin typeface="Georgia" panose="02040502050405020303" pitchFamily="18" charset="0"/>
                <a:ea typeface="Calibri" panose="020F0502020204030204" pitchFamily="34" charset="0"/>
                <a:cs typeface="Times New Roman" panose="02020603050405020304" pitchFamily="18" charset="0"/>
              </a:rPr>
              <a:t>Feature Selection </a:t>
            </a:r>
            <a:r>
              <a:rPr lang="en-IN" sz="1800" kern="100" dirty="0">
                <a:effectLst/>
                <a:latin typeface="Georgia" panose="02040502050405020303" pitchFamily="18" charset="0"/>
                <a:ea typeface="Calibri" panose="020F0502020204030204" pitchFamily="34" charset="0"/>
                <a:cs typeface="Times New Roman" panose="02020603050405020304" pitchFamily="18" charset="0"/>
              </a:rPr>
              <a:t>process was performed to understand the importance of the respective features of the dataset.</a:t>
            </a:r>
            <a:endParaRPr lang="en-IN" dirty="0"/>
          </a:p>
        </p:txBody>
      </p:sp>
      <p:pic>
        <p:nvPicPr>
          <p:cNvPr id="2" name="Picture 1" descr="A picture containing text, screenshot, software, number&#10;&#10;Description automatically generated">
            <a:extLst>
              <a:ext uri="{FF2B5EF4-FFF2-40B4-BE49-F238E27FC236}">
                <a16:creationId xmlns:a16="http://schemas.microsoft.com/office/drawing/2014/main" id="{F116B79D-266C-7EE3-24D8-DE18101B37AE}"/>
              </a:ext>
            </a:extLst>
          </p:cNvPr>
          <p:cNvPicPr>
            <a:picLocks noChangeAspect="1"/>
          </p:cNvPicPr>
          <p:nvPr/>
        </p:nvPicPr>
        <p:blipFill>
          <a:blip r:embed="rId3"/>
          <a:stretch>
            <a:fillRect/>
          </a:stretch>
        </p:blipFill>
        <p:spPr>
          <a:xfrm>
            <a:off x="3800475" y="1660259"/>
            <a:ext cx="4591050" cy="4425950"/>
          </a:xfrm>
          <a:prstGeom prst="rect">
            <a:avLst/>
          </a:prstGeom>
        </p:spPr>
      </p:pic>
      <p:sp>
        <p:nvSpPr>
          <p:cNvPr id="4" name="Rectangle 3">
            <a:extLst>
              <a:ext uri="{FF2B5EF4-FFF2-40B4-BE49-F238E27FC236}">
                <a16:creationId xmlns:a16="http://schemas.microsoft.com/office/drawing/2014/main" id="{B8C491F8-80AF-F47E-5060-13C135DA1B0B}"/>
              </a:ext>
            </a:extLst>
          </p:cNvPr>
          <p:cNvSpPr/>
          <p:nvPr/>
        </p:nvSpPr>
        <p:spPr>
          <a:xfrm>
            <a:off x="405443" y="6284905"/>
            <a:ext cx="11386866" cy="4135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n w="0"/>
                <a:solidFill>
                  <a:schemeClr val="tx1"/>
                </a:solidFill>
                <a:latin typeface="Georgia" panose="02040502050405020303" pitchFamily="18" charset="0"/>
              </a:rPr>
              <a:t>Non – Urgent Orders, Order Type B, Order Type C, Day of the Week, Urgent Orders, and Banking Orders (3) are listed as above basis Feature Importance.</a:t>
            </a:r>
            <a:endParaRPr lang="en-IN" sz="1400" dirty="0">
              <a:latin typeface="Georgia" panose="02040502050405020303" pitchFamily="18" charset="0"/>
            </a:endParaRPr>
          </a:p>
        </p:txBody>
      </p:sp>
    </p:spTree>
    <p:extLst>
      <p:ext uri="{BB962C8B-B14F-4D97-AF65-F5344CB8AC3E}">
        <p14:creationId xmlns:p14="http://schemas.microsoft.com/office/powerpoint/2010/main" val="33013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681083-A668-E078-EA69-F0BAC4A77F84}"/>
              </a:ext>
            </a:extLst>
          </p:cNvPr>
          <p:cNvSpPr txBox="1"/>
          <p:nvPr/>
        </p:nvSpPr>
        <p:spPr>
          <a:xfrm>
            <a:off x="265622" y="573095"/>
            <a:ext cx="4271872"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Data Preparation</a:t>
            </a:r>
          </a:p>
        </p:txBody>
      </p:sp>
      <p:pic>
        <p:nvPicPr>
          <p:cNvPr id="5" name="Picture 4">
            <a:extLst>
              <a:ext uri="{FF2B5EF4-FFF2-40B4-BE49-F238E27FC236}">
                <a16:creationId xmlns:a16="http://schemas.microsoft.com/office/drawing/2014/main" id="{C4DC0143-F935-C502-66F8-D68010868EA2}"/>
              </a:ext>
            </a:extLst>
          </p:cNvPr>
          <p:cNvPicPr>
            <a:picLocks noChangeAspect="1"/>
          </p:cNvPicPr>
          <p:nvPr/>
        </p:nvPicPr>
        <p:blipFill>
          <a:blip r:embed="rId2"/>
          <a:stretch>
            <a:fillRect/>
          </a:stretch>
        </p:blipFill>
        <p:spPr>
          <a:xfrm>
            <a:off x="9633910" y="121713"/>
            <a:ext cx="2292468" cy="558829"/>
          </a:xfrm>
          <a:prstGeom prst="rect">
            <a:avLst/>
          </a:prstGeom>
        </p:spPr>
      </p:pic>
      <p:sp>
        <p:nvSpPr>
          <p:cNvPr id="6" name="TextBox 5">
            <a:extLst>
              <a:ext uri="{FF2B5EF4-FFF2-40B4-BE49-F238E27FC236}">
                <a16:creationId xmlns:a16="http://schemas.microsoft.com/office/drawing/2014/main" id="{D585FCFD-103B-583F-514C-3CB94520A8B7}"/>
              </a:ext>
            </a:extLst>
          </p:cNvPr>
          <p:cNvSpPr txBox="1"/>
          <p:nvPr/>
        </p:nvSpPr>
        <p:spPr>
          <a:xfrm>
            <a:off x="432399" y="1157870"/>
            <a:ext cx="11627329" cy="5363456"/>
          </a:xfrm>
          <a:prstGeom prst="rect">
            <a:avLst/>
          </a:prstGeom>
          <a:noFill/>
        </p:spPr>
        <p:txBody>
          <a:bodyPr wrap="square" rtlCol="0">
            <a:spAutoFit/>
          </a:bodyPr>
          <a:lstStyle/>
          <a:p>
            <a:pPr marL="742950" lvl="1" indent="-285750">
              <a:lnSpc>
                <a:spcPct val="107000"/>
              </a:lnSpc>
              <a:buFont typeface="Arial" panose="020B0604020202020204" pitchFamily="34" charset="0"/>
              <a:buChar char="•"/>
            </a:pPr>
            <a:r>
              <a:rPr lang="en-IN" kern="100" dirty="0">
                <a:effectLst/>
                <a:latin typeface="Georgia" panose="02040502050405020303" pitchFamily="18" charset="0"/>
                <a:ea typeface="Calibri" panose="020F0502020204030204" pitchFamily="34" charset="0"/>
                <a:cs typeface="Times New Roman" panose="02020603050405020304" pitchFamily="18" charset="0"/>
              </a:rPr>
              <a:t>Feature columns that have little importance have been dropped and the rest were selected.</a:t>
            </a:r>
          </a:p>
          <a:p>
            <a:pPr lvl="1">
              <a:lnSpc>
                <a:spcPct val="107000"/>
              </a:lnSpc>
            </a:pPr>
            <a:endParaRPr lang="en-IN" kern="100" dirty="0">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1" indent="-285750">
              <a:lnSpc>
                <a:spcPct val="107000"/>
              </a:lnSpc>
              <a:spcAft>
                <a:spcPts val="800"/>
              </a:spcAft>
              <a:buFontTx/>
              <a:buChar char="-"/>
            </a:pPr>
            <a:r>
              <a:rPr lang="en-IN" sz="1600" kern="100" dirty="0">
                <a:effectLst/>
                <a:latin typeface="Georgia" panose="02040502050405020303" pitchFamily="18" charset="0"/>
                <a:ea typeface="Calibri" panose="020F0502020204030204" pitchFamily="34" charset="0"/>
                <a:cs typeface="Times New Roman" panose="02020603050405020304" pitchFamily="18" charset="0"/>
              </a:rPr>
              <a:t>‘ Unnamed: 0', 'Week of the month (first week, second, third, fourth or fifth week', 'Banking orders 2)',’ Banking orders (1)', 'Orders from the traffic controller sector’, 'Fiscal sector orders', 'Order type A’ columns </a:t>
            </a:r>
            <a:r>
              <a:rPr lang="en-IN" sz="1600" kern="100" dirty="0">
                <a:latin typeface="Georgia" panose="02040502050405020303" pitchFamily="18" charset="0"/>
                <a:ea typeface="Calibri" panose="020F0502020204030204" pitchFamily="34" charset="0"/>
                <a:cs typeface="Times New Roman" panose="02020603050405020304" pitchFamily="18" charset="0"/>
              </a:rPr>
              <a:t>were</a:t>
            </a:r>
            <a:r>
              <a:rPr lang="en-IN" sz="1600" kern="100" dirty="0">
                <a:effectLst/>
                <a:latin typeface="Georgia" panose="02040502050405020303" pitchFamily="18" charset="0"/>
                <a:ea typeface="Calibri" panose="020F0502020204030204" pitchFamily="34" charset="0"/>
                <a:cs typeface="Times New Roman" panose="02020603050405020304" pitchFamily="18" charset="0"/>
              </a:rPr>
              <a:t> dropped.</a:t>
            </a:r>
          </a:p>
          <a:p>
            <a:pPr marL="457200">
              <a:lnSpc>
                <a:spcPct val="107000"/>
              </a:lnSpc>
              <a:spcAft>
                <a:spcPts val="800"/>
              </a:spcAft>
            </a:pPr>
            <a:endParaRPr lang="en-IN" sz="1600" kern="100" dirty="0">
              <a:effectLst/>
              <a:latin typeface="Georgia" panose="02040502050405020303" pitchFamily="18" charset="0"/>
              <a:ea typeface="Calibri" panose="020F0502020204030204" pitchFamily="34" charset="0"/>
              <a:cs typeface="Times New Roman" panose="02020603050405020304" pitchFamily="18" charset="0"/>
            </a:endParaRPr>
          </a:p>
          <a:p>
            <a:pPr marL="1200150" lvl="1" indent="-285750">
              <a:lnSpc>
                <a:spcPct val="107000"/>
              </a:lnSpc>
              <a:spcAft>
                <a:spcPts val="800"/>
              </a:spcAft>
              <a:buFontTx/>
              <a:buChar char="-"/>
            </a:pPr>
            <a:r>
              <a:rPr kumimoji="0" lang="en-US" altLang="en-US" sz="16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The list of remaining feature columns taken up for analysis are</a:t>
            </a:r>
            <a:r>
              <a:rPr kumimoji="0" lang="en-US" altLang="en-US" sz="12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'Day of the week (Monday to Friday)', 'Non-urgent order', 'Urgent order', 'Order type B', 'Order type C', 'Banking orders (3)', 'Target (Total orders)’</a:t>
            </a:r>
            <a:r>
              <a:rPr kumimoji="0" lang="en-US" altLang="en-US" sz="1050" b="0" i="0" u="none" strike="noStrike" cap="none" normalizeH="0" baseline="0" dirty="0">
                <a:ln>
                  <a:noFill/>
                </a:ln>
                <a:solidFill>
                  <a:schemeClr val="tx1"/>
                </a:solidFill>
                <a:effectLst/>
              </a:rPr>
              <a:t> </a:t>
            </a:r>
          </a:p>
          <a:p>
            <a:pPr marL="1200150" lvl="1" indent="-285750">
              <a:lnSpc>
                <a:spcPct val="107000"/>
              </a:lnSpc>
              <a:spcAft>
                <a:spcPts val="800"/>
              </a:spcAft>
              <a:buFontTx/>
              <a:buChar char="-"/>
            </a:pPr>
            <a:endParaRPr kumimoji="0" lang="en-US" altLang="en-US" sz="1050" b="0" i="0" u="none" strike="noStrike" cap="none" normalizeH="0" baseline="0" dirty="0">
              <a:ln>
                <a:noFill/>
              </a:ln>
              <a:solidFill>
                <a:schemeClr val="tx1"/>
              </a:solidFill>
              <a:effectLst/>
            </a:endParaRPr>
          </a:p>
          <a:p>
            <a:pPr marL="742950" indent="-285750">
              <a:lnSpc>
                <a:spcPct val="107000"/>
              </a:lnSpc>
              <a:spcAft>
                <a:spcPts val="800"/>
              </a:spcAft>
              <a:buFontTx/>
              <a:buChar char="-"/>
            </a:pPr>
            <a:endParaRPr lang="en-US" sz="1050" dirty="0">
              <a:latin typeface="Georgia" panose="02040502050405020303" pitchFamily="18" charset="0"/>
              <a:ea typeface="Calibri" panose="020F0502020204030204" pitchFamily="34" charset="0"/>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The Dataset was scaled using the standard scalar method before validation.</a:t>
            </a:r>
          </a:p>
          <a:p>
            <a:pPr marL="457200">
              <a:lnSpc>
                <a:spcPct val="107000"/>
              </a:lnSpc>
              <a:spcAft>
                <a:spcPts val="800"/>
              </a:spcAft>
            </a:pPr>
            <a:endPar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Train &amp; Test datasets were split for model validation.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742950" indent="-285750">
              <a:lnSpc>
                <a:spcPct val="107000"/>
              </a:lnSpc>
              <a:spcAft>
                <a:spcPts val="800"/>
              </a:spcAft>
              <a:buFontTx/>
              <a:buChar char="-"/>
            </a:pPr>
            <a:endParaRPr lang="en-IN" sz="1600" kern="100" dirty="0">
              <a:effectLst/>
              <a:latin typeface="Georgia" panose="02040502050405020303" pitchFamily="18" charset="0"/>
              <a:ea typeface="Calibri" panose="020F0502020204030204" pitchFamily="34" charset="0"/>
              <a:cs typeface="Times New Roman" panose="02020603050405020304" pitchFamily="18" charset="0"/>
            </a:endParaRPr>
          </a:p>
          <a:p>
            <a:pPr marL="457200">
              <a:lnSpc>
                <a:spcPct val="107000"/>
              </a:lnSpc>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916395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AA70A8-6C00-2F16-A4D4-AD905D3FA476}"/>
              </a:ext>
            </a:extLst>
          </p:cNvPr>
          <p:cNvPicPr>
            <a:picLocks noChangeAspect="1"/>
          </p:cNvPicPr>
          <p:nvPr/>
        </p:nvPicPr>
        <p:blipFill>
          <a:blip r:embed="rId2"/>
          <a:stretch>
            <a:fillRect/>
          </a:stretch>
        </p:blipFill>
        <p:spPr>
          <a:xfrm>
            <a:off x="9633910" y="121713"/>
            <a:ext cx="2292468" cy="558829"/>
          </a:xfrm>
          <a:prstGeom prst="rect">
            <a:avLst/>
          </a:prstGeom>
        </p:spPr>
      </p:pic>
      <p:sp>
        <p:nvSpPr>
          <p:cNvPr id="7" name="TextBox 6">
            <a:extLst>
              <a:ext uri="{FF2B5EF4-FFF2-40B4-BE49-F238E27FC236}">
                <a16:creationId xmlns:a16="http://schemas.microsoft.com/office/drawing/2014/main" id="{822B48D8-19A5-57AB-D77E-8C17F8A0FB25}"/>
              </a:ext>
            </a:extLst>
          </p:cNvPr>
          <p:cNvSpPr txBox="1"/>
          <p:nvPr/>
        </p:nvSpPr>
        <p:spPr>
          <a:xfrm>
            <a:off x="265622" y="573095"/>
            <a:ext cx="4271872"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Model</a:t>
            </a:r>
          </a:p>
        </p:txBody>
      </p:sp>
      <p:sp>
        <p:nvSpPr>
          <p:cNvPr id="3" name="TextBox 2">
            <a:extLst>
              <a:ext uri="{FF2B5EF4-FFF2-40B4-BE49-F238E27FC236}">
                <a16:creationId xmlns:a16="http://schemas.microsoft.com/office/drawing/2014/main" id="{7C474AFA-D07D-01AB-710A-D80636983C02}"/>
              </a:ext>
            </a:extLst>
          </p:cNvPr>
          <p:cNvSpPr txBox="1"/>
          <p:nvPr/>
        </p:nvSpPr>
        <p:spPr>
          <a:xfrm>
            <a:off x="405442" y="1337094"/>
            <a:ext cx="11395494" cy="5078313"/>
          </a:xfrm>
          <a:prstGeom prst="rect">
            <a:avLst/>
          </a:prstGeom>
          <a:noFill/>
        </p:spPr>
        <p:txBody>
          <a:bodyPr wrap="square" rtlCol="0">
            <a:spAutoFit/>
          </a:bodyPr>
          <a:lstStyle/>
          <a:p>
            <a:r>
              <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Model Fitting </a:t>
            </a:r>
            <a:endParaRPr lang="en-IN" dirty="0"/>
          </a:p>
          <a:p>
            <a:pPr marL="285750" indent="-285750">
              <a:buFont typeface="Arial" panose="020B0604020202020204" pitchFamily="34" charset="0"/>
              <a:buChar char="•"/>
            </a:pPr>
            <a:endParaRPr lang="en-IN" dirty="0"/>
          </a:p>
          <a:p>
            <a:endParaRPr lang="en-IN" dirty="0"/>
          </a:p>
          <a:p>
            <a:pPr marL="285750" indent="-285750">
              <a:buFont typeface="Arial" panose="020B0604020202020204" pitchFamily="34" charset="0"/>
              <a:buChar char="•"/>
            </a:pPr>
            <a:r>
              <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 Linear Regression model was first used to fit the model</a:t>
            </a:r>
          </a:p>
          <a:p>
            <a:endParaRPr lang="en-IN" dirty="0"/>
          </a:p>
          <a:p>
            <a:pPr marL="285750" indent="-285750">
              <a:buFont typeface="Arial" panose="020B0604020202020204" pitchFamily="34" charset="0"/>
              <a:buChar char="•"/>
            </a:pPr>
            <a:r>
              <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The R2 score of the train set is 0.9907 and that of the test set is 0.9269</a:t>
            </a:r>
          </a:p>
          <a:p>
            <a:endPar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That shows the model is overfitting</a:t>
            </a:r>
            <a:r>
              <a:rPr lang="en-IN" dirty="0">
                <a:solidFill>
                  <a:srgbClr val="000000"/>
                </a:solidFill>
                <a:latin typeface="Georgia" panose="02040502050405020303" pitchFamily="18" charset="0"/>
                <a:ea typeface="Calibri" panose="020F0502020204030204" pitchFamily="34" charset="0"/>
                <a:cs typeface="Times New Roman" panose="02020603050405020304" pitchFamily="18" charset="0"/>
              </a:rPr>
              <a:t>.</a:t>
            </a:r>
          </a:p>
          <a:p>
            <a:endParaRPr lang="en-IN" dirty="0">
              <a:solidFill>
                <a:srgbClr val="000000"/>
              </a:solidFill>
              <a:latin typeface="Georgia" panose="02040502050405020303"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Evaluation using different Regression Models was  also  done to check the best model on performance.</a:t>
            </a:r>
          </a:p>
          <a:p>
            <a:endPar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The models used from their respective libraries were – </a:t>
            </a:r>
            <a:r>
              <a:rPr lang="en-IN" sz="1800" dirty="0" err="1">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RandomForest</a:t>
            </a:r>
            <a:r>
              <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Regressor, Decision Tree Regressor, </a:t>
            </a:r>
            <a:r>
              <a:rPr lang="en-IN" sz="1800" dirty="0" err="1">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Catboost</a:t>
            </a:r>
            <a:r>
              <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Regressor, </a:t>
            </a:r>
            <a:r>
              <a:rPr lang="en-IN" sz="1800" dirty="0" err="1">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KNeighbour</a:t>
            </a:r>
            <a:r>
              <a:rPr lang="en-IN"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Regressor, Gradient Boosting, XG Booster Regressor, Lasso Regressor, OMP, Linear Regression, Ridge Regression etc. </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08872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AA70A8-6C00-2F16-A4D4-AD905D3FA476}"/>
              </a:ext>
            </a:extLst>
          </p:cNvPr>
          <p:cNvPicPr>
            <a:picLocks noChangeAspect="1"/>
          </p:cNvPicPr>
          <p:nvPr/>
        </p:nvPicPr>
        <p:blipFill>
          <a:blip r:embed="rId2"/>
          <a:stretch>
            <a:fillRect/>
          </a:stretch>
        </p:blipFill>
        <p:spPr>
          <a:xfrm>
            <a:off x="9633910" y="121713"/>
            <a:ext cx="2292468" cy="558829"/>
          </a:xfrm>
          <a:prstGeom prst="rect">
            <a:avLst/>
          </a:prstGeom>
        </p:spPr>
      </p:pic>
      <p:sp>
        <p:nvSpPr>
          <p:cNvPr id="7" name="TextBox 6">
            <a:extLst>
              <a:ext uri="{FF2B5EF4-FFF2-40B4-BE49-F238E27FC236}">
                <a16:creationId xmlns:a16="http://schemas.microsoft.com/office/drawing/2014/main" id="{822B48D8-19A5-57AB-D77E-8C17F8A0FB25}"/>
              </a:ext>
            </a:extLst>
          </p:cNvPr>
          <p:cNvSpPr txBox="1"/>
          <p:nvPr/>
        </p:nvSpPr>
        <p:spPr>
          <a:xfrm>
            <a:off x="265622" y="456704"/>
            <a:ext cx="4271872"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Model</a:t>
            </a:r>
          </a:p>
        </p:txBody>
      </p:sp>
      <p:pic>
        <p:nvPicPr>
          <p:cNvPr id="2" name="Picture 1" descr="A picture containing text, screenshot, font, number&#10;&#10;Description automatically generated">
            <a:extLst>
              <a:ext uri="{FF2B5EF4-FFF2-40B4-BE49-F238E27FC236}">
                <a16:creationId xmlns:a16="http://schemas.microsoft.com/office/drawing/2014/main" id="{5CBAD7C3-F63C-7AF2-A779-5438715589A0}"/>
              </a:ext>
            </a:extLst>
          </p:cNvPr>
          <p:cNvPicPr>
            <a:picLocks noChangeAspect="1"/>
          </p:cNvPicPr>
          <p:nvPr/>
        </p:nvPicPr>
        <p:blipFill>
          <a:blip r:embed="rId3"/>
          <a:stretch>
            <a:fillRect/>
          </a:stretch>
        </p:blipFill>
        <p:spPr>
          <a:xfrm>
            <a:off x="1242060" y="1649528"/>
            <a:ext cx="9707880" cy="3905133"/>
          </a:xfrm>
          <a:prstGeom prst="rect">
            <a:avLst/>
          </a:prstGeom>
        </p:spPr>
      </p:pic>
      <p:sp>
        <p:nvSpPr>
          <p:cNvPr id="4" name="TextBox 3">
            <a:extLst>
              <a:ext uri="{FF2B5EF4-FFF2-40B4-BE49-F238E27FC236}">
                <a16:creationId xmlns:a16="http://schemas.microsoft.com/office/drawing/2014/main" id="{E0167D44-BB97-8A11-1509-656571F57AB7}"/>
              </a:ext>
            </a:extLst>
          </p:cNvPr>
          <p:cNvSpPr txBox="1"/>
          <p:nvPr/>
        </p:nvSpPr>
        <p:spPr>
          <a:xfrm>
            <a:off x="1072264" y="1130060"/>
            <a:ext cx="9707880" cy="430887"/>
          </a:xfrm>
          <a:prstGeom prst="rect">
            <a:avLst/>
          </a:prstGeom>
          <a:noFill/>
        </p:spPr>
        <p:txBody>
          <a:bodyPr wrap="square" rtlCol="0">
            <a:spAutoFit/>
          </a:bodyPr>
          <a:lstStyle/>
          <a:p>
            <a:pPr algn="ctr"/>
            <a:r>
              <a:rPr lang="en-IN" sz="2200" dirty="0">
                <a:latin typeface="Georgia" panose="02040502050405020303" pitchFamily="18" charset="0"/>
              </a:rPr>
              <a:t>Model Scoreboard</a:t>
            </a:r>
          </a:p>
        </p:txBody>
      </p:sp>
      <p:sp>
        <p:nvSpPr>
          <p:cNvPr id="6" name="Rectangle 5">
            <a:extLst>
              <a:ext uri="{FF2B5EF4-FFF2-40B4-BE49-F238E27FC236}">
                <a16:creationId xmlns:a16="http://schemas.microsoft.com/office/drawing/2014/main" id="{0180D4CD-88E5-5798-9845-AB0B6FDCF6B9}"/>
              </a:ext>
            </a:extLst>
          </p:cNvPr>
          <p:cNvSpPr/>
          <p:nvPr/>
        </p:nvSpPr>
        <p:spPr>
          <a:xfrm>
            <a:off x="871268" y="5469147"/>
            <a:ext cx="10403457" cy="1054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As seen above the Ridge Regression model has the R2 scores as a Train score at 0.989 and a Test score at 0.945, and the Linear Regression model with a Train score at 0.990 and Test score at 0.926 seems to be the model with the best performance. </a:t>
            </a:r>
            <a:r>
              <a:rPr lang="en-IN" sz="1400" dirty="0">
                <a:ln w="0"/>
                <a:solidFill>
                  <a:schemeClr val="tx1"/>
                </a:solidFill>
                <a:effectLst>
                  <a:outerShdw blurRad="38100" dist="19050" dir="2700000" algn="tl" rotWithShape="0">
                    <a:schemeClr val="dk1">
                      <a:alpha val="40000"/>
                    </a:schemeClr>
                  </a:outerShdw>
                </a:effectLst>
                <a:latin typeface="Georgia" panose="02040502050405020303" pitchFamily="18" charset="0"/>
              </a:rPr>
              <a:t> </a:t>
            </a:r>
            <a:endParaRPr lang="en-IN" sz="1400" dirty="0">
              <a:latin typeface="Georgia" panose="02040502050405020303" pitchFamily="18" charset="0"/>
            </a:endParaRPr>
          </a:p>
        </p:txBody>
      </p:sp>
    </p:spTree>
    <p:extLst>
      <p:ext uri="{BB962C8B-B14F-4D97-AF65-F5344CB8AC3E}">
        <p14:creationId xmlns:p14="http://schemas.microsoft.com/office/powerpoint/2010/main" val="4160710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E7BD5F-4431-B900-ED63-4C0E9C93B51D}"/>
              </a:ext>
            </a:extLst>
          </p:cNvPr>
          <p:cNvSpPr txBox="1"/>
          <p:nvPr/>
        </p:nvSpPr>
        <p:spPr>
          <a:xfrm>
            <a:off x="265622" y="456704"/>
            <a:ext cx="4271872"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Model</a:t>
            </a:r>
          </a:p>
        </p:txBody>
      </p:sp>
      <p:pic>
        <p:nvPicPr>
          <p:cNvPr id="5" name="Picture 4">
            <a:extLst>
              <a:ext uri="{FF2B5EF4-FFF2-40B4-BE49-F238E27FC236}">
                <a16:creationId xmlns:a16="http://schemas.microsoft.com/office/drawing/2014/main" id="{330FC86B-6009-0D40-A76A-62C40F13644E}"/>
              </a:ext>
            </a:extLst>
          </p:cNvPr>
          <p:cNvPicPr>
            <a:picLocks noChangeAspect="1"/>
          </p:cNvPicPr>
          <p:nvPr/>
        </p:nvPicPr>
        <p:blipFill>
          <a:blip r:embed="rId2"/>
          <a:stretch>
            <a:fillRect/>
          </a:stretch>
        </p:blipFill>
        <p:spPr>
          <a:xfrm>
            <a:off x="9633910" y="121713"/>
            <a:ext cx="2292468" cy="558829"/>
          </a:xfrm>
          <a:prstGeom prst="rect">
            <a:avLst/>
          </a:prstGeom>
        </p:spPr>
      </p:pic>
      <p:sp>
        <p:nvSpPr>
          <p:cNvPr id="8" name="Rectangle 2">
            <a:extLst>
              <a:ext uri="{FF2B5EF4-FFF2-40B4-BE49-F238E27FC236}">
                <a16:creationId xmlns:a16="http://schemas.microsoft.com/office/drawing/2014/main" id="{98A13432-77C6-491A-8750-1D195B85006C}"/>
              </a:ext>
            </a:extLst>
          </p:cNvPr>
          <p:cNvSpPr>
            <a:spLocks noChangeArrowheads="1"/>
          </p:cNvSpPr>
          <p:nvPr/>
        </p:nvSpPr>
        <p:spPr bwMode="auto">
          <a:xfrm>
            <a:off x="265622" y="605587"/>
            <a:ext cx="11491215" cy="19851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Given tha</a:t>
            </a:r>
            <a:r>
              <a:rPr lang="en-US" altLang="en-US" dirty="0">
                <a:solidFill>
                  <a:srgbClr val="000000"/>
                </a:solidFill>
                <a:latin typeface="Georgia" panose="02040502050405020303" pitchFamily="18" charset="0"/>
                <a:ea typeface="Times New Roman" panose="02020603050405020304" pitchFamily="18" charset="0"/>
                <a:cs typeface="Courier New" panose="02070309020205020404" pitchFamily="49" charset="0"/>
              </a:rPr>
              <a:t>t there is still a significant difference between training and test score, we used Principal Component Analysis to improve model performance.</a:t>
            </a:r>
            <a:endPar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Applying Principal Component Analysis (PCA) on the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PCA was used to reduce noise on the data and also check to see if it would help increase the accuracy of our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PCA was fit and transformed on the training set and transformed on the test set to avoid leakage of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Georgia" panose="02040502050405020303" pitchFamily="18" charset="0"/>
                <a:ea typeface="Times New Roman" panose="02020603050405020304" pitchFamily="18" charset="0"/>
                <a:cs typeface="Courier New" panose="02070309020205020404" pitchFamily="49" charset="0"/>
              </a:rPr>
              <a:t>Given below is the score board of the models after testing with PCA.</a:t>
            </a:r>
            <a:r>
              <a:rPr kumimoji="0" lang="en-US" altLang="en-US" b="0" i="0" u="none" strike="noStrike" cap="none" normalizeH="0" baseline="0" dirty="0">
                <a:ln>
                  <a:noFill/>
                </a:ln>
                <a:solidFill>
                  <a:schemeClr val="tx1"/>
                </a:solidFill>
                <a:effectLst/>
                <a:latin typeface="Georgia" panose="02040502050405020303" pitchFamily="18" charset="0"/>
              </a:rPr>
              <a:t> </a:t>
            </a:r>
          </a:p>
        </p:txBody>
      </p:sp>
      <p:pic>
        <p:nvPicPr>
          <p:cNvPr id="9" name="Picture 8" descr="A screenshot of a test score&#10;&#10;Description automatically generated with low confidence">
            <a:extLst>
              <a:ext uri="{FF2B5EF4-FFF2-40B4-BE49-F238E27FC236}">
                <a16:creationId xmlns:a16="http://schemas.microsoft.com/office/drawing/2014/main" id="{7D43C755-2067-08F8-03CC-BD0D47F45122}"/>
              </a:ext>
            </a:extLst>
          </p:cNvPr>
          <p:cNvPicPr>
            <a:picLocks noChangeAspect="1"/>
          </p:cNvPicPr>
          <p:nvPr/>
        </p:nvPicPr>
        <p:blipFill>
          <a:blip r:embed="rId3"/>
          <a:stretch>
            <a:fillRect/>
          </a:stretch>
        </p:blipFill>
        <p:spPr>
          <a:xfrm>
            <a:off x="747704" y="2665187"/>
            <a:ext cx="10696591" cy="2925761"/>
          </a:xfrm>
          <a:prstGeom prst="rect">
            <a:avLst/>
          </a:prstGeom>
        </p:spPr>
      </p:pic>
      <p:sp>
        <p:nvSpPr>
          <p:cNvPr id="10" name="Rectangle 9">
            <a:extLst>
              <a:ext uri="{FF2B5EF4-FFF2-40B4-BE49-F238E27FC236}">
                <a16:creationId xmlns:a16="http://schemas.microsoft.com/office/drawing/2014/main" id="{47FF8B7C-67A5-4550-79EF-343C3009B77A}"/>
              </a:ext>
            </a:extLst>
          </p:cNvPr>
          <p:cNvSpPr/>
          <p:nvPr/>
        </p:nvSpPr>
        <p:spPr>
          <a:xfrm>
            <a:off x="370936" y="5665389"/>
            <a:ext cx="11491215" cy="11118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The performance score has increased as shown above.</a:t>
            </a:r>
          </a:p>
          <a:p>
            <a:pPr algn="ctr"/>
            <a:r>
              <a:rPr lang="en-IN" sz="16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OMP – R2 Train score at 0.988 and R2 Test score is at 0.971</a:t>
            </a:r>
            <a:endParaRPr lang="en-IN" sz="1600" dirty="0">
              <a:solidFill>
                <a:srgbClr val="000000"/>
              </a:solidFill>
              <a:latin typeface="Georgia" panose="02040502050405020303" pitchFamily="18" charset="0"/>
              <a:ea typeface="Calibri" panose="020F0502020204030204" pitchFamily="34" charset="0"/>
              <a:cs typeface="Times New Roman" panose="02020603050405020304" pitchFamily="18" charset="0"/>
            </a:endParaRPr>
          </a:p>
          <a:p>
            <a:pPr algn="ctr"/>
            <a:r>
              <a:rPr lang="en-IN" sz="16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Linear Regression – R2 Train score at 0.988 and R2 Test score is at 0.971</a:t>
            </a:r>
          </a:p>
          <a:p>
            <a:pPr algn="ctr"/>
            <a:r>
              <a:rPr lang="en-IN" sz="16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Ridge Regression - R2 Train score at 0.988 and R2 Test score is at 0.976</a:t>
            </a:r>
          </a:p>
          <a:p>
            <a:pPr algn="ctr"/>
            <a:r>
              <a:rPr lang="en-IN" sz="16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a:t>
            </a:r>
            <a:endParaRPr lang="en-IN" sz="1600" dirty="0">
              <a:latin typeface="Georgia" panose="02040502050405020303" pitchFamily="18" charset="0"/>
            </a:endParaRPr>
          </a:p>
        </p:txBody>
      </p:sp>
    </p:spTree>
    <p:extLst>
      <p:ext uri="{BB962C8B-B14F-4D97-AF65-F5344CB8AC3E}">
        <p14:creationId xmlns:p14="http://schemas.microsoft.com/office/powerpoint/2010/main" val="235912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AA70A8-6C00-2F16-A4D4-AD905D3FA476}"/>
              </a:ext>
            </a:extLst>
          </p:cNvPr>
          <p:cNvPicPr>
            <a:picLocks noChangeAspect="1"/>
          </p:cNvPicPr>
          <p:nvPr/>
        </p:nvPicPr>
        <p:blipFill>
          <a:blip r:embed="rId2"/>
          <a:stretch>
            <a:fillRect/>
          </a:stretch>
        </p:blipFill>
        <p:spPr>
          <a:xfrm>
            <a:off x="9633910" y="121713"/>
            <a:ext cx="2292468" cy="558829"/>
          </a:xfrm>
          <a:prstGeom prst="rect">
            <a:avLst/>
          </a:prstGeom>
        </p:spPr>
      </p:pic>
      <p:sp>
        <p:nvSpPr>
          <p:cNvPr id="7" name="TextBox 6">
            <a:extLst>
              <a:ext uri="{FF2B5EF4-FFF2-40B4-BE49-F238E27FC236}">
                <a16:creationId xmlns:a16="http://schemas.microsoft.com/office/drawing/2014/main" id="{822B48D8-19A5-57AB-D77E-8C17F8A0FB25}"/>
              </a:ext>
            </a:extLst>
          </p:cNvPr>
          <p:cNvSpPr txBox="1"/>
          <p:nvPr/>
        </p:nvSpPr>
        <p:spPr>
          <a:xfrm>
            <a:off x="265622" y="334431"/>
            <a:ext cx="4271872"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Summary</a:t>
            </a:r>
          </a:p>
        </p:txBody>
      </p:sp>
      <p:sp>
        <p:nvSpPr>
          <p:cNvPr id="3" name="TextBox 2">
            <a:extLst>
              <a:ext uri="{FF2B5EF4-FFF2-40B4-BE49-F238E27FC236}">
                <a16:creationId xmlns:a16="http://schemas.microsoft.com/office/drawing/2014/main" id="{7C474AFA-D07D-01AB-710A-D80636983C02}"/>
              </a:ext>
            </a:extLst>
          </p:cNvPr>
          <p:cNvSpPr txBox="1"/>
          <p:nvPr/>
        </p:nvSpPr>
        <p:spPr>
          <a:xfrm>
            <a:off x="491706" y="919206"/>
            <a:ext cx="11360988" cy="1477328"/>
          </a:xfrm>
          <a:prstGeom prst="rect">
            <a:avLst/>
          </a:prstGeom>
          <a:noFill/>
        </p:spPr>
        <p:txBody>
          <a:bodyPr wrap="square" rtlCol="0">
            <a:spAutoFit/>
          </a:bodyPr>
          <a:lstStyle/>
          <a:p>
            <a:pPr marL="285750" indent="-285750">
              <a:buFont typeface="Arial" panose="020B0604020202020204" pitchFamily="34" charset="0"/>
              <a:buChar char="•"/>
            </a:pPr>
            <a:r>
              <a:rPr lang="en-IN" dirty="0"/>
              <a:t>Exploratory Data Analysis was performed on the dataset to gain understanding of the different aspect of the data</a:t>
            </a:r>
          </a:p>
          <a:p>
            <a:pPr marL="285750" indent="-285750">
              <a:buFont typeface="Arial" panose="020B0604020202020204" pitchFamily="34" charset="0"/>
              <a:buChar char="•"/>
            </a:pPr>
            <a:r>
              <a:rPr lang="en-IN" dirty="0"/>
              <a:t>Feature selection process was carried out to remove features with little or no predictive value</a:t>
            </a:r>
          </a:p>
          <a:p>
            <a:pPr marL="285750" indent="-285750">
              <a:buFont typeface="Arial" panose="020B0604020202020204" pitchFamily="34" charset="0"/>
              <a:buChar char="•"/>
            </a:pPr>
            <a:r>
              <a:rPr lang="en-IN" dirty="0"/>
              <a:t>The dataset with the selected features, has been taken through a list of models to find the best-fit model.</a:t>
            </a:r>
          </a:p>
          <a:p>
            <a:pPr marL="285750" indent="-285750">
              <a:buFont typeface="Arial" panose="020B0604020202020204" pitchFamily="34" charset="0"/>
              <a:buChar char="•"/>
            </a:pPr>
            <a:r>
              <a:rPr lang="en-IN" dirty="0"/>
              <a:t>The Linear Regression, Ridge Regression, and </a:t>
            </a:r>
            <a:r>
              <a:rPr lang="en-IN" dirty="0" err="1"/>
              <a:t>OrthogonalMatchingPursuitCV</a:t>
            </a:r>
            <a:r>
              <a:rPr lang="en-IN" dirty="0"/>
              <a:t> (OMP) models were the best fit models with highest R2 scores for the train and test sets compared to all other models post PCA. </a:t>
            </a:r>
          </a:p>
        </p:txBody>
      </p:sp>
      <p:pic>
        <p:nvPicPr>
          <p:cNvPr id="4" name="Picture 3">
            <a:extLst>
              <a:ext uri="{FF2B5EF4-FFF2-40B4-BE49-F238E27FC236}">
                <a16:creationId xmlns:a16="http://schemas.microsoft.com/office/drawing/2014/main" id="{7ED87398-D679-03C4-92E4-494AF6826726}"/>
              </a:ext>
            </a:extLst>
          </p:cNvPr>
          <p:cNvPicPr>
            <a:picLocks noChangeAspect="1"/>
          </p:cNvPicPr>
          <p:nvPr/>
        </p:nvPicPr>
        <p:blipFill>
          <a:blip r:embed="rId3"/>
          <a:stretch>
            <a:fillRect/>
          </a:stretch>
        </p:blipFill>
        <p:spPr>
          <a:xfrm>
            <a:off x="2854158" y="2950531"/>
            <a:ext cx="6483683" cy="2997354"/>
          </a:xfrm>
          <a:prstGeom prst="rect">
            <a:avLst/>
          </a:prstGeom>
        </p:spPr>
      </p:pic>
      <p:sp>
        <p:nvSpPr>
          <p:cNvPr id="6" name="Rectangle 5">
            <a:extLst>
              <a:ext uri="{FF2B5EF4-FFF2-40B4-BE49-F238E27FC236}">
                <a16:creationId xmlns:a16="http://schemas.microsoft.com/office/drawing/2014/main" id="{93204581-6DAC-4F87-F2B0-6D705269DD24}"/>
              </a:ext>
            </a:extLst>
          </p:cNvPr>
          <p:cNvSpPr/>
          <p:nvPr/>
        </p:nvSpPr>
        <p:spPr>
          <a:xfrm>
            <a:off x="361479" y="6088960"/>
            <a:ext cx="11491215" cy="5847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Georgia" panose="02040502050405020303" pitchFamily="18" charset="0"/>
              </a:rPr>
              <a:t>The Actual and Predicted Values (from the OMP)Plotted here. The difference between them - the Residual is very minimal as shown above, confirming the models are the best fit.</a:t>
            </a:r>
          </a:p>
        </p:txBody>
      </p:sp>
    </p:spTree>
    <p:extLst>
      <p:ext uri="{BB962C8B-B14F-4D97-AF65-F5344CB8AC3E}">
        <p14:creationId xmlns:p14="http://schemas.microsoft.com/office/powerpoint/2010/main" val="2032721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AA70A8-6C00-2F16-A4D4-AD905D3FA476}"/>
              </a:ext>
            </a:extLst>
          </p:cNvPr>
          <p:cNvPicPr>
            <a:picLocks noChangeAspect="1"/>
          </p:cNvPicPr>
          <p:nvPr/>
        </p:nvPicPr>
        <p:blipFill>
          <a:blip r:embed="rId2"/>
          <a:stretch>
            <a:fillRect/>
          </a:stretch>
        </p:blipFill>
        <p:spPr>
          <a:xfrm>
            <a:off x="9633910" y="121713"/>
            <a:ext cx="2292468" cy="558829"/>
          </a:xfrm>
          <a:prstGeom prst="rect">
            <a:avLst/>
          </a:prstGeom>
        </p:spPr>
      </p:pic>
      <p:sp>
        <p:nvSpPr>
          <p:cNvPr id="7" name="TextBox 6">
            <a:extLst>
              <a:ext uri="{FF2B5EF4-FFF2-40B4-BE49-F238E27FC236}">
                <a16:creationId xmlns:a16="http://schemas.microsoft.com/office/drawing/2014/main" id="{822B48D8-19A5-57AB-D77E-8C17F8A0FB25}"/>
              </a:ext>
            </a:extLst>
          </p:cNvPr>
          <p:cNvSpPr txBox="1"/>
          <p:nvPr/>
        </p:nvSpPr>
        <p:spPr>
          <a:xfrm>
            <a:off x="552090" y="3200399"/>
            <a:ext cx="8790318" cy="584775"/>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96701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AA70A8-6C00-2F16-A4D4-AD905D3FA476}"/>
              </a:ext>
            </a:extLst>
          </p:cNvPr>
          <p:cNvPicPr>
            <a:picLocks noChangeAspect="1"/>
          </p:cNvPicPr>
          <p:nvPr/>
        </p:nvPicPr>
        <p:blipFill>
          <a:blip r:embed="rId2"/>
          <a:stretch>
            <a:fillRect/>
          </a:stretch>
        </p:blipFill>
        <p:spPr>
          <a:xfrm>
            <a:off x="9633910" y="121713"/>
            <a:ext cx="2292468" cy="558829"/>
          </a:xfrm>
          <a:prstGeom prst="rect">
            <a:avLst/>
          </a:prstGeom>
        </p:spPr>
      </p:pic>
      <p:sp>
        <p:nvSpPr>
          <p:cNvPr id="7" name="TextBox 6">
            <a:extLst>
              <a:ext uri="{FF2B5EF4-FFF2-40B4-BE49-F238E27FC236}">
                <a16:creationId xmlns:a16="http://schemas.microsoft.com/office/drawing/2014/main" id="{822B48D8-19A5-57AB-D77E-8C17F8A0FB25}"/>
              </a:ext>
            </a:extLst>
          </p:cNvPr>
          <p:cNvSpPr txBox="1"/>
          <p:nvPr/>
        </p:nvSpPr>
        <p:spPr>
          <a:xfrm>
            <a:off x="360512" y="670872"/>
            <a:ext cx="8790318"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Our Team</a:t>
            </a:r>
          </a:p>
        </p:txBody>
      </p:sp>
      <p:sp>
        <p:nvSpPr>
          <p:cNvPr id="2" name="Rectangle 1">
            <a:extLst>
              <a:ext uri="{FF2B5EF4-FFF2-40B4-BE49-F238E27FC236}">
                <a16:creationId xmlns:a16="http://schemas.microsoft.com/office/drawing/2014/main" id="{6614CA7D-5211-8103-6DC5-E37F1BAFDDAA}"/>
              </a:ext>
            </a:extLst>
          </p:cNvPr>
          <p:cNvSpPr/>
          <p:nvPr/>
        </p:nvSpPr>
        <p:spPr>
          <a:xfrm>
            <a:off x="1345720" y="1449238"/>
            <a:ext cx="1544129" cy="16303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1444F939-87A1-316F-E3E1-816F748F5D6F}"/>
              </a:ext>
            </a:extLst>
          </p:cNvPr>
          <p:cNvSpPr txBox="1"/>
          <p:nvPr/>
        </p:nvSpPr>
        <p:spPr>
          <a:xfrm>
            <a:off x="1109929" y="3544145"/>
            <a:ext cx="2015707" cy="369332"/>
          </a:xfrm>
          <a:prstGeom prst="rect">
            <a:avLst/>
          </a:prstGeom>
          <a:noFill/>
        </p:spPr>
        <p:txBody>
          <a:bodyPr wrap="square" rtlCol="0">
            <a:spAutoFit/>
          </a:bodyPr>
          <a:lstStyle/>
          <a:p>
            <a:pPr algn="ctr"/>
            <a:r>
              <a:rPr lang="en-IN" dirty="0">
                <a:latin typeface="Arial" panose="020B0604020202020204" pitchFamily="34" charset="0"/>
                <a:cs typeface="Arial" panose="020B0604020202020204" pitchFamily="34" charset="0"/>
              </a:rPr>
              <a:t>Role: Presenter 1</a:t>
            </a:r>
          </a:p>
        </p:txBody>
      </p:sp>
      <p:sp>
        <p:nvSpPr>
          <p:cNvPr id="16" name="TextBox 15">
            <a:extLst>
              <a:ext uri="{FF2B5EF4-FFF2-40B4-BE49-F238E27FC236}">
                <a16:creationId xmlns:a16="http://schemas.microsoft.com/office/drawing/2014/main" id="{E1498108-D9D5-69D8-824E-F254712BAC5F}"/>
              </a:ext>
            </a:extLst>
          </p:cNvPr>
          <p:cNvSpPr txBox="1"/>
          <p:nvPr/>
        </p:nvSpPr>
        <p:spPr>
          <a:xfrm>
            <a:off x="1016475" y="5031275"/>
            <a:ext cx="2727389"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Assistant Project Lead</a:t>
            </a:r>
          </a:p>
        </p:txBody>
      </p:sp>
      <p:sp>
        <p:nvSpPr>
          <p:cNvPr id="17" name="TextBox 16">
            <a:extLst>
              <a:ext uri="{FF2B5EF4-FFF2-40B4-BE49-F238E27FC236}">
                <a16:creationId xmlns:a16="http://schemas.microsoft.com/office/drawing/2014/main" id="{617A9045-CBF3-D383-C367-B83A25B55FEC}"/>
              </a:ext>
            </a:extLst>
          </p:cNvPr>
          <p:cNvSpPr txBox="1"/>
          <p:nvPr/>
        </p:nvSpPr>
        <p:spPr>
          <a:xfrm>
            <a:off x="1016474" y="4563904"/>
            <a:ext cx="1873375" cy="369332"/>
          </a:xfrm>
          <a:prstGeom prst="rect">
            <a:avLst/>
          </a:prstGeom>
          <a:noFill/>
        </p:spPr>
        <p:txBody>
          <a:bodyPr wrap="square" rtlCol="0">
            <a:spAutoFit/>
          </a:bodyPr>
          <a:lstStyle/>
          <a:p>
            <a:r>
              <a:rPr lang="en-IN" dirty="0" err="1"/>
              <a:t>Sonibare</a:t>
            </a:r>
            <a:r>
              <a:rPr lang="en-IN" dirty="0"/>
              <a:t> Mujeeb</a:t>
            </a:r>
          </a:p>
        </p:txBody>
      </p:sp>
      <p:sp>
        <p:nvSpPr>
          <p:cNvPr id="18" name="TextBox 17">
            <a:extLst>
              <a:ext uri="{FF2B5EF4-FFF2-40B4-BE49-F238E27FC236}">
                <a16:creationId xmlns:a16="http://schemas.microsoft.com/office/drawing/2014/main" id="{76B5E5D2-9CF0-7E1E-C53A-FF8FBC19E99C}"/>
              </a:ext>
            </a:extLst>
          </p:cNvPr>
          <p:cNvSpPr txBox="1"/>
          <p:nvPr/>
        </p:nvSpPr>
        <p:spPr>
          <a:xfrm>
            <a:off x="7770958" y="957177"/>
            <a:ext cx="2727390"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Other Team Members</a:t>
            </a:r>
          </a:p>
        </p:txBody>
      </p:sp>
      <p:sp>
        <p:nvSpPr>
          <p:cNvPr id="20" name="TextBox 19">
            <a:extLst>
              <a:ext uri="{FF2B5EF4-FFF2-40B4-BE49-F238E27FC236}">
                <a16:creationId xmlns:a16="http://schemas.microsoft.com/office/drawing/2014/main" id="{F29A79E3-5446-FC6F-F785-88EE39106803}"/>
              </a:ext>
            </a:extLst>
          </p:cNvPr>
          <p:cNvSpPr txBox="1"/>
          <p:nvPr/>
        </p:nvSpPr>
        <p:spPr>
          <a:xfrm>
            <a:off x="996345" y="5658975"/>
            <a:ext cx="2202613"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Query Analyst</a:t>
            </a:r>
          </a:p>
        </p:txBody>
      </p:sp>
      <p:sp>
        <p:nvSpPr>
          <p:cNvPr id="21" name="TextBox 20">
            <a:extLst>
              <a:ext uri="{FF2B5EF4-FFF2-40B4-BE49-F238E27FC236}">
                <a16:creationId xmlns:a16="http://schemas.microsoft.com/office/drawing/2014/main" id="{C655D8E4-4064-A47F-A87C-BC1F1AAE91DF}"/>
              </a:ext>
            </a:extLst>
          </p:cNvPr>
          <p:cNvSpPr txBox="1"/>
          <p:nvPr/>
        </p:nvSpPr>
        <p:spPr>
          <a:xfrm>
            <a:off x="996345" y="5971023"/>
            <a:ext cx="2202612" cy="369332"/>
          </a:xfrm>
          <a:prstGeom prst="rect">
            <a:avLst/>
          </a:prstGeom>
          <a:noFill/>
        </p:spPr>
        <p:txBody>
          <a:bodyPr wrap="square" rtlCol="0">
            <a:spAutoFit/>
          </a:bodyPr>
          <a:lstStyle/>
          <a:p>
            <a:r>
              <a:rPr lang="en-IN" dirty="0" err="1"/>
              <a:t>Ihuoma</a:t>
            </a:r>
            <a:r>
              <a:rPr lang="en-IN" dirty="0"/>
              <a:t> Clara </a:t>
            </a:r>
            <a:r>
              <a:rPr lang="en-IN" dirty="0" err="1"/>
              <a:t>Aduba</a:t>
            </a:r>
            <a:endParaRPr lang="en-IN" dirty="0"/>
          </a:p>
        </p:txBody>
      </p:sp>
      <p:graphicFrame>
        <p:nvGraphicFramePr>
          <p:cNvPr id="23" name="Table 22">
            <a:extLst>
              <a:ext uri="{FF2B5EF4-FFF2-40B4-BE49-F238E27FC236}">
                <a16:creationId xmlns:a16="http://schemas.microsoft.com/office/drawing/2014/main" id="{F684F155-64A6-ED31-60EA-306DAA2C2DE7}"/>
              </a:ext>
            </a:extLst>
          </p:cNvPr>
          <p:cNvGraphicFramePr>
            <a:graphicFrameLocks noGrp="1"/>
          </p:cNvGraphicFramePr>
          <p:nvPr>
            <p:extLst>
              <p:ext uri="{D42A27DB-BD31-4B8C-83A1-F6EECF244321}">
                <p14:modId xmlns:p14="http://schemas.microsoft.com/office/powerpoint/2010/main" val="1939146125"/>
              </p:ext>
            </p:extLst>
          </p:nvPr>
        </p:nvGraphicFramePr>
        <p:xfrm>
          <a:off x="5434637" y="1681869"/>
          <a:ext cx="6491741" cy="2477770"/>
        </p:xfrm>
        <a:graphic>
          <a:graphicData uri="http://schemas.openxmlformats.org/drawingml/2006/table">
            <a:tbl>
              <a:tblPr/>
              <a:tblGrid>
                <a:gridCol w="2743205">
                  <a:extLst>
                    <a:ext uri="{9D8B030D-6E8A-4147-A177-3AD203B41FA5}">
                      <a16:colId xmlns:a16="http://schemas.microsoft.com/office/drawing/2014/main" val="631138217"/>
                    </a:ext>
                  </a:extLst>
                </a:gridCol>
                <a:gridCol w="3748536">
                  <a:extLst>
                    <a:ext uri="{9D8B030D-6E8A-4147-A177-3AD203B41FA5}">
                      <a16:colId xmlns:a16="http://schemas.microsoft.com/office/drawing/2014/main" val="2509509433"/>
                    </a:ext>
                  </a:extLst>
                </a:gridCol>
              </a:tblGrid>
              <a:tr h="292100">
                <a:tc>
                  <a:txBody>
                    <a:bodyPr/>
                    <a:lstStyle/>
                    <a:p>
                      <a:pPr algn="l" fontAlgn="b"/>
                      <a:r>
                        <a:rPr lang="en-IN" sz="1400" b="0" i="0" u="none" strike="noStrike" dirty="0">
                          <a:solidFill>
                            <a:srgbClr val="000000"/>
                          </a:solidFill>
                          <a:effectLst/>
                          <a:latin typeface="Abadi" panose="020B0604020104020204" pitchFamily="34" charset="0"/>
                        </a:rPr>
                        <a:t>Role: / Name: </a:t>
                      </a:r>
                      <a:r>
                        <a:rPr lang="en-IN" sz="1400" b="0" i="0" u="none" strike="noStrike" dirty="0" err="1">
                          <a:solidFill>
                            <a:srgbClr val="000000"/>
                          </a:solidFill>
                          <a:effectLst/>
                          <a:latin typeface="Abadi" panose="020B0604020104020204" pitchFamily="34" charset="0"/>
                        </a:rPr>
                        <a:t>Yohanes</a:t>
                      </a:r>
                      <a:r>
                        <a:rPr lang="en-IN" sz="1400" b="0" i="0" u="none" strike="noStrike" dirty="0">
                          <a:solidFill>
                            <a:srgbClr val="000000"/>
                          </a:solidFill>
                          <a:effectLst/>
                          <a:latin typeface="Abadi" panose="020B0604020104020204" pitchFamily="34" charset="0"/>
                        </a:rPr>
                        <a:t> Teshome Kebede</a:t>
                      </a:r>
                    </a:p>
                  </a:txBody>
                  <a:tcPr marL="6350" marR="6350" marT="635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Abadi" panose="020B0604020104020204" pitchFamily="34" charset="0"/>
                        </a:rPr>
                        <a:t>Role / Name: </a:t>
                      </a:r>
                      <a:r>
                        <a:rPr lang="en-IN" sz="1400" b="0" i="0" u="none" strike="noStrike" dirty="0" err="1">
                          <a:solidFill>
                            <a:srgbClr val="000000"/>
                          </a:solidFill>
                          <a:effectLst/>
                          <a:latin typeface="Abadi" panose="020B0604020104020204" pitchFamily="34" charset="0"/>
                        </a:rPr>
                        <a:t>Oreoluwa</a:t>
                      </a:r>
                      <a:endParaRPr lang="en-IN" sz="1400" b="0" i="0" u="none" strike="noStrike" dirty="0">
                        <a:solidFill>
                          <a:srgbClr val="000000"/>
                        </a:solidFill>
                        <a:effectLst/>
                        <a:latin typeface="Abadi" panose="020B0604020104020204" pitchFamily="34" charset="0"/>
                      </a:endParaRPr>
                    </a:p>
                  </a:txBody>
                  <a:tcPr marL="6350" marR="6350" marT="635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196396656"/>
                  </a:ext>
                </a:extLst>
              </a:tr>
              <a:tr h="292100">
                <a:tc>
                  <a:txBody>
                    <a:bodyPr/>
                    <a:lstStyle/>
                    <a:p>
                      <a:pPr algn="l" fontAlgn="b"/>
                      <a:r>
                        <a:rPr lang="en-IN" sz="1400" b="0" i="0" u="none" strike="noStrike" dirty="0">
                          <a:solidFill>
                            <a:srgbClr val="000000"/>
                          </a:solidFill>
                          <a:effectLst/>
                          <a:latin typeface="Abadi" panose="020B0604020104020204" pitchFamily="34" charset="0"/>
                        </a:rPr>
                        <a:t>Role:  / Name: Joshua Peter</a:t>
                      </a:r>
                    </a:p>
                  </a:txBody>
                  <a:tcPr marL="6350" marR="6350" marT="635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Abadi" panose="020B0604020104020204" pitchFamily="34" charset="0"/>
                        </a:rPr>
                        <a:t>Role / Name:</a:t>
                      </a:r>
                    </a:p>
                  </a:txBody>
                  <a:tcPr marL="6350" marR="6350" marT="635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5976519"/>
                  </a:ext>
                </a:extLst>
              </a:tr>
              <a:tr h="292100">
                <a:tc>
                  <a:txBody>
                    <a:bodyPr/>
                    <a:lstStyle/>
                    <a:p>
                      <a:pPr algn="l" fontAlgn="b"/>
                      <a:r>
                        <a:rPr lang="en-IN" sz="1400" b="0" i="0" u="none" strike="noStrike" dirty="0">
                          <a:solidFill>
                            <a:srgbClr val="000000"/>
                          </a:solidFill>
                          <a:effectLst/>
                          <a:latin typeface="Abadi" panose="020B0604020104020204" pitchFamily="34" charset="0"/>
                        </a:rPr>
                        <a:t>Role:  / Name: </a:t>
                      </a:r>
                      <a:r>
                        <a:rPr lang="en-IN" sz="1400" b="0" i="0" u="none" strike="noStrike" dirty="0" err="1">
                          <a:solidFill>
                            <a:srgbClr val="000000"/>
                          </a:solidFill>
                          <a:effectLst/>
                          <a:latin typeface="Abadi" panose="020B0604020104020204" pitchFamily="34" charset="0"/>
                        </a:rPr>
                        <a:t>Yvvon</a:t>
                      </a:r>
                      <a:r>
                        <a:rPr lang="en-IN" sz="1400" b="0" i="0" u="none" strike="noStrike" dirty="0">
                          <a:solidFill>
                            <a:srgbClr val="000000"/>
                          </a:solidFill>
                          <a:effectLst/>
                          <a:latin typeface="Abadi" panose="020B0604020104020204" pitchFamily="34" charset="0"/>
                        </a:rPr>
                        <a:t> Jemmy</a:t>
                      </a:r>
                    </a:p>
                  </a:txBody>
                  <a:tcPr marL="6350" marR="6350" marT="635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Abadi" panose="020B0604020104020204" pitchFamily="34" charset="0"/>
                        </a:rPr>
                        <a:t>Role / Name:</a:t>
                      </a:r>
                    </a:p>
                  </a:txBody>
                  <a:tcPr marL="6350" marR="6350" marT="635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1950812"/>
                  </a:ext>
                </a:extLst>
              </a:tr>
              <a:tr h="292100">
                <a:tc>
                  <a:txBody>
                    <a:bodyPr/>
                    <a:lstStyle/>
                    <a:p>
                      <a:pPr algn="l" fontAlgn="b"/>
                      <a:r>
                        <a:rPr lang="en-IN" sz="1400" b="0" i="0" u="none" strike="noStrike" dirty="0">
                          <a:solidFill>
                            <a:srgbClr val="000000"/>
                          </a:solidFill>
                          <a:effectLst/>
                          <a:latin typeface="Abadi" panose="020B0604020104020204" pitchFamily="34" charset="0"/>
                        </a:rPr>
                        <a:t>Role: / Name: Kandasamy K</a:t>
                      </a:r>
                    </a:p>
                  </a:txBody>
                  <a:tcPr marL="6350" marR="6350" marT="635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Abadi" panose="020B0604020104020204" pitchFamily="34" charset="0"/>
                        </a:rPr>
                        <a:t>Role / Name:</a:t>
                      </a:r>
                    </a:p>
                  </a:txBody>
                  <a:tcPr marL="6350" marR="6350" marT="635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3813727"/>
                  </a:ext>
                </a:extLst>
              </a:tr>
              <a:tr h="292100">
                <a:tc>
                  <a:txBody>
                    <a:bodyPr/>
                    <a:lstStyle/>
                    <a:p>
                      <a:pPr algn="l" fontAlgn="b"/>
                      <a:r>
                        <a:rPr lang="en-IN" sz="1400" b="0" i="0" u="none" strike="noStrike" dirty="0">
                          <a:solidFill>
                            <a:srgbClr val="000000"/>
                          </a:solidFill>
                          <a:effectLst/>
                          <a:latin typeface="Abadi" panose="020B0604020104020204" pitchFamily="34" charset="0"/>
                        </a:rPr>
                        <a:t>Role:  / Name: </a:t>
                      </a:r>
                      <a:r>
                        <a:rPr lang="en-IN" sz="1400" b="0" i="0" u="none" strike="noStrike" dirty="0" err="1">
                          <a:solidFill>
                            <a:srgbClr val="000000"/>
                          </a:solidFill>
                          <a:effectLst/>
                          <a:latin typeface="Abadi" panose="020B0604020104020204" pitchFamily="34" charset="0"/>
                        </a:rPr>
                        <a:t>Kolade</a:t>
                      </a:r>
                      <a:r>
                        <a:rPr lang="en-IN" sz="1400" b="0" i="0" u="none" strike="noStrike" dirty="0">
                          <a:solidFill>
                            <a:srgbClr val="000000"/>
                          </a:solidFill>
                          <a:effectLst/>
                          <a:latin typeface="Abadi" panose="020B0604020104020204" pitchFamily="34" charset="0"/>
                        </a:rPr>
                        <a:t> </a:t>
                      </a:r>
                      <a:r>
                        <a:rPr lang="en-IN" sz="1400" b="0" i="0" u="none" strike="noStrike" dirty="0" err="1">
                          <a:solidFill>
                            <a:srgbClr val="000000"/>
                          </a:solidFill>
                          <a:effectLst/>
                          <a:latin typeface="Abadi" panose="020B0604020104020204" pitchFamily="34" charset="0"/>
                        </a:rPr>
                        <a:t>Datun</a:t>
                      </a:r>
                      <a:endParaRPr lang="en-IN" sz="1400" b="0" i="0" u="none" strike="noStrike" dirty="0">
                        <a:solidFill>
                          <a:srgbClr val="000000"/>
                        </a:solidFill>
                        <a:effectLst/>
                        <a:latin typeface="Abadi" panose="020B0604020104020204" pitchFamily="34" charset="0"/>
                      </a:endParaRPr>
                    </a:p>
                  </a:txBody>
                  <a:tcPr marL="6350" marR="6350" marT="635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Abadi" panose="020B0604020104020204" pitchFamily="34" charset="0"/>
                        </a:rPr>
                        <a:t>Role / Name:</a:t>
                      </a:r>
                    </a:p>
                  </a:txBody>
                  <a:tcPr marL="6350" marR="6350" marT="635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3473540"/>
                  </a:ext>
                </a:extLst>
              </a:tr>
              <a:tr h="292100">
                <a:tc>
                  <a:txBody>
                    <a:bodyPr/>
                    <a:lstStyle/>
                    <a:p>
                      <a:pPr algn="l" fontAlgn="b"/>
                      <a:r>
                        <a:rPr lang="en-IN" sz="1400" b="0" i="0" u="none" strike="noStrike" dirty="0">
                          <a:solidFill>
                            <a:srgbClr val="000000"/>
                          </a:solidFill>
                          <a:effectLst/>
                          <a:latin typeface="Abadi" panose="020B0604020104020204" pitchFamily="34" charset="0"/>
                        </a:rPr>
                        <a:t>Role:  / Name: </a:t>
                      </a:r>
                      <a:r>
                        <a:rPr lang="en-IN" sz="1400" b="0" i="0" u="none" strike="noStrike" dirty="0" err="1">
                          <a:solidFill>
                            <a:srgbClr val="000000"/>
                          </a:solidFill>
                          <a:effectLst/>
                          <a:latin typeface="Abadi" panose="020B0604020104020204" pitchFamily="34" charset="0"/>
                        </a:rPr>
                        <a:t>Fatunbi</a:t>
                      </a:r>
                      <a:r>
                        <a:rPr lang="en-IN" sz="1400" b="0" i="0" u="none" strike="noStrike" dirty="0">
                          <a:solidFill>
                            <a:srgbClr val="000000"/>
                          </a:solidFill>
                          <a:effectLst/>
                          <a:latin typeface="Abadi" panose="020B0604020104020204" pitchFamily="34" charset="0"/>
                        </a:rPr>
                        <a:t> Abiodun</a:t>
                      </a:r>
                    </a:p>
                  </a:txBody>
                  <a:tcPr marL="6350" marR="6350" marT="635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Abadi" panose="020B0604020104020204" pitchFamily="34" charset="0"/>
                        </a:rPr>
                        <a:t>Role / Name:</a:t>
                      </a:r>
                    </a:p>
                  </a:txBody>
                  <a:tcPr marL="6350" marR="6350" marT="635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1537691"/>
                  </a:ext>
                </a:extLst>
              </a:tr>
              <a:tr h="292100">
                <a:tc>
                  <a:txBody>
                    <a:bodyPr/>
                    <a:lstStyle/>
                    <a:p>
                      <a:pPr algn="l" fontAlgn="b"/>
                      <a:r>
                        <a:rPr lang="en-IN" sz="1400" b="0" i="0" u="none" strike="noStrike" dirty="0">
                          <a:solidFill>
                            <a:srgbClr val="000000"/>
                          </a:solidFill>
                          <a:effectLst/>
                          <a:latin typeface="Abadi" panose="020B0604020104020204" pitchFamily="34" charset="0"/>
                        </a:rPr>
                        <a:t>Role / Name: Jerry </a:t>
                      </a:r>
                      <a:r>
                        <a:rPr lang="en-IN" sz="1400" b="0" i="0" u="none" strike="noStrike" dirty="0" err="1">
                          <a:solidFill>
                            <a:srgbClr val="000000"/>
                          </a:solidFill>
                          <a:effectLst/>
                          <a:latin typeface="Abadi" panose="020B0604020104020204" pitchFamily="34" charset="0"/>
                        </a:rPr>
                        <a:t>Esorh</a:t>
                      </a:r>
                      <a:endParaRPr lang="en-IN" sz="1400" b="0" i="0" u="none" strike="noStrike" dirty="0">
                        <a:solidFill>
                          <a:srgbClr val="000000"/>
                        </a:solidFill>
                        <a:effectLst/>
                        <a:latin typeface="Abadi" panose="020B0604020104020204" pitchFamily="34" charset="0"/>
                      </a:endParaRPr>
                    </a:p>
                  </a:txBody>
                  <a:tcPr marL="6350" marR="6350" marT="635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Abadi" panose="020B0604020104020204" pitchFamily="34" charset="0"/>
                        </a:rPr>
                        <a:t>Role / Name:</a:t>
                      </a:r>
                    </a:p>
                  </a:txBody>
                  <a:tcPr marL="6350" marR="6350" marT="635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9638995"/>
                  </a:ext>
                </a:extLst>
              </a:tr>
              <a:tr h="292100">
                <a:tc>
                  <a:txBody>
                    <a:bodyPr/>
                    <a:lstStyle/>
                    <a:p>
                      <a:pPr algn="l" fontAlgn="b"/>
                      <a:r>
                        <a:rPr lang="en-IN" sz="1400" b="0" i="0" u="none" strike="noStrike" dirty="0">
                          <a:solidFill>
                            <a:srgbClr val="000000"/>
                          </a:solidFill>
                          <a:effectLst/>
                          <a:latin typeface="Abadi" panose="020B0604020104020204" pitchFamily="34" charset="0"/>
                        </a:rPr>
                        <a:t>Role / Name: </a:t>
                      </a:r>
                      <a:r>
                        <a:rPr lang="en-IN" sz="1400" b="0" i="0" u="none" strike="noStrike" dirty="0" err="1">
                          <a:solidFill>
                            <a:srgbClr val="000000"/>
                          </a:solidFill>
                          <a:effectLst/>
                          <a:latin typeface="Abadi" panose="020B0604020104020204" pitchFamily="34" charset="0"/>
                        </a:rPr>
                        <a:t>Dhotman</a:t>
                      </a:r>
                      <a:endParaRPr lang="en-IN" sz="1400" b="0" i="0" u="none" strike="noStrike" dirty="0">
                        <a:solidFill>
                          <a:srgbClr val="000000"/>
                        </a:solidFill>
                        <a:effectLst/>
                        <a:latin typeface="Abadi" panose="020B0604020104020204" pitchFamily="34" charset="0"/>
                      </a:endParaRPr>
                    </a:p>
                  </a:txBody>
                  <a:tcPr marL="6350" marR="6350" marT="635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Abadi" panose="020B0604020104020204" pitchFamily="34" charset="0"/>
                        </a:rPr>
                        <a:t>Role / Name:</a:t>
                      </a:r>
                    </a:p>
                  </a:txBody>
                  <a:tcPr marL="6350" marR="6350" marT="6350"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484625675"/>
                  </a:ext>
                </a:extLst>
              </a:tr>
            </a:tbl>
          </a:graphicData>
        </a:graphic>
      </p:graphicFrame>
      <p:sp>
        <p:nvSpPr>
          <p:cNvPr id="24" name="TextBox 23">
            <a:extLst>
              <a:ext uri="{FF2B5EF4-FFF2-40B4-BE49-F238E27FC236}">
                <a16:creationId xmlns:a16="http://schemas.microsoft.com/office/drawing/2014/main" id="{1DE4DB0D-F45C-1BA3-8063-A22AF790E01F}"/>
              </a:ext>
            </a:extLst>
          </p:cNvPr>
          <p:cNvSpPr txBox="1"/>
          <p:nvPr/>
        </p:nvSpPr>
        <p:spPr>
          <a:xfrm>
            <a:off x="996344" y="4277924"/>
            <a:ext cx="2202613"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Project Lead</a:t>
            </a:r>
          </a:p>
        </p:txBody>
      </p:sp>
      <p:sp>
        <p:nvSpPr>
          <p:cNvPr id="25" name="TextBox 24">
            <a:extLst>
              <a:ext uri="{FF2B5EF4-FFF2-40B4-BE49-F238E27FC236}">
                <a16:creationId xmlns:a16="http://schemas.microsoft.com/office/drawing/2014/main" id="{B47ACD59-1FD9-C742-ACD4-A14250214B23}"/>
              </a:ext>
            </a:extLst>
          </p:cNvPr>
          <p:cNvSpPr txBox="1"/>
          <p:nvPr/>
        </p:nvSpPr>
        <p:spPr>
          <a:xfrm>
            <a:off x="996344" y="5313980"/>
            <a:ext cx="2385211" cy="369332"/>
          </a:xfrm>
          <a:prstGeom prst="rect">
            <a:avLst/>
          </a:prstGeom>
          <a:noFill/>
        </p:spPr>
        <p:txBody>
          <a:bodyPr wrap="square" rtlCol="0">
            <a:spAutoFit/>
          </a:bodyPr>
          <a:lstStyle/>
          <a:p>
            <a:r>
              <a:rPr lang="en-IN" dirty="0"/>
              <a:t>Calista </a:t>
            </a:r>
            <a:r>
              <a:rPr lang="en-IN" dirty="0" err="1"/>
              <a:t>Uchenna</a:t>
            </a:r>
            <a:r>
              <a:rPr lang="en-IN" dirty="0"/>
              <a:t> </a:t>
            </a:r>
            <a:r>
              <a:rPr lang="en-IN" dirty="0" err="1"/>
              <a:t>Dikeh</a:t>
            </a:r>
            <a:endParaRPr lang="en-IN" dirty="0"/>
          </a:p>
        </p:txBody>
      </p:sp>
      <p:sp>
        <p:nvSpPr>
          <p:cNvPr id="26" name="TextBox 25">
            <a:extLst>
              <a:ext uri="{FF2B5EF4-FFF2-40B4-BE49-F238E27FC236}">
                <a16:creationId xmlns:a16="http://schemas.microsoft.com/office/drawing/2014/main" id="{267057C8-D736-CB65-9D85-C026106F67CA}"/>
              </a:ext>
            </a:extLst>
          </p:cNvPr>
          <p:cNvSpPr txBox="1"/>
          <p:nvPr/>
        </p:nvSpPr>
        <p:spPr>
          <a:xfrm>
            <a:off x="1016475" y="3160126"/>
            <a:ext cx="2202613" cy="369332"/>
          </a:xfrm>
          <a:prstGeom prst="rect">
            <a:avLst/>
          </a:prstGeom>
          <a:noFill/>
        </p:spPr>
        <p:txBody>
          <a:bodyPr wrap="square" rtlCol="0">
            <a:spAutoFit/>
          </a:bodyPr>
          <a:lstStyle/>
          <a:p>
            <a:pPr algn="ctr"/>
            <a:r>
              <a:rPr lang="en-IN" b="1" dirty="0" err="1">
                <a:latin typeface="Arial" panose="020B0604020202020204" pitchFamily="34" charset="0"/>
                <a:cs typeface="Arial" panose="020B0604020202020204" pitchFamily="34" charset="0"/>
              </a:rPr>
              <a:t>Sonibare</a:t>
            </a:r>
            <a:r>
              <a:rPr lang="en-IN" b="1" dirty="0">
                <a:latin typeface="Arial" panose="020B0604020202020204" pitchFamily="34" charset="0"/>
                <a:cs typeface="Arial" panose="020B0604020202020204" pitchFamily="34" charset="0"/>
              </a:rPr>
              <a:t> Mujeeb</a:t>
            </a:r>
          </a:p>
        </p:txBody>
      </p:sp>
      <p:pic>
        <p:nvPicPr>
          <p:cNvPr id="6" name="Picture 5">
            <a:extLst>
              <a:ext uri="{FF2B5EF4-FFF2-40B4-BE49-F238E27FC236}">
                <a16:creationId xmlns:a16="http://schemas.microsoft.com/office/drawing/2014/main" id="{1D81F2E8-0E8C-47C7-9E88-7464BFF17A36}"/>
              </a:ext>
            </a:extLst>
          </p:cNvPr>
          <p:cNvPicPr>
            <a:picLocks noChangeAspect="1"/>
          </p:cNvPicPr>
          <p:nvPr/>
        </p:nvPicPr>
        <p:blipFill>
          <a:blip r:embed="rId3"/>
          <a:stretch>
            <a:fillRect/>
          </a:stretch>
        </p:blipFill>
        <p:spPr>
          <a:xfrm>
            <a:off x="1369352" y="1415849"/>
            <a:ext cx="1583008" cy="1809296"/>
          </a:xfrm>
          <a:prstGeom prst="rect">
            <a:avLst/>
          </a:prstGeom>
        </p:spPr>
      </p:pic>
      <p:pic>
        <p:nvPicPr>
          <p:cNvPr id="19" name="Picture 18">
            <a:extLst>
              <a:ext uri="{FF2B5EF4-FFF2-40B4-BE49-F238E27FC236}">
                <a16:creationId xmlns:a16="http://schemas.microsoft.com/office/drawing/2014/main" id="{29E6601F-009B-480B-870B-179EEA1BB7A9}"/>
              </a:ext>
            </a:extLst>
          </p:cNvPr>
          <p:cNvPicPr>
            <a:picLocks noChangeAspect="1"/>
          </p:cNvPicPr>
          <p:nvPr/>
        </p:nvPicPr>
        <p:blipFill>
          <a:blip r:embed="rId3"/>
          <a:stretch>
            <a:fillRect/>
          </a:stretch>
        </p:blipFill>
        <p:spPr>
          <a:xfrm>
            <a:off x="3423342" y="1359786"/>
            <a:ext cx="1583008" cy="1809296"/>
          </a:xfrm>
          <a:prstGeom prst="rect">
            <a:avLst/>
          </a:prstGeom>
        </p:spPr>
      </p:pic>
      <p:sp>
        <p:nvSpPr>
          <p:cNvPr id="22" name="TextBox 21">
            <a:extLst>
              <a:ext uri="{FF2B5EF4-FFF2-40B4-BE49-F238E27FC236}">
                <a16:creationId xmlns:a16="http://schemas.microsoft.com/office/drawing/2014/main" id="{C2257601-8C98-4172-8CC1-89569BA75DBC}"/>
              </a:ext>
            </a:extLst>
          </p:cNvPr>
          <p:cNvSpPr txBox="1"/>
          <p:nvPr/>
        </p:nvSpPr>
        <p:spPr>
          <a:xfrm>
            <a:off x="3219087" y="3312526"/>
            <a:ext cx="2015707" cy="369332"/>
          </a:xfrm>
          <a:prstGeom prst="rect">
            <a:avLst/>
          </a:prstGeom>
          <a:noFill/>
        </p:spPr>
        <p:txBody>
          <a:bodyPr wrap="square" rtlCol="0">
            <a:spAutoFit/>
          </a:bodyPr>
          <a:lstStyle/>
          <a:p>
            <a:pPr algn="ctr"/>
            <a:r>
              <a:rPr lang="en-IN" b="1" dirty="0">
                <a:latin typeface="Arial" panose="020B0604020202020204" pitchFamily="34" charset="0"/>
                <a:cs typeface="Arial" panose="020B0604020202020204" pitchFamily="34" charset="0"/>
              </a:rPr>
              <a:t>Kandasamy K</a:t>
            </a:r>
          </a:p>
        </p:txBody>
      </p:sp>
      <p:sp>
        <p:nvSpPr>
          <p:cNvPr id="27" name="TextBox 26">
            <a:extLst>
              <a:ext uri="{FF2B5EF4-FFF2-40B4-BE49-F238E27FC236}">
                <a16:creationId xmlns:a16="http://schemas.microsoft.com/office/drawing/2014/main" id="{0904D03E-F25B-4EFE-9067-C81859FADBCF}"/>
              </a:ext>
            </a:extLst>
          </p:cNvPr>
          <p:cNvSpPr txBox="1"/>
          <p:nvPr/>
        </p:nvSpPr>
        <p:spPr>
          <a:xfrm>
            <a:off x="3325479" y="3696545"/>
            <a:ext cx="1909315" cy="646331"/>
          </a:xfrm>
          <a:prstGeom prst="rect">
            <a:avLst/>
          </a:prstGeom>
          <a:noFill/>
        </p:spPr>
        <p:txBody>
          <a:bodyPr wrap="square" rtlCol="0">
            <a:spAutoFit/>
          </a:bodyPr>
          <a:lstStyle/>
          <a:p>
            <a:pPr algn="ctr"/>
            <a:r>
              <a:rPr lang="en-IN" dirty="0">
                <a:latin typeface="Arial" panose="020B0604020202020204" pitchFamily="34" charset="0"/>
                <a:cs typeface="Arial" panose="020B0604020202020204" pitchFamily="34" charset="0"/>
              </a:rPr>
              <a:t>Role: Presenter 2</a:t>
            </a:r>
          </a:p>
        </p:txBody>
      </p:sp>
      <p:pic>
        <p:nvPicPr>
          <p:cNvPr id="9" name="Picture 8">
            <a:extLst>
              <a:ext uri="{FF2B5EF4-FFF2-40B4-BE49-F238E27FC236}">
                <a16:creationId xmlns:a16="http://schemas.microsoft.com/office/drawing/2014/main" id="{97BCB718-01CD-4F3C-A9C5-682AB4338F05}"/>
              </a:ext>
            </a:extLst>
          </p:cNvPr>
          <p:cNvPicPr>
            <a:picLocks noChangeAspect="1"/>
          </p:cNvPicPr>
          <p:nvPr/>
        </p:nvPicPr>
        <p:blipFill>
          <a:blip r:embed="rId4"/>
          <a:stretch>
            <a:fillRect/>
          </a:stretch>
        </p:blipFill>
        <p:spPr>
          <a:xfrm>
            <a:off x="3325479" y="1255647"/>
            <a:ext cx="1680871" cy="1969498"/>
          </a:xfrm>
          <a:prstGeom prst="rect">
            <a:avLst/>
          </a:prstGeom>
        </p:spPr>
      </p:pic>
    </p:spTree>
    <p:extLst>
      <p:ext uri="{BB962C8B-B14F-4D97-AF65-F5344CB8AC3E}">
        <p14:creationId xmlns:p14="http://schemas.microsoft.com/office/powerpoint/2010/main" val="3974130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AA70A8-6C00-2F16-A4D4-AD905D3FA476}"/>
              </a:ext>
            </a:extLst>
          </p:cNvPr>
          <p:cNvPicPr>
            <a:picLocks noChangeAspect="1"/>
          </p:cNvPicPr>
          <p:nvPr/>
        </p:nvPicPr>
        <p:blipFill>
          <a:blip r:embed="rId2"/>
          <a:stretch>
            <a:fillRect/>
          </a:stretch>
        </p:blipFill>
        <p:spPr>
          <a:xfrm>
            <a:off x="9633910" y="121713"/>
            <a:ext cx="2292468" cy="558829"/>
          </a:xfrm>
          <a:prstGeom prst="rect">
            <a:avLst/>
          </a:prstGeom>
        </p:spPr>
      </p:pic>
      <p:sp>
        <p:nvSpPr>
          <p:cNvPr id="7" name="TextBox 6">
            <a:extLst>
              <a:ext uri="{FF2B5EF4-FFF2-40B4-BE49-F238E27FC236}">
                <a16:creationId xmlns:a16="http://schemas.microsoft.com/office/drawing/2014/main" id="{822B48D8-19A5-57AB-D77E-8C17F8A0FB25}"/>
              </a:ext>
            </a:extLst>
          </p:cNvPr>
          <p:cNvSpPr txBox="1"/>
          <p:nvPr/>
        </p:nvSpPr>
        <p:spPr>
          <a:xfrm>
            <a:off x="265622" y="573095"/>
            <a:ext cx="3944069"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Problem Statement</a:t>
            </a:r>
          </a:p>
        </p:txBody>
      </p:sp>
      <p:sp>
        <p:nvSpPr>
          <p:cNvPr id="3" name="TextBox 2">
            <a:extLst>
              <a:ext uri="{FF2B5EF4-FFF2-40B4-BE49-F238E27FC236}">
                <a16:creationId xmlns:a16="http://schemas.microsoft.com/office/drawing/2014/main" id="{7C474AFA-D07D-01AB-710A-D80636983C02}"/>
              </a:ext>
            </a:extLst>
          </p:cNvPr>
          <p:cNvSpPr txBox="1"/>
          <p:nvPr/>
        </p:nvSpPr>
        <p:spPr>
          <a:xfrm>
            <a:off x="405442" y="1337094"/>
            <a:ext cx="9368286" cy="3139321"/>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dirty="0"/>
              <a:t>We are to predict the total number of daily demand orders for a Brazilian logistic company</a:t>
            </a:r>
          </a:p>
          <a:p>
            <a:endParaRPr lang="en-IN" dirty="0"/>
          </a:p>
          <a:p>
            <a:pPr marL="285750" indent="-285750">
              <a:buFont typeface="Arial" panose="020B0604020202020204" pitchFamily="34" charset="0"/>
              <a:buChar char="•"/>
            </a:pPr>
            <a:r>
              <a:rPr lang="en-IN" dirty="0"/>
              <a:t>We should build a statistical/machine learning model that can accurately predict the total number of orders on a daily basis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825030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AA70A8-6C00-2F16-A4D4-AD905D3FA476}"/>
              </a:ext>
            </a:extLst>
          </p:cNvPr>
          <p:cNvPicPr>
            <a:picLocks noChangeAspect="1"/>
          </p:cNvPicPr>
          <p:nvPr/>
        </p:nvPicPr>
        <p:blipFill>
          <a:blip r:embed="rId2"/>
          <a:stretch>
            <a:fillRect/>
          </a:stretch>
        </p:blipFill>
        <p:spPr>
          <a:xfrm>
            <a:off x="9633910" y="121713"/>
            <a:ext cx="2292468" cy="558829"/>
          </a:xfrm>
          <a:prstGeom prst="rect">
            <a:avLst/>
          </a:prstGeom>
        </p:spPr>
      </p:pic>
      <p:sp>
        <p:nvSpPr>
          <p:cNvPr id="7" name="TextBox 6">
            <a:extLst>
              <a:ext uri="{FF2B5EF4-FFF2-40B4-BE49-F238E27FC236}">
                <a16:creationId xmlns:a16="http://schemas.microsoft.com/office/drawing/2014/main" id="{822B48D8-19A5-57AB-D77E-8C17F8A0FB25}"/>
              </a:ext>
            </a:extLst>
          </p:cNvPr>
          <p:cNvSpPr txBox="1"/>
          <p:nvPr/>
        </p:nvSpPr>
        <p:spPr>
          <a:xfrm>
            <a:off x="265622" y="573095"/>
            <a:ext cx="3944069"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Our approach</a:t>
            </a:r>
          </a:p>
        </p:txBody>
      </p:sp>
      <p:sp>
        <p:nvSpPr>
          <p:cNvPr id="3" name="TextBox 2">
            <a:extLst>
              <a:ext uri="{FF2B5EF4-FFF2-40B4-BE49-F238E27FC236}">
                <a16:creationId xmlns:a16="http://schemas.microsoft.com/office/drawing/2014/main" id="{7C474AFA-D07D-01AB-710A-D80636983C02}"/>
              </a:ext>
            </a:extLst>
          </p:cNvPr>
          <p:cNvSpPr txBox="1"/>
          <p:nvPr/>
        </p:nvSpPr>
        <p:spPr>
          <a:xfrm>
            <a:off x="715993" y="1595886"/>
            <a:ext cx="6797615" cy="4093428"/>
          </a:xfrm>
          <a:prstGeom prst="rect">
            <a:avLst/>
          </a:prstGeom>
          <a:noFill/>
        </p:spPr>
        <p:txBody>
          <a:bodyPr wrap="square" rtlCol="0">
            <a:spAutoFit/>
          </a:bodyPr>
          <a:lstStyle/>
          <a:p>
            <a:endParaRPr lang="en-IN" sz="2000" dirty="0"/>
          </a:p>
          <a:p>
            <a:pPr marL="285750" indent="-285750">
              <a:buFont typeface="Arial" panose="020B0604020202020204" pitchFamily="34" charset="0"/>
              <a:buChar char="•"/>
            </a:pPr>
            <a:r>
              <a:rPr lang="en-IN" sz="2000" dirty="0"/>
              <a:t>Exploratory Data Analysis (EDA) of the Dataset.</a:t>
            </a:r>
          </a:p>
          <a:p>
            <a:endParaRPr lang="en-IN" sz="2000" dirty="0"/>
          </a:p>
          <a:p>
            <a:pPr marL="285750" indent="-285750">
              <a:buFont typeface="Arial" panose="020B0604020202020204" pitchFamily="34" charset="0"/>
              <a:buChar char="•"/>
            </a:pPr>
            <a:r>
              <a:rPr lang="en-IN" sz="2000" dirty="0"/>
              <a:t>Data Manipulation &amp; Pre-processing.</a:t>
            </a:r>
          </a:p>
          <a:p>
            <a:endParaRPr lang="en-IN" sz="2000" dirty="0"/>
          </a:p>
          <a:p>
            <a:pPr marL="285750" indent="-285750">
              <a:buFont typeface="Arial" panose="020B0604020202020204" pitchFamily="34" charset="0"/>
              <a:buChar char="•"/>
            </a:pPr>
            <a:r>
              <a:rPr lang="en-IN" sz="2000" dirty="0"/>
              <a:t>Model Fitting on the given dataset.</a:t>
            </a:r>
          </a:p>
          <a:p>
            <a:endParaRPr lang="en-IN" sz="2000" dirty="0"/>
          </a:p>
          <a:p>
            <a:pPr marL="285750" indent="-285750">
              <a:buFont typeface="Arial" panose="020B0604020202020204" pitchFamily="34" charset="0"/>
              <a:buChar char="•"/>
            </a:pPr>
            <a:r>
              <a:rPr lang="en-IN" sz="2000" dirty="0"/>
              <a:t>Evaluation of the best-fit models.</a:t>
            </a:r>
          </a:p>
          <a:p>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3083040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AA70A8-6C00-2F16-A4D4-AD905D3FA476}"/>
              </a:ext>
            </a:extLst>
          </p:cNvPr>
          <p:cNvPicPr>
            <a:picLocks noChangeAspect="1"/>
          </p:cNvPicPr>
          <p:nvPr/>
        </p:nvPicPr>
        <p:blipFill>
          <a:blip r:embed="rId2"/>
          <a:stretch>
            <a:fillRect/>
          </a:stretch>
        </p:blipFill>
        <p:spPr>
          <a:xfrm>
            <a:off x="9633910" y="121713"/>
            <a:ext cx="2292468" cy="558829"/>
          </a:xfrm>
          <a:prstGeom prst="rect">
            <a:avLst/>
          </a:prstGeom>
        </p:spPr>
      </p:pic>
      <p:sp>
        <p:nvSpPr>
          <p:cNvPr id="7" name="TextBox 6">
            <a:extLst>
              <a:ext uri="{FF2B5EF4-FFF2-40B4-BE49-F238E27FC236}">
                <a16:creationId xmlns:a16="http://schemas.microsoft.com/office/drawing/2014/main" id="{822B48D8-19A5-57AB-D77E-8C17F8A0FB25}"/>
              </a:ext>
            </a:extLst>
          </p:cNvPr>
          <p:cNvSpPr txBox="1"/>
          <p:nvPr/>
        </p:nvSpPr>
        <p:spPr>
          <a:xfrm>
            <a:off x="265622" y="573095"/>
            <a:ext cx="4271872"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Dataset description</a:t>
            </a:r>
          </a:p>
        </p:txBody>
      </p:sp>
      <p:sp>
        <p:nvSpPr>
          <p:cNvPr id="3" name="TextBox 2">
            <a:extLst>
              <a:ext uri="{FF2B5EF4-FFF2-40B4-BE49-F238E27FC236}">
                <a16:creationId xmlns:a16="http://schemas.microsoft.com/office/drawing/2014/main" id="{7C474AFA-D07D-01AB-710A-D80636983C02}"/>
              </a:ext>
            </a:extLst>
          </p:cNvPr>
          <p:cNvSpPr txBox="1"/>
          <p:nvPr/>
        </p:nvSpPr>
        <p:spPr>
          <a:xfrm>
            <a:off x="405442" y="1337094"/>
            <a:ext cx="11447252" cy="60892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Georgia" panose="02040502050405020303" pitchFamily="18" charset="0"/>
                <a:ea typeface="Calibri" panose="020F0502020204030204" pitchFamily="34" charset="0"/>
                <a:cs typeface="Times New Roman" panose="02020603050405020304" pitchFamily="18" charset="0"/>
              </a:rPr>
              <a:t>The given dataset is a CSV file.</a:t>
            </a:r>
          </a:p>
          <a:p>
            <a:endParaRPr lang="en-IN" dirty="0">
              <a:latin typeface="Georgia" panose="02040502050405020303"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Georgia" panose="02040502050405020303" pitchFamily="18" charset="0"/>
                <a:ea typeface="Calibri" panose="020F0502020204030204" pitchFamily="34" charset="0"/>
                <a:cs typeface="Times New Roman" panose="02020603050405020304" pitchFamily="18" charset="0"/>
              </a:rPr>
              <a:t>Imported the dataset through the </a:t>
            </a:r>
            <a:r>
              <a:rPr lang="en-IN" sz="1800" dirty="0" err="1">
                <a:effectLst/>
                <a:latin typeface="Georgia" panose="02040502050405020303" pitchFamily="18" charset="0"/>
                <a:ea typeface="Calibri" panose="020F0502020204030204" pitchFamily="34" charset="0"/>
                <a:cs typeface="Times New Roman" panose="02020603050405020304" pitchFamily="18" charset="0"/>
              </a:rPr>
              <a:t>pd.read_csv</a:t>
            </a:r>
            <a:r>
              <a:rPr lang="en-IN" sz="1800" dirty="0">
                <a:effectLst/>
                <a:latin typeface="Georgia" panose="02040502050405020303" pitchFamily="18" charset="0"/>
                <a:ea typeface="Calibri" panose="020F0502020204030204" pitchFamily="34" charset="0"/>
                <a:cs typeface="Times New Roman" panose="02020603050405020304" pitchFamily="18" charset="0"/>
              </a:rPr>
              <a:t> function.</a:t>
            </a:r>
          </a:p>
          <a:p>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kern="100" dirty="0">
                <a:effectLst/>
                <a:latin typeface="Georgia" panose="02040502050405020303" pitchFamily="18" charset="0"/>
                <a:ea typeface="Calibri" panose="020F0502020204030204" pitchFamily="34" charset="0"/>
                <a:cs typeface="Times New Roman" panose="02020603050405020304" pitchFamily="18" charset="0"/>
              </a:rPr>
              <a:t>We started with installing and importing libraries required for the project, as given below</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dirty="0">
                <a:effectLst/>
                <a:latin typeface="Georgia" panose="02040502050405020303" pitchFamily="18" charset="0"/>
                <a:ea typeface="Calibri" panose="020F0502020204030204" pitchFamily="34" charset="0"/>
                <a:cs typeface="Times New Roman" panose="02020603050405020304" pitchFamily="18" charset="0"/>
              </a:rPr>
              <a:t>-Data Manipulation Libraries – Pandas and </a:t>
            </a:r>
            <a:r>
              <a:rPr lang="en-IN" sz="1800" kern="100" dirty="0" err="1">
                <a:effectLst/>
                <a:latin typeface="Georgia" panose="02040502050405020303" pitchFamily="18" charset="0"/>
                <a:ea typeface="Calibri" panose="020F0502020204030204" pitchFamily="34" charset="0"/>
                <a:cs typeface="Times New Roman" panose="02020603050405020304" pitchFamily="18" charset="0"/>
              </a:rPr>
              <a:t>Numpy</a:t>
            </a:r>
            <a:r>
              <a:rPr lang="en-IN" sz="1800" kern="100" dirty="0">
                <a:effectLst/>
                <a:latin typeface="Georgia" panose="02040502050405020303" pitchFamily="18" charset="0"/>
                <a:ea typeface="Calibri" panose="020F0502020204030204" pitchFamily="34" charset="0"/>
                <a:cs typeface="Times New Roman" panose="02020603050405020304" pitchFamily="18" charset="0"/>
              </a:rPr>
              <a:t>.</a:t>
            </a:r>
          </a:p>
          <a:p>
            <a:pPr marL="457200">
              <a:lnSpc>
                <a:spcPct val="107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dirty="0">
                <a:effectLst/>
                <a:latin typeface="Georgia" panose="02040502050405020303" pitchFamily="18" charset="0"/>
                <a:ea typeface="Calibri" panose="020F0502020204030204" pitchFamily="34" charset="0"/>
                <a:cs typeface="Times New Roman" panose="02020603050405020304" pitchFamily="18" charset="0"/>
              </a:rPr>
              <a:t>-Data Visualization Libraries – Seaborn, </a:t>
            </a:r>
            <a:r>
              <a:rPr lang="en-IN" sz="1800" kern="100" dirty="0" err="1">
                <a:effectLst/>
                <a:latin typeface="Georgia" panose="02040502050405020303" pitchFamily="18" charset="0"/>
                <a:ea typeface="Calibri" panose="020F0502020204030204" pitchFamily="34" charset="0"/>
                <a:cs typeface="Times New Roman" panose="02020603050405020304" pitchFamily="18" charset="0"/>
              </a:rPr>
              <a:t>matplotlib.pyplot</a:t>
            </a:r>
            <a:r>
              <a:rPr lang="en-IN" sz="1800" kern="100" dirty="0">
                <a:effectLst/>
                <a:latin typeface="Georgia" panose="02040502050405020303" pitchFamily="18" charset="0"/>
                <a:ea typeface="Calibri" panose="020F0502020204030204" pitchFamily="34" charset="0"/>
                <a:cs typeface="Times New Roman" panose="02020603050405020304" pitchFamily="18" charset="0"/>
              </a:rPr>
              <a:t>, </a:t>
            </a:r>
            <a:r>
              <a:rPr lang="en-IN" sz="1800" kern="100" dirty="0" err="1">
                <a:effectLst/>
                <a:latin typeface="Georgia" panose="02040502050405020303" pitchFamily="18" charset="0"/>
                <a:ea typeface="Calibri" panose="020F0502020204030204" pitchFamily="34" charset="0"/>
                <a:cs typeface="Times New Roman" panose="02020603050405020304" pitchFamily="18" charset="0"/>
              </a:rPr>
              <a:t>plotly.express</a:t>
            </a:r>
            <a:r>
              <a:rPr lang="en-IN" kern="100" dirty="0">
                <a:latin typeface="Georgia" panose="02040502050405020303" pitchFamily="18" charset="0"/>
                <a:ea typeface="Calibri" panose="020F0502020204030204" pitchFamily="34" charset="0"/>
                <a:cs typeface="Times New Roman" panose="02020603050405020304" pitchFamily="18" charset="0"/>
              </a:rPr>
              <a:t>.</a:t>
            </a:r>
          </a:p>
          <a:p>
            <a:pPr marL="457200">
              <a:lnSpc>
                <a:spcPct val="107000"/>
              </a:lnSpc>
            </a:pPr>
            <a:endParaRPr lang="en-US" kern="100" dirty="0">
              <a:latin typeface="Georgia" panose="02040502050405020303" pitchFamily="18" charset="0"/>
              <a:cs typeface="Times New Roman" panose="02020603050405020304" pitchFamily="18" charset="0"/>
            </a:endParaRPr>
          </a:p>
          <a:p>
            <a:pPr marL="457200">
              <a:lnSpc>
                <a:spcPct val="107000"/>
              </a:lnSpc>
            </a:pPr>
            <a:r>
              <a:rPr lang="en-US" kern="100" dirty="0">
                <a:latin typeface="Georgia" panose="02040502050405020303" pitchFamily="18" charset="0"/>
                <a:cs typeface="Times New Roman" panose="02020603050405020304" pitchFamily="18" charset="0"/>
              </a:rPr>
              <a:t>This is a real database of a </a:t>
            </a:r>
            <a:r>
              <a:rPr lang="en-US" kern="100" dirty="0" err="1">
                <a:latin typeface="Georgia" panose="02040502050405020303" pitchFamily="18" charset="0"/>
                <a:cs typeface="Times New Roman" panose="02020603050405020304" pitchFamily="18" charset="0"/>
              </a:rPr>
              <a:t>brazilian</a:t>
            </a:r>
            <a:r>
              <a:rPr lang="en-US" kern="100" dirty="0">
                <a:latin typeface="Georgia" panose="02040502050405020303" pitchFamily="18" charset="0"/>
                <a:cs typeface="Times New Roman" panose="02020603050405020304" pitchFamily="18" charset="0"/>
              </a:rPr>
              <a:t> logistics company collected for 60 days. The dataset has twelve predictive attributes and a target variable that is the total of orders for daily treatment. The dataset input features are “</a:t>
            </a:r>
            <a:r>
              <a:rPr lang="en-US" kern="100" dirty="0" err="1">
                <a:latin typeface="Georgia" panose="02040502050405020303" pitchFamily="18" charset="0"/>
                <a:cs typeface="Times New Roman" panose="02020603050405020304" pitchFamily="18" charset="0"/>
              </a:rPr>
              <a:t>Week_of_the_month</a:t>
            </a:r>
            <a:r>
              <a:rPr lang="en-US" kern="100" dirty="0">
                <a:latin typeface="Georgia" panose="02040502050405020303" pitchFamily="18" charset="0"/>
                <a:cs typeface="Times New Roman" panose="02020603050405020304" pitchFamily="18" charset="0"/>
              </a:rPr>
              <a:t>”, “</a:t>
            </a:r>
            <a:r>
              <a:rPr lang="en-US" kern="100" dirty="0" err="1">
                <a:latin typeface="Georgia" panose="02040502050405020303" pitchFamily="18" charset="0"/>
                <a:cs typeface="Times New Roman" panose="02020603050405020304" pitchFamily="18" charset="0"/>
              </a:rPr>
              <a:t>Day_of_the_week</a:t>
            </a:r>
            <a:r>
              <a:rPr lang="en-US" kern="100" dirty="0">
                <a:latin typeface="Georgia" panose="02040502050405020303" pitchFamily="18" charset="0"/>
                <a:cs typeface="Times New Roman" panose="02020603050405020304" pitchFamily="18" charset="0"/>
              </a:rPr>
              <a:t>_(</a:t>
            </a:r>
            <a:r>
              <a:rPr lang="en-US" kern="100" dirty="0" err="1">
                <a:latin typeface="Georgia" panose="02040502050405020303" pitchFamily="18" charset="0"/>
                <a:cs typeface="Times New Roman" panose="02020603050405020304" pitchFamily="18" charset="0"/>
              </a:rPr>
              <a:t>Monday_to_Friday</a:t>
            </a:r>
            <a:r>
              <a:rPr lang="en-US" kern="100" dirty="0">
                <a:latin typeface="Georgia" panose="02040502050405020303" pitchFamily="18" charset="0"/>
                <a:cs typeface="Times New Roman" panose="02020603050405020304" pitchFamily="18" charset="0"/>
              </a:rPr>
              <a:t>)”,”</a:t>
            </a:r>
            <a:r>
              <a:rPr lang="en-US" kern="100" dirty="0" err="1">
                <a:latin typeface="Georgia" panose="02040502050405020303" pitchFamily="18" charset="0"/>
                <a:cs typeface="Times New Roman" panose="02020603050405020304" pitchFamily="18" charset="0"/>
              </a:rPr>
              <a:t>Non_urgent_order</a:t>
            </a:r>
            <a:r>
              <a:rPr lang="en-US" kern="100" dirty="0">
                <a:latin typeface="Georgia" panose="02040502050405020303" pitchFamily="18" charset="0"/>
                <a:cs typeface="Times New Roman" panose="02020603050405020304" pitchFamily="18" charset="0"/>
              </a:rPr>
              <a:t> ” </a:t>
            </a:r>
            <a:r>
              <a:rPr lang="en-US" kern="100" dirty="0" err="1">
                <a:latin typeface="Georgia" panose="02040502050405020303" pitchFamily="18" charset="0"/>
                <a:cs typeface="Times New Roman" panose="02020603050405020304" pitchFamily="18" charset="0"/>
              </a:rPr>
              <a:t>Urgent_order</a:t>
            </a:r>
            <a:r>
              <a:rPr lang="en-US" kern="100" dirty="0">
                <a:latin typeface="Georgia" panose="02040502050405020303" pitchFamily="18" charset="0"/>
                <a:cs typeface="Times New Roman" panose="02020603050405020304" pitchFamily="18" charset="0"/>
              </a:rPr>
              <a:t> “</a:t>
            </a:r>
            <a:r>
              <a:rPr lang="en-US" kern="100" dirty="0" err="1">
                <a:latin typeface="Georgia" panose="02040502050405020303" pitchFamily="18" charset="0"/>
                <a:cs typeface="Times New Roman" panose="02020603050405020304" pitchFamily="18" charset="0"/>
              </a:rPr>
              <a:t>Order_type_A</a:t>
            </a:r>
            <a:r>
              <a:rPr lang="en-US" kern="100" dirty="0">
                <a:latin typeface="Georgia" panose="02040502050405020303" pitchFamily="18" charset="0"/>
                <a:cs typeface="Times New Roman" panose="02020603050405020304" pitchFamily="18" charset="0"/>
              </a:rPr>
              <a:t>” “</a:t>
            </a:r>
            <a:r>
              <a:rPr lang="en-US" kern="100" dirty="0" err="1">
                <a:latin typeface="Georgia" panose="02040502050405020303" pitchFamily="18" charset="0"/>
                <a:cs typeface="Times New Roman" panose="02020603050405020304" pitchFamily="18" charset="0"/>
              </a:rPr>
              <a:t>Order_type_B</a:t>
            </a:r>
            <a:r>
              <a:rPr lang="en-US" kern="100" dirty="0">
                <a:latin typeface="Georgia" panose="02040502050405020303" pitchFamily="18" charset="0"/>
                <a:cs typeface="Times New Roman" panose="02020603050405020304" pitchFamily="18" charset="0"/>
              </a:rPr>
              <a:t>” ,”</a:t>
            </a:r>
            <a:r>
              <a:rPr lang="en-US" kern="100" dirty="0" err="1">
                <a:latin typeface="Georgia" panose="02040502050405020303" pitchFamily="18" charset="0"/>
                <a:cs typeface="Times New Roman" panose="02020603050405020304" pitchFamily="18" charset="0"/>
              </a:rPr>
              <a:t>Order_type_C</a:t>
            </a:r>
            <a:r>
              <a:rPr lang="en-US" kern="100" dirty="0">
                <a:latin typeface="Georgia" panose="02040502050405020303" pitchFamily="18" charset="0"/>
                <a:cs typeface="Times New Roman" panose="02020603050405020304" pitchFamily="18" charset="0"/>
              </a:rPr>
              <a:t>” , “</a:t>
            </a:r>
            <a:r>
              <a:rPr lang="en-US" kern="100" dirty="0" err="1">
                <a:latin typeface="Georgia" panose="02040502050405020303" pitchFamily="18" charset="0"/>
                <a:cs typeface="Times New Roman" panose="02020603050405020304" pitchFamily="18" charset="0"/>
              </a:rPr>
              <a:t>Fiscal_sector_orders</a:t>
            </a:r>
            <a:r>
              <a:rPr lang="en-US" kern="100" dirty="0">
                <a:latin typeface="Georgia" panose="02040502050405020303" pitchFamily="18" charset="0"/>
                <a:cs typeface="Times New Roman" panose="02020603050405020304" pitchFamily="18" charset="0"/>
              </a:rPr>
              <a:t> ”, “Orders_from_the_traffic_controller”,”</a:t>
            </a:r>
            <a:r>
              <a:rPr lang="en-US" kern="100" dirty="0" err="1">
                <a:latin typeface="Georgia" panose="02040502050405020303" pitchFamily="18" charset="0"/>
                <a:cs typeface="Times New Roman" panose="02020603050405020304" pitchFamily="18" charset="0"/>
              </a:rPr>
              <a:t>Banking_orders</a:t>
            </a:r>
            <a:r>
              <a:rPr lang="en-US" kern="100" dirty="0">
                <a:latin typeface="Georgia" panose="02040502050405020303" pitchFamily="18" charset="0"/>
                <a:cs typeface="Times New Roman" panose="02020603050405020304" pitchFamily="18" charset="0"/>
              </a:rPr>
              <a:t>_(1)” ,”</a:t>
            </a:r>
            <a:r>
              <a:rPr lang="en-US" kern="100" dirty="0" err="1">
                <a:latin typeface="Georgia" panose="02040502050405020303" pitchFamily="18" charset="0"/>
                <a:cs typeface="Times New Roman" panose="02020603050405020304" pitchFamily="18" charset="0"/>
              </a:rPr>
              <a:t>Banking_orders</a:t>
            </a:r>
            <a:r>
              <a:rPr lang="en-US" kern="100" dirty="0">
                <a:latin typeface="Georgia" panose="02040502050405020303" pitchFamily="18" charset="0"/>
                <a:cs typeface="Times New Roman" panose="02020603050405020304" pitchFamily="18" charset="0"/>
              </a:rPr>
              <a:t>_(2)”  and “</a:t>
            </a:r>
            <a:r>
              <a:rPr lang="en-US" kern="100" dirty="0" err="1">
                <a:latin typeface="Georgia" panose="02040502050405020303" pitchFamily="18" charset="0"/>
                <a:cs typeface="Times New Roman" panose="02020603050405020304" pitchFamily="18" charset="0"/>
              </a:rPr>
              <a:t>Banking_orders</a:t>
            </a:r>
            <a:r>
              <a:rPr lang="en-US" kern="100" dirty="0">
                <a:latin typeface="Georgia" panose="02040502050405020303" pitchFamily="18" charset="0"/>
                <a:cs typeface="Times New Roman" panose="02020603050405020304" pitchFamily="18" charset="0"/>
              </a:rPr>
              <a:t>_(3)”. All variables are numerical variables.</a:t>
            </a:r>
          </a:p>
          <a:p>
            <a:pPr marL="0" marR="0">
              <a:lnSpc>
                <a:spcPct val="107000"/>
              </a:lnSpc>
              <a:spcBef>
                <a:spcPts val="0"/>
              </a:spcBef>
              <a:spcAft>
                <a:spcPts val="800"/>
              </a:spcAft>
            </a:pPr>
            <a:r>
              <a:rPr lang="en-US" sz="1800" kern="100" dirty="0">
                <a:effectLst/>
                <a:latin typeface="Helvetica" panose="020B0604020202020204" pitchFamily="34" charset="0"/>
                <a:ea typeface="Calibri" panose="020F0502020204030204" pitchFamily="34" charset="0"/>
                <a:cs typeface="Calibri" panose="020F0502020204030204" pitchFamily="34" charset="0"/>
              </a:rPr>
              <a:t>The dataset was downloaded from this online repository</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563C1"/>
                </a:solidFill>
                <a:effectLst/>
                <a:latin typeface="Helvetica" panose="020B0604020202020204" pitchFamily="34" charset="0"/>
                <a:ea typeface="Calibri" panose="020F0502020204030204" pitchFamily="34" charset="0"/>
                <a:cs typeface="Calibri" panose="020F0502020204030204" pitchFamily="34" charset="0"/>
                <a:hlinkClick r:id="rId3"/>
              </a:rPr>
              <a:t>https://archive.ics.uci.edu/datasets?search=Daily%20Demand%20Forecasting%20Orders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endParaRPr lang="en-IN" kern="100" dirty="0">
              <a:latin typeface="Georgia" panose="02040502050405020303"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95502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1245-BE13-4113-B9CF-065B6A03299D}"/>
              </a:ext>
            </a:extLst>
          </p:cNvPr>
          <p:cNvSpPr>
            <a:spLocks noGrp="1"/>
          </p:cNvSpPr>
          <p:nvPr>
            <p:ph type="title"/>
          </p:nvPr>
        </p:nvSpPr>
        <p:spPr/>
        <p:txBody>
          <a:bodyPr/>
          <a:lstStyle/>
          <a:p>
            <a:r>
              <a:rPr lang="en-IN" sz="4400" b="1" dirty="0">
                <a:latin typeface="Arial" panose="020B0604020202020204" pitchFamily="34" charset="0"/>
                <a:cs typeface="Arial" panose="020B0604020202020204" pitchFamily="34" charset="0"/>
              </a:rPr>
              <a:t>Dataset description</a:t>
            </a:r>
          </a:p>
        </p:txBody>
      </p:sp>
      <p:sp>
        <p:nvSpPr>
          <p:cNvPr id="3" name="Content Placeholder 2">
            <a:extLst>
              <a:ext uri="{FF2B5EF4-FFF2-40B4-BE49-F238E27FC236}">
                <a16:creationId xmlns:a16="http://schemas.microsoft.com/office/drawing/2014/main" id="{FF780D9E-B8B8-4604-B78D-8C7FE86212AB}"/>
              </a:ext>
            </a:extLst>
          </p:cNvPr>
          <p:cNvSpPr>
            <a:spLocks noGrp="1"/>
          </p:cNvSpPr>
          <p:nvPr>
            <p:ph idx="1"/>
          </p:nvPr>
        </p:nvSpPr>
        <p:spPr/>
        <p:txBody>
          <a:bodyPr>
            <a:normAutofit fontScale="92500"/>
          </a:bodyPr>
          <a:lstStyle/>
          <a:p>
            <a:pPr indent="0">
              <a:lnSpc>
                <a:spcPct val="107000"/>
              </a:lnSpc>
              <a:buNone/>
            </a:pPr>
            <a:r>
              <a:rPr lang="en-IN" sz="2800" b="1" kern="100" dirty="0">
                <a:effectLst/>
                <a:latin typeface="Georgia" panose="02040502050405020303" pitchFamily="18" charset="0"/>
                <a:ea typeface="Calibri" panose="020F0502020204030204" pitchFamily="34" charset="0"/>
                <a:cs typeface="Times New Roman" panose="02020603050405020304" pitchFamily="18" charset="0"/>
              </a:rPr>
              <a:t>Exploratory Data Analysis (EDA)</a:t>
            </a:r>
            <a:r>
              <a:rPr lang="en-IN" sz="2800" kern="100" dirty="0">
                <a:effectLst/>
                <a:latin typeface="Georgia" panose="02040502050405020303" pitchFamily="18" charset="0"/>
                <a:ea typeface="Calibri" panose="020F0502020204030204" pitchFamily="34" charset="0"/>
                <a:cs typeface="Times New Roman" panose="02020603050405020304" pitchFamily="18" charset="0"/>
              </a:rPr>
              <a:t> was done as explained below.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7000"/>
              </a:lnSpc>
              <a:buNone/>
            </a:pPr>
            <a:r>
              <a:rPr lang="en-IN" sz="2800" kern="100" dirty="0">
                <a:effectLst/>
                <a:latin typeface="Georgia" panose="02040502050405020303" pitchFamily="18" charset="0"/>
                <a:ea typeface="Calibri" panose="020F0502020204030204" pitchFamily="34" charset="0"/>
                <a:cs typeface="Times New Roman" panose="02020603050405020304" pitchFamily="18" charset="0"/>
              </a:rPr>
              <a:t>The Dataset has 60 rows and 13 columns.</a:t>
            </a:r>
          </a:p>
          <a:p>
            <a:pPr marL="685800" indent="-457200">
              <a:lnSpc>
                <a:spcPct val="107000"/>
              </a:lnSpc>
              <a:buFont typeface="Wingdings" panose="05000000000000000000" pitchFamily="2" charset="2"/>
              <a:buChar char="§"/>
            </a:pPr>
            <a:r>
              <a:rPr lang="en-IN" sz="2800" kern="100" dirty="0">
                <a:effectLst/>
                <a:latin typeface="Georgia" panose="02040502050405020303" pitchFamily="18" charset="0"/>
                <a:ea typeface="Calibri" panose="020F0502020204030204" pitchFamily="34" charset="0"/>
                <a:cs typeface="Times New Roman" panose="02020603050405020304" pitchFamily="18" charset="0"/>
              </a:rPr>
              <a:t>The dataset was checked for the presence of any missing values – there were no missing values.</a:t>
            </a:r>
          </a:p>
          <a:p>
            <a:pPr marL="685800" indent="-457200">
              <a:lnSpc>
                <a:spcPct val="107000"/>
              </a:lnSpc>
              <a:buFont typeface="Wingdings" panose="05000000000000000000" pitchFamily="2" charset="2"/>
              <a:buChar char="§"/>
            </a:pPr>
            <a:r>
              <a:rPr lang="en-IN" kern="100" dirty="0">
                <a:effectLst/>
                <a:latin typeface="Georgia" panose="02040502050405020303" pitchFamily="18" charset="0"/>
                <a:ea typeface="Calibri" panose="020F0502020204030204" pitchFamily="34" charset="0"/>
                <a:cs typeface="Times New Roman" panose="02020603050405020304" pitchFamily="18" charset="0"/>
              </a:rPr>
              <a:t>The dataset was checked for the presence of any duplicate values – there were no duplicate values.</a:t>
            </a:r>
          </a:p>
          <a:p>
            <a:pPr marL="685800" indent="-457200">
              <a:lnSpc>
                <a:spcPct val="107000"/>
              </a:lnSpc>
              <a:buFont typeface="Wingdings" panose="05000000000000000000" pitchFamily="2" charset="2"/>
              <a:buChar char="§"/>
            </a:pPr>
            <a:r>
              <a:rPr lang="en-IN" kern="100" dirty="0">
                <a:effectLst/>
                <a:latin typeface="Georgia" panose="02040502050405020303" pitchFamily="18" charset="0"/>
                <a:ea typeface="Calibri" panose="020F0502020204030204" pitchFamily="34" charset="0"/>
                <a:cs typeface="Times New Roman" panose="02020603050405020304" pitchFamily="18" charset="0"/>
              </a:rPr>
              <a:t> The basic statistics of the dataset were checked – mean, standard deviation, min, and max values of each column were checked</a:t>
            </a:r>
            <a:endParaRPr lang="en-US" dirty="0"/>
          </a:p>
        </p:txBody>
      </p:sp>
    </p:spTree>
    <p:extLst>
      <p:ext uri="{BB962C8B-B14F-4D97-AF65-F5344CB8AC3E}">
        <p14:creationId xmlns:p14="http://schemas.microsoft.com/office/powerpoint/2010/main" val="1400506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AA70A8-6C00-2F16-A4D4-AD905D3FA476}"/>
              </a:ext>
            </a:extLst>
          </p:cNvPr>
          <p:cNvPicPr>
            <a:picLocks noChangeAspect="1"/>
          </p:cNvPicPr>
          <p:nvPr/>
        </p:nvPicPr>
        <p:blipFill>
          <a:blip r:embed="rId2"/>
          <a:stretch>
            <a:fillRect/>
          </a:stretch>
        </p:blipFill>
        <p:spPr>
          <a:xfrm>
            <a:off x="9633910" y="121713"/>
            <a:ext cx="2292468" cy="558829"/>
          </a:xfrm>
          <a:prstGeom prst="rect">
            <a:avLst/>
          </a:prstGeom>
        </p:spPr>
      </p:pic>
      <p:sp>
        <p:nvSpPr>
          <p:cNvPr id="7" name="TextBox 6">
            <a:extLst>
              <a:ext uri="{FF2B5EF4-FFF2-40B4-BE49-F238E27FC236}">
                <a16:creationId xmlns:a16="http://schemas.microsoft.com/office/drawing/2014/main" id="{822B48D8-19A5-57AB-D77E-8C17F8A0FB25}"/>
              </a:ext>
            </a:extLst>
          </p:cNvPr>
          <p:cNvSpPr txBox="1"/>
          <p:nvPr/>
        </p:nvSpPr>
        <p:spPr>
          <a:xfrm>
            <a:off x="265622" y="573095"/>
            <a:ext cx="4271872"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Dataset description</a:t>
            </a:r>
          </a:p>
        </p:txBody>
      </p:sp>
      <p:sp>
        <p:nvSpPr>
          <p:cNvPr id="3" name="TextBox 2">
            <a:extLst>
              <a:ext uri="{FF2B5EF4-FFF2-40B4-BE49-F238E27FC236}">
                <a16:creationId xmlns:a16="http://schemas.microsoft.com/office/drawing/2014/main" id="{7C474AFA-D07D-01AB-710A-D80636983C02}"/>
              </a:ext>
            </a:extLst>
          </p:cNvPr>
          <p:cNvSpPr txBox="1"/>
          <p:nvPr/>
        </p:nvSpPr>
        <p:spPr>
          <a:xfrm>
            <a:off x="405442" y="1337094"/>
            <a:ext cx="11520936" cy="646331"/>
          </a:xfrm>
          <a:prstGeom prst="rect">
            <a:avLst/>
          </a:prstGeom>
          <a:noFill/>
        </p:spPr>
        <p:txBody>
          <a:bodyPr wrap="square" rtlCol="0">
            <a:spAutoFit/>
          </a:bodyPr>
          <a:lstStyle/>
          <a:p>
            <a:r>
              <a:rPr lang="en-IN" kern="100" dirty="0">
                <a:latin typeface="Georgia" panose="02040502050405020303" pitchFamily="18" charset="0"/>
                <a:ea typeface="Calibri" panose="020F0502020204030204" pitchFamily="34" charset="0"/>
                <a:cs typeface="Times New Roman" panose="02020603050405020304" pitchFamily="18" charset="0"/>
              </a:rPr>
              <a:t>The p</a:t>
            </a:r>
            <a:r>
              <a:rPr lang="en-IN" sz="1800" kern="100" dirty="0">
                <a:effectLst/>
                <a:latin typeface="Georgia" panose="02040502050405020303" pitchFamily="18" charset="0"/>
                <a:ea typeface="Calibri" panose="020F0502020204030204" pitchFamily="34" charset="0"/>
                <a:cs typeface="Times New Roman" panose="02020603050405020304" pitchFamily="18" charset="0"/>
              </a:rPr>
              <a:t>resence of outliers in the dataset was checked using boxplots – the columns fiscal sector orders, and Banking order (3) had outlier values. </a:t>
            </a:r>
            <a:endParaRPr lang="en-IN" dirty="0"/>
          </a:p>
        </p:txBody>
      </p:sp>
      <p:pic>
        <p:nvPicPr>
          <p:cNvPr id="2" name="Picture 1" descr="A picture containing text, diagram, parallel, plan&#10;&#10;Description automatically generated">
            <a:extLst>
              <a:ext uri="{FF2B5EF4-FFF2-40B4-BE49-F238E27FC236}">
                <a16:creationId xmlns:a16="http://schemas.microsoft.com/office/drawing/2014/main" id="{D701E5E6-761C-8C4F-343B-1492A00A4C37}"/>
              </a:ext>
            </a:extLst>
          </p:cNvPr>
          <p:cNvPicPr>
            <a:picLocks noChangeAspect="1"/>
          </p:cNvPicPr>
          <p:nvPr/>
        </p:nvPicPr>
        <p:blipFill>
          <a:blip r:embed="rId3"/>
          <a:stretch>
            <a:fillRect/>
          </a:stretch>
        </p:blipFill>
        <p:spPr>
          <a:xfrm>
            <a:off x="1017917" y="1983424"/>
            <a:ext cx="10127411" cy="4514787"/>
          </a:xfrm>
          <a:prstGeom prst="rect">
            <a:avLst/>
          </a:prstGeom>
        </p:spPr>
      </p:pic>
    </p:spTree>
    <p:extLst>
      <p:ext uri="{BB962C8B-B14F-4D97-AF65-F5344CB8AC3E}">
        <p14:creationId xmlns:p14="http://schemas.microsoft.com/office/powerpoint/2010/main" val="1499957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AA70A8-6C00-2F16-A4D4-AD905D3FA476}"/>
              </a:ext>
            </a:extLst>
          </p:cNvPr>
          <p:cNvPicPr>
            <a:picLocks noChangeAspect="1"/>
          </p:cNvPicPr>
          <p:nvPr/>
        </p:nvPicPr>
        <p:blipFill>
          <a:blip r:embed="rId2"/>
          <a:stretch>
            <a:fillRect/>
          </a:stretch>
        </p:blipFill>
        <p:spPr>
          <a:xfrm>
            <a:off x="9633910" y="121713"/>
            <a:ext cx="2292468" cy="558829"/>
          </a:xfrm>
          <a:prstGeom prst="rect">
            <a:avLst/>
          </a:prstGeom>
        </p:spPr>
      </p:pic>
      <p:sp>
        <p:nvSpPr>
          <p:cNvPr id="7" name="TextBox 6">
            <a:extLst>
              <a:ext uri="{FF2B5EF4-FFF2-40B4-BE49-F238E27FC236}">
                <a16:creationId xmlns:a16="http://schemas.microsoft.com/office/drawing/2014/main" id="{822B48D8-19A5-57AB-D77E-8C17F8A0FB25}"/>
              </a:ext>
            </a:extLst>
          </p:cNvPr>
          <p:cNvSpPr txBox="1"/>
          <p:nvPr/>
        </p:nvSpPr>
        <p:spPr>
          <a:xfrm>
            <a:off x="265622" y="401127"/>
            <a:ext cx="4271872"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Dataset description</a:t>
            </a:r>
          </a:p>
        </p:txBody>
      </p:sp>
      <p:sp>
        <p:nvSpPr>
          <p:cNvPr id="3" name="TextBox 2">
            <a:extLst>
              <a:ext uri="{FF2B5EF4-FFF2-40B4-BE49-F238E27FC236}">
                <a16:creationId xmlns:a16="http://schemas.microsoft.com/office/drawing/2014/main" id="{7C474AFA-D07D-01AB-710A-D80636983C02}"/>
              </a:ext>
            </a:extLst>
          </p:cNvPr>
          <p:cNvSpPr txBox="1"/>
          <p:nvPr/>
        </p:nvSpPr>
        <p:spPr>
          <a:xfrm>
            <a:off x="470499" y="985902"/>
            <a:ext cx="11455879" cy="1477328"/>
          </a:xfrm>
          <a:prstGeom prst="rect">
            <a:avLst/>
          </a:prstGeom>
          <a:noFill/>
        </p:spPr>
        <p:txBody>
          <a:bodyPr wrap="square" rtlCol="0">
            <a:spAutoFit/>
          </a:bodyPr>
          <a:lstStyle/>
          <a:p>
            <a:pPr marL="285750" indent="-285750">
              <a:buFont typeface="Arial" panose="020B0604020202020204" pitchFamily="34" charset="0"/>
              <a:buChar char="•"/>
            </a:pPr>
            <a:r>
              <a:rPr lang="en-IN" kern="100" dirty="0">
                <a:latin typeface="Georgia" panose="02040502050405020303" pitchFamily="18" charset="0"/>
                <a:ea typeface="Calibri" panose="020F0502020204030204" pitchFamily="34" charset="0"/>
                <a:cs typeface="Times New Roman" panose="02020603050405020304" pitchFamily="18" charset="0"/>
              </a:rPr>
              <a:t>S</a:t>
            </a:r>
            <a:r>
              <a:rPr lang="en-IN" sz="1800" kern="100" dirty="0">
                <a:effectLst/>
                <a:latin typeface="Georgia" panose="02040502050405020303" pitchFamily="18" charset="0"/>
                <a:ea typeface="Calibri" panose="020F0502020204030204" pitchFamily="34" charset="0"/>
                <a:cs typeface="Times New Roman" panose="02020603050405020304" pitchFamily="18" charset="0"/>
              </a:rPr>
              <a:t>kewness of the given dataset is checked and found as most of the data points are positively skewed as data columns are within the acceptable range.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a:t>
            </a:r>
            <a:r>
              <a:rPr lang="en-IN" sz="1800" dirty="0">
                <a:effectLst/>
                <a:latin typeface="Georgia" panose="02040502050405020303" pitchFamily="18" charset="0"/>
                <a:ea typeface="Calibri" panose="020F0502020204030204" pitchFamily="34" charset="0"/>
                <a:cs typeface="Times New Roman" panose="02020603050405020304" pitchFamily="18" charset="0"/>
              </a:rPr>
              <a:t>he distribution of the dataset columns was checked using a histogram and can be seen most data are skewed to the right with more bar on the right side of the mean, however, they are all almost normally distributed.</a:t>
            </a:r>
            <a:endParaRPr lang="en-IN" dirty="0"/>
          </a:p>
        </p:txBody>
      </p:sp>
      <p:pic>
        <p:nvPicPr>
          <p:cNvPr id="2" name="Picture 1">
            <a:extLst>
              <a:ext uri="{FF2B5EF4-FFF2-40B4-BE49-F238E27FC236}">
                <a16:creationId xmlns:a16="http://schemas.microsoft.com/office/drawing/2014/main" id="{7381AC30-4921-AA6A-1E0B-C736ED4AF550}"/>
              </a:ext>
            </a:extLst>
          </p:cNvPr>
          <p:cNvPicPr>
            <a:picLocks noChangeAspect="1"/>
          </p:cNvPicPr>
          <p:nvPr/>
        </p:nvPicPr>
        <p:blipFill>
          <a:blip r:embed="rId3"/>
          <a:stretch>
            <a:fillRect/>
          </a:stretch>
        </p:blipFill>
        <p:spPr>
          <a:xfrm>
            <a:off x="2082800" y="2463230"/>
            <a:ext cx="6959600" cy="4171828"/>
          </a:xfrm>
          <a:prstGeom prst="rect">
            <a:avLst/>
          </a:prstGeom>
        </p:spPr>
      </p:pic>
    </p:spTree>
    <p:extLst>
      <p:ext uri="{BB962C8B-B14F-4D97-AF65-F5344CB8AC3E}">
        <p14:creationId xmlns:p14="http://schemas.microsoft.com/office/powerpoint/2010/main" val="3445442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EB3621-BA7B-1805-4643-5C16E2ABF630}"/>
              </a:ext>
            </a:extLst>
          </p:cNvPr>
          <p:cNvSpPr txBox="1"/>
          <p:nvPr/>
        </p:nvSpPr>
        <p:spPr>
          <a:xfrm>
            <a:off x="265622" y="401127"/>
            <a:ext cx="4271872"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Dataset description</a:t>
            </a:r>
          </a:p>
        </p:txBody>
      </p:sp>
      <p:pic>
        <p:nvPicPr>
          <p:cNvPr id="5" name="Picture 4">
            <a:extLst>
              <a:ext uri="{FF2B5EF4-FFF2-40B4-BE49-F238E27FC236}">
                <a16:creationId xmlns:a16="http://schemas.microsoft.com/office/drawing/2014/main" id="{13BA7817-26A7-C03F-98EB-9CA6BAA4D77F}"/>
              </a:ext>
            </a:extLst>
          </p:cNvPr>
          <p:cNvPicPr>
            <a:picLocks noChangeAspect="1"/>
          </p:cNvPicPr>
          <p:nvPr/>
        </p:nvPicPr>
        <p:blipFill>
          <a:blip r:embed="rId2"/>
          <a:stretch>
            <a:fillRect/>
          </a:stretch>
        </p:blipFill>
        <p:spPr>
          <a:xfrm>
            <a:off x="9633910" y="121713"/>
            <a:ext cx="2292468" cy="558829"/>
          </a:xfrm>
          <a:prstGeom prst="rect">
            <a:avLst/>
          </a:prstGeom>
        </p:spPr>
      </p:pic>
      <p:sp>
        <p:nvSpPr>
          <p:cNvPr id="6" name="TextBox 5">
            <a:extLst>
              <a:ext uri="{FF2B5EF4-FFF2-40B4-BE49-F238E27FC236}">
                <a16:creationId xmlns:a16="http://schemas.microsoft.com/office/drawing/2014/main" id="{2D879E5F-A0F0-0F19-EF70-2D5746192DED}"/>
              </a:ext>
            </a:extLst>
          </p:cNvPr>
          <p:cNvSpPr txBox="1"/>
          <p:nvPr/>
        </p:nvSpPr>
        <p:spPr>
          <a:xfrm>
            <a:off x="405442" y="1130060"/>
            <a:ext cx="10463841" cy="369332"/>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Georgia" panose="02040502050405020303" pitchFamily="18" charset="0"/>
                <a:ea typeface="Calibri" panose="020F0502020204030204" pitchFamily="34" charset="0"/>
                <a:cs typeface="Times New Roman" panose="02020603050405020304" pitchFamily="18" charset="0"/>
              </a:rPr>
              <a:t>The Dataset was checked and understood with </a:t>
            </a:r>
            <a:r>
              <a:rPr lang="en-IN" sz="1800" b="1" dirty="0">
                <a:effectLst/>
                <a:latin typeface="Georgia" panose="02040502050405020303" pitchFamily="18" charset="0"/>
                <a:ea typeface="Calibri" panose="020F0502020204030204" pitchFamily="34" charset="0"/>
                <a:cs typeface="Times New Roman" panose="02020603050405020304" pitchFamily="18" charset="0"/>
              </a:rPr>
              <a:t>visualization plots </a:t>
            </a:r>
            <a:r>
              <a:rPr lang="en-IN" sz="1800" dirty="0">
                <a:effectLst/>
                <a:latin typeface="Georgia" panose="02040502050405020303" pitchFamily="18" charset="0"/>
                <a:ea typeface="Calibri" panose="020F0502020204030204" pitchFamily="34" charset="0"/>
                <a:cs typeface="Times New Roman" panose="02020603050405020304" pitchFamily="18" charset="0"/>
              </a:rPr>
              <a:t>as given below.</a:t>
            </a:r>
            <a:endParaRPr lang="en-IN" dirty="0"/>
          </a:p>
        </p:txBody>
      </p:sp>
      <p:pic>
        <p:nvPicPr>
          <p:cNvPr id="7" name="Picture 6" descr="A picture containing text, screenshot, rectangle, colorfulness&#10;&#10;Description automatically generated">
            <a:extLst>
              <a:ext uri="{FF2B5EF4-FFF2-40B4-BE49-F238E27FC236}">
                <a16:creationId xmlns:a16="http://schemas.microsoft.com/office/drawing/2014/main" id="{F10EA974-DE73-7DBD-0B76-A9A593C8B222}"/>
              </a:ext>
            </a:extLst>
          </p:cNvPr>
          <p:cNvPicPr>
            <a:picLocks noChangeAspect="1"/>
          </p:cNvPicPr>
          <p:nvPr/>
        </p:nvPicPr>
        <p:blipFill>
          <a:blip r:embed="rId3"/>
          <a:stretch>
            <a:fillRect/>
          </a:stretch>
        </p:blipFill>
        <p:spPr>
          <a:xfrm>
            <a:off x="118978" y="1535050"/>
            <a:ext cx="4130196" cy="2018135"/>
          </a:xfrm>
          <a:prstGeom prst="rect">
            <a:avLst/>
          </a:prstGeom>
        </p:spPr>
      </p:pic>
      <p:sp>
        <p:nvSpPr>
          <p:cNvPr id="8" name="Rectangle 7">
            <a:extLst>
              <a:ext uri="{FF2B5EF4-FFF2-40B4-BE49-F238E27FC236}">
                <a16:creationId xmlns:a16="http://schemas.microsoft.com/office/drawing/2014/main" id="{EC7CE471-7F96-6156-A235-3410280BE732}"/>
              </a:ext>
            </a:extLst>
          </p:cNvPr>
          <p:cNvSpPr/>
          <p:nvPr/>
        </p:nvSpPr>
        <p:spPr>
          <a:xfrm>
            <a:off x="405442" y="3657812"/>
            <a:ext cx="3692105" cy="4135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n w="0"/>
                <a:solidFill>
                  <a:schemeClr val="tx1"/>
                </a:solidFill>
                <a:effectLst>
                  <a:outerShdw blurRad="38100" dist="19050" dir="2700000" algn="tl" rotWithShape="0">
                    <a:schemeClr val="dk1">
                      <a:alpha val="40000"/>
                    </a:schemeClr>
                  </a:outerShdw>
                </a:effectLst>
                <a:latin typeface="Georgia" panose="02040502050405020303" pitchFamily="18" charset="0"/>
              </a:rPr>
              <a:t> Week: 2 has the highest no. of orders compared to the other weeks</a:t>
            </a:r>
            <a:endParaRPr lang="en-IN" sz="1400" dirty="0">
              <a:latin typeface="Georgia" panose="02040502050405020303" pitchFamily="18" charset="0"/>
            </a:endParaRPr>
          </a:p>
        </p:txBody>
      </p:sp>
      <p:pic>
        <p:nvPicPr>
          <p:cNvPr id="9" name="Picture 8" descr="A picture containing text, screenshot, colorfulness, rectangle&#10;&#10;Description automatically generated">
            <a:extLst>
              <a:ext uri="{FF2B5EF4-FFF2-40B4-BE49-F238E27FC236}">
                <a16:creationId xmlns:a16="http://schemas.microsoft.com/office/drawing/2014/main" id="{2E36F40B-63CF-E034-00DF-2156B9784615}"/>
              </a:ext>
            </a:extLst>
          </p:cNvPr>
          <p:cNvPicPr>
            <a:picLocks noChangeAspect="1"/>
          </p:cNvPicPr>
          <p:nvPr/>
        </p:nvPicPr>
        <p:blipFill>
          <a:blip r:embed="rId4"/>
          <a:stretch>
            <a:fillRect/>
          </a:stretch>
        </p:blipFill>
        <p:spPr>
          <a:xfrm>
            <a:off x="4390850" y="1556688"/>
            <a:ext cx="3899135" cy="1928030"/>
          </a:xfrm>
          <a:prstGeom prst="rect">
            <a:avLst/>
          </a:prstGeom>
        </p:spPr>
      </p:pic>
      <p:sp>
        <p:nvSpPr>
          <p:cNvPr id="10" name="Rectangle 9">
            <a:extLst>
              <a:ext uri="{FF2B5EF4-FFF2-40B4-BE49-F238E27FC236}">
                <a16:creationId xmlns:a16="http://schemas.microsoft.com/office/drawing/2014/main" id="{7584BEAD-9A66-8CC7-21F4-FB4BB9858BC4}"/>
              </a:ext>
            </a:extLst>
          </p:cNvPr>
          <p:cNvSpPr/>
          <p:nvPr/>
        </p:nvSpPr>
        <p:spPr>
          <a:xfrm>
            <a:off x="4647814" y="3636298"/>
            <a:ext cx="3642172" cy="4135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n w="0"/>
                <a:solidFill>
                  <a:schemeClr val="tx1"/>
                </a:solidFill>
                <a:effectLst>
                  <a:outerShdw blurRad="38100" dist="19050" dir="2700000" algn="tl" rotWithShape="0">
                    <a:schemeClr val="dk1">
                      <a:alpha val="40000"/>
                    </a:schemeClr>
                  </a:outerShdw>
                </a:effectLst>
                <a:latin typeface="Georgia" panose="02040502050405020303" pitchFamily="18" charset="0"/>
              </a:rPr>
              <a:t>Wednesday has the highest no. of orders compared to other days of the week</a:t>
            </a:r>
            <a:endParaRPr lang="en-IN" sz="1400" dirty="0">
              <a:latin typeface="Georgia" panose="02040502050405020303" pitchFamily="18" charset="0"/>
            </a:endParaRPr>
          </a:p>
        </p:txBody>
      </p:sp>
      <p:pic>
        <p:nvPicPr>
          <p:cNvPr id="13" name="Picture 12" descr="A picture containing screenshot, colorfulness, rectangle, plot&#10;&#10;Description automatically generated">
            <a:extLst>
              <a:ext uri="{FF2B5EF4-FFF2-40B4-BE49-F238E27FC236}">
                <a16:creationId xmlns:a16="http://schemas.microsoft.com/office/drawing/2014/main" id="{E636B4B9-BFBA-CEEE-8C96-7CF3496F0FD0}"/>
              </a:ext>
            </a:extLst>
          </p:cNvPr>
          <p:cNvPicPr>
            <a:picLocks noChangeAspect="1"/>
          </p:cNvPicPr>
          <p:nvPr/>
        </p:nvPicPr>
        <p:blipFill>
          <a:blip r:embed="rId5"/>
          <a:stretch>
            <a:fillRect/>
          </a:stretch>
        </p:blipFill>
        <p:spPr>
          <a:xfrm>
            <a:off x="265622" y="4252392"/>
            <a:ext cx="3918882" cy="2097840"/>
          </a:xfrm>
          <a:prstGeom prst="rect">
            <a:avLst/>
          </a:prstGeom>
        </p:spPr>
      </p:pic>
      <p:sp>
        <p:nvSpPr>
          <p:cNvPr id="14" name="Rectangle 13">
            <a:extLst>
              <a:ext uri="{FF2B5EF4-FFF2-40B4-BE49-F238E27FC236}">
                <a16:creationId xmlns:a16="http://schemas.microsoft.com/office/drawing/2014/main" id="{52306F11-B416-9282-34E8-CA3F02C727B8}"/>
              </a:ext>
            </a:extLst>
          </p:cNvPr>
          <p:cNvSpPr/>
          <p:nvPr/>
        </p:nvSpPr>
        <p:spPr>
          <a:xfrm>
            <a:off x="405442" y="6318663"/>
            <a:ext cx="3692105" cy="5175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atin typeface="Georgia" panose="02040502050405020303" pitchFamily="18" charset="0"/>
              </a:rPr>
              <a:t>week:2 has a higher no. of orders on all days of the week</a:t>
            </a:r>
          </a:p>
        </p:txBody>
      </p:sp>
      <p:sp>
        <p:nvSpPr>
          <p:cNvPr id="17" name="Rectangle 16">
            <a:extLst>
              <a:ext uri="{FF2B5EF4-FFF2-40B4-BE49-F238E27FC236}">
                <a16:creationId xmlns:a16="http://schemas.microsoft.com/office/drawing/2014/main" id="{466B42E8-B4E3-AFFD-3FBA-EEC5C34CA282}"/>
              </a:ext>
            </a:extLst>
          </p:cNvPr>
          <p:cNvSpPr/>
          <p:nvPr/>
        </p:nvSpPr>
        <p:spPr>
          <a:xfrm>
            <a:off x="4698487" y="6318663"/>
            <a:ext cx="3513860" cy="4765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atin typeface="Georgia" panose="02040502050405020303" pitchFamily="18" charset="0"/>
              </a:rPr>
              <a:t>Monday has the highest no. of Non-urgent orders in the week</a:t>
            </a:r>
          </a:p>
        </p:txBody>
      </p:sp>
      <p:pic>
        <p:nvPicPr>
          <p:cNvPr id="19" name="Picture 18">
            <a:extLst>
              <a:ext uri="{FF2B5EF4-FFF2-40B4-BE49-F238E27FC236}">
                <a16:creationId xmlns:a16="http://schemas.microsoft.com/office/drawing/2014/main" id="{C8CF74CF-28E3-9496-B15B-DD33736D8C02}"/>
              </a:ext>
            </a:extLst>
          </p:cNvPr>
          <p:cNvPicPr>
            <a:picLocks noChangeAspect="1"/>
          </p:cNvPicPr>
          <p:nvPr/>
        </p:nvPicPr>
        <p:blipFill>
          <a:blip r:embed="rId6"/>
          <a:stretch>
            <a:fillRect/>
          </a:stretch>
        </p:blipFill>
        <p:spPr>
          <a:xfrm>
            <a:off x="4336216" y="4102333"/>
            <a:ext cx="3953769" cy="2216330"/>
          </a:xfrm>
          <a:prstGeom prst="rect">
            <a:avLst/>
          </a:prstGeom>
        </p:spPr>
      </p:pic>
      <p:pic>
        <p:nvPicPr>
          <p:cNvPr id="20" name="Picture 19" descr="A picture containing text, screenshot, diagram, circle&#10;&#10;Description automatically generated">
            <a:extLst>
              <a:ext uri="{FF2B5EF4-FFF2-40B4-BE49-F238E27FC236}">
                <a16:creationId xmlns:a16="http://schemas.microsoft.com/office/drawing/2014/main" id="{64B886D5-095A-E24F-676B-65D7F6D0F54B}"/>
              </a:ext>
            </a:extLst>
          </p:cNvPr>
          <p:cNvPicPr>
            <a:picLocks noChangeAspect="1"/>
          </p:cNvPicPr>
          <p:nvPr/>
        </p:nvPicPr>
        <p:blipFill>
          <a:blip r:embed="rId7"/>
          <a:stretch>
            <a:fillRect/>
          </a:stretch>
        </p:blipFill>
        <p:spPr>
          <a:xfrm>
            <a:off x="8968595" y="1499393"/>
            <a:ext cx="2204907" cy="1928030"/>
          </a:xfrm>
          <a:prstGeom prst="rect">
            <a:avLst/>
          </a:prstGeom>
        </p:spPr>
      </p:pic>
      <p:sp>
        <p:nvSpPr>
          <p:cNvPr id="21" name="Rectangle 20">
            <a:extLst>
              <a:ext uri="{FF2B5EF4-FFF2-40B4-BE49-F238E27FC236}">
                <a16:creationId xmlns:a16="http://schemas.microsoft.com/office/drawing/2014/main" id="{9C5CAC33-E3CF-1ADF-334F-32D856AB8E7D}"/>
              </a:ext>
            </a:extLst>
          </p:cNvPr>
          <p:cNvSpPr/>
          <p:nvPr/>
        </p:nvSpPr>
        <p:spPr>
          <a:xfrm>
            <a:off x="8406966" y="3644917"/>
            <a:ext cx="3642172" cy="4135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n w="0"/>
                <a:solidFill>
                  <a:schemeClr val="tx1"/>
                </a:solidFill>
                <a:effectLst>
                  <a:outerShdw blurRad="38100" dist="19050" dir="2700000" algn="tl" rotWithShape="0">
                    <a:schemeClr val="dk1">
                      <a:alpha val="40000"/>
                    </a:schemeClr>
                  </a:outerShdw>
                </a:effectLst>
                <a:latin typeface="Georgia" panose="02040502050405020303" pitchFamily="18" charset="0"/>
              </a:rPr>
              <a:t>Non-Urgent orders contribution is higher than urgent orders</a:t>
            </a:r>
            <a:endParaRPr lang="en-IN" sz="1400" dirty="0">
              <a:latin typeface="Georgia" panose="02040502050405020303" pitchFamily="18" charset="0"/>
            </a:endParaRPr>
          </a:p>
        </p:txBody>
      </p:sp>
      <p:pic>
        <p:nvPicPr>
          <p:cNvPr id="22" name="Picture 21" descr="A picture containing screenshot, diagram, text, graphics&#10;&#10;Description automatically generated">
            <a:extLst>
              <a:ext uri="{FF2B5EF4-FFF2-40B4-BE49-F238E27FC236}">
                <a16:creationId xmlns:a16="http://schemas.microsoft.com/office/drawing/2014/main" id="{63674F36-A38B-0A8D-1CC5-3A03F185A733}"/>
              </a:ext>
            </a:extLst>
          </p:cNvPr>
          <p:cNvPicPr>
            <a:picLocks noChangeAspect="1"/>
          </p:cNvPicPr>
          <p:nvPr/>
        </p:nvPicPr>
        <p:blipFill>
          <a:blip r:embed="rId8"/>
          <a:stretch>
            <a:fillRect/>
          </a:stretch>
        </p:blipFill>
        <p:spPr>
          <a:xfrm>
            <a:off x="8406966" y="4234699"/>
            <a:ext cx="3750303" cy="1951597"/>
          </a:xfrm>
          <a:prstGeom prst="rect">
            <a:avLst/>
          </a:prstGeom>
        </p:spPr>
      </p:pic>
      <p:sp>
        <p:nvSpPr>
          <p:cNvPr id="23" name="Rectangle 22">
            <a:extLst>
              <a:ext uri="{FF2B5EF4-FFF2-40B4-BE49-F238E27FC236}">
                <a16:creationId xmlns:a16="http://schemas.microsoft.com/office/drawing/2014/main" id="{CF11B59F-EAEE-84A9-0CDB-742D9F4B7E8C}"/>
              </a:ext>
            </a:extLst>
          </p:cNvPr>
          <p:cNvSpPr/>
          <p:nvPr/>
        </p:nvSpPr>
        <p:spPr>
          <a:xfrm>
            <a:off x="8406966" y="6318663"/>
            <a:ext cx="3642172" cy="4616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atin typeface="Georgia" panose="02040502050405020303" pitchFamily="18" charset="0"/>
              </a:rPr>
              <a:t>Type C orders have higher distribution than other type orders</a:t>
            </a:r>
          </a:p>
        </p:txBody>
      </p:sp>
    </p:spTree>
    <p:extLst>
      <p:ext uri="{BB962C8B-B14F-4D97-AF65-F5344CB8AC3E}">
        <p14:creationId xmlns:p14="http://schemas.microsoft.com/office/powerpoint/2010/main" val="1271235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TotalTime>
  <Words>1336</Words>
  <Application>Microsoft Office PowerPoint</Application>
  <PresentationFormat>Widescreen</PresentationFormat>
  <Paragraphs>137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Abadi</vt:lpstr>
      <vt:lpstr>Arial</vt:lpstr>
      <vt:lpstr>Calibri</vt:lpstr>
      <vt:lpstr>Calibri Light</vt:lpstr>
      <vt:lpstr>Georgia</vt:lpstr>
      <vt:lpstr>Helvetica</vt:lpstr>
      <vt:lpstr>Wingdings</vt:lpstr>
      <vt:lpstr>Office Theme</vt:lpstr>
      <vt:lpstr>PowerPoint Presentation</vt:lpstr>
      <vt:lpstr>PowerPoint Presentation</vt:lpstr>
      <vt:lpstr>PowerPoint Presentation</vt:lpstr>
      <vt:lpstr>PowerPoint Presentation</vt:lpstr>
      <vt:lpstr>PowerPoint Presentation</vt:lpstr>
      <vt:lpstr>Dataset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Kandasamy K</dc:creator>
  <cp:lastModifiedBy>Mujeeb Sonibare</cp:lastModifiedBy>
  <cp:revision>28</cp:revision>
  <dcterms:created xsi:type="dcterms:W3CDTF">2023-06-21T04:40:37Z</dcterms:created>
  <dcterms:modified xsi:type="dcterms:W3CDTF">2023-06-25T13:43:13Z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2af2c44-2a68-44e7-8484-25c476ff5f6c_Enabled">
    <vt:lpwstr>true</vt:lpwstr>
  </property>
  <property fmtid="{D5CDD505-2E9C-101B-9397-08002B2CF9AE}" pid="3" name="MSIP_Label_e2af2c44-2a68-44e7-8484-25c476ff5f6c_SetDate">
    <vt:lpwstr>2023-06-21T21:03:51Z</vt:lpwstr>
  </property>
  <property fmtid="{D5CDD505-2E9C-101B-9397-08002B2CF9AE}" pid="4" name="MSIP_Label_e2af2c44-2a68-44e7-8484-25c476ff5f6c_Method">
    <vt:lpwstr>Privileged</vt:lpwstr>
  </property>
  <property fmtid="{D5CDD505-2E9C-101B-9397-08002B2CF9AE}" pid="5" name="MSIP_Label_e2af2c44-2a68-44e7-8484-25c476ff5f6c_Name">
    <vt:lpwstr>Public</vt:lpwstr>
  </property>
  <property fmtid="{D5CDD505-2E9C-101B-9397-08002B2CF9AE}" pid="6" name="MSIP_Label_e2af2c44-2a68-44e7-8484-25c476ff5f6c_SiteId">
    <vt:lpwstr>cd6683a6-aa85-46cf-aeea-92d4a1477009</vt:lpwstr>
  </property>
  <property fmtid="{D5CDD505-2E9C-101B-9397-08002B2CF9AE}" pid="7" name="MSIP_Label_e2af2c44-2a68-44e7-8484-25c476ff5f6c_ActionId">
    <vt:lpwstr>1592bc62-6d1c-4f34-a336-02e2befeb4e4</vt:lpwstr>
  </property>
  <property fmtid="{D5CDD505-2E9C-101B-9397-08002B2CF9AE}" pid="8" name="MSIP_Label_e2af2c44-2a68-44e7-8484-25c476ff5f6c_ContentBits">
    <vt:lpwstr>0</vt:lpwstr>
  </property>
</Properties>
</file>