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1"/>
  </p:sldMasterIdLst>
  <p:notesMasterIdLst>
    <p:notesMasterId r:id="rId53"/>
  </p:notesMasterIdLst>
  <p:sldIdLst>
    <p:sldId id="256" r:id="rId2"/>
    <p:sldId id="257" r:id="rId3"/>
    <p:sldId id="258" r:id="rId4"/>
    <p:sldId id="259" r:id="rId5"/>
    <p:sldId id="260" r:id="rId6"/>
    <p:sldId id="261" r:id="rId7"/>
    <p:sldId id="262" r:id="rId8"/>
    <p:sldId id="263" r:id="rId9"/>
    <p:sldId id="273" r:id="rId10"/>
    <p:sldId id="265" r:id="rId11"/>
    <p:sldId id="291" r:id="rId12"/>
    <p:sldId id="293" r:id="rId13"/>
    <p:sldId id="292" r:id="rId14"/>
    <p:sldId id="294" r:id="rId15"/>
    <p:sldId id="299" r:id="rId16"/>
    <p:sldId id="295" r:id="rId17"/>
    <p:sldId id="296" r:id="rId18"/>
    <p:sldId id="297" r:id="rId19"/>
    <p:sldId id="298" r:id="rId20"/>
    <p:sldId id="300" r:id="rId21"/>
    <p:sldId id="302" r:id="rId22"/>
    <p:sldId id="303" r:id="rId23"/>
    <p:sldId id="304" r:id="rId24"/>
    <p:sldId id="305" r:id="rId25"/>
    <p:sldId id="306" r:id="rId26"/>
    <p:sldId id="307" r:id="rId27"/>
    <p:sldId id="276" r:id="rId28"/>
    <p:sldId id="274" r:id="rId29"/>
    <p:sldId id="266" r:id="rId30"/>
    <p:sldId id="267" r:id="rId31"/>
    <p:sldId id="268" r:id="rId32"/>
    <p:sldId id="269" r:id="rId33"/>
    <p:sldId id="270" r:id="rId34"/>
    <p:sldId id="271" r:id="rId35"/>
    <p:sldId id="272" r:id="rId36"/>
    <p:sldId id="275" r:id="rId37"/>
    <p:sldId id="277" r:id="rId38"/>
    <p:sldId id="278" r:id="rId39"/>
    <p:sldId id="280" r:id="rId40"/>
    <p:sldId id="279" r:id="rId41"/>
    <p:sldId id="281" r:id="rId42"/>
    <p:sldId id="282" r:id="rId43"/>
    <p:sldId id="283" r:id="rId44"/>
    <p:sldId id="309" r:id="rId45"/>
    <p:sldId id="310" r:id="rId46"/>
    <p:sldId id="311" r:id="rId47"/>
    <p:sldId id="312" r:id="rId48"/>
    <p:sldId id="313" r:id="rId49"/>
    <p:sldId id="289" r:id="rId50"/>
    <p:sldId id="308" r:id="rId51"/>
    <p:sldId id="29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CCFF"/>
    <a:srgbClr val="DDDDDD"/>
    <a:srgbClr val="FF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50567-93AB-4CA6-871A-54031B6C0385}" type="datetimeFigureOut">
              <a:rPr lang="en-US" smtClean="0"/>
              <a:t>5/8/2024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C7F00-D012-49DF-ADE2-649603C2A625}" type="slidenum">
              <a:rPr lang="en-US" smtClean="0"/>
              <a:t>‹#›</a:t>
            </a:fld>
            <a:endParaRPr lang="en-US"/>
          </a:p>
        </p:txBody>
      </p:sp>
    </p:spTree>
    <p:extLst>
      <p:ext uri="{BB962C8B-B14F-4D97-AF65-F5344CB8AC3E}">
        <p14:creationId xmlns:p14="http://schemas.microsoft.com/office/powerpoint/2010/main" val="11726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ề Bản chiếu">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dirty="0"/>
              <a:t>Bấm để chỉnh sửa iểu tiêu đề phụ của Bản cái</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36A4ED3-C3BC-4104-8164-F441EF5C6FB2}" type="datetime1">
              <a:rPr lang="en-US" smtClean="0"/>
              <a:t>5/8/2024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844951-7827-47D4-8276-7DDE1FA7D85A}" type="slidenum">
              <a:rPr lang="en-US" smtClean="0"/>
              <a:pPr/>
              <a:t>‹#›</a:t>
            </a:fld>
            <a:endParaRPr lang="en-US"/>
          </a:p>
        </p:txBody>
      </p:sp>
      <p:cxnSp>
        <p:nvCxnSpPr>
          <p:cNvPr id="8" name="Straight Connector 7"/>
          <p:cNvCxnSpPr/>
          <p:nvPr/>
        </p:nvCxnSpPr>
        <p:spPr>
          <a:xfrm>
            <a:off x="2036023" y="3036107"/>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Hình ảnh 8" descr="Ảnh có chứa cây, con đường, ngoài trời&#10;&#10;Mô tả được tạo tự động">
            <a:extLst>
              <a:ext uri="{FF2B5EF4-FFF2-40B4-BE49-F238E27FC236}">
                <a16:creationId xmlns:a16="http://schemas.microsoft.com/office/drawing/2014/main" id="{6AEE316C-3F28-4132-999C-568D76FCC63E}"/>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21615" r="-2" b="14523"/>
          <a:stretch/>
        </p:blipFill>
        <p:spPr>
          <a:xfrm>
            <a:off x="243009" y="243840"/>
            <a:ext cx="11700901" cy="6380480"/>
          </a:xfrm>
          <a:prstGeom prst="rect">
            <a:avLst/>
          </a:prstGeom>
        </p:spPr>
      </p:pic>
      <p:pic>
        <p:nvPicPr>
          <p:cNvPr id="1026" name="Picture 2" descr="Trường Đại học Công nghệ Thông ti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710" y="337614"/>
            <a:ext cx="4324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EAB2E14-027D-484B-9BDC-8D57A639FDF5}"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375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1674746-3F54-4551-B665-040E2DFA898B}"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655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BA507D8-1DC4-445F-B5A6-157D1F14F2D3}"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2573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vi-VN"/>
              <a:t>Bấm để sửa kiểu tiêu đề Bản cái</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53F2919-A560-40FC-A708-2FE7C1FB4B89}"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96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B81A41A-B7CF-40A0-AE93-8A7D14E20BBC}"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4244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C4624B2-646F-418F-9FB9-74E08525EB59}"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48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DA0E2F41-3B9A-465C-B48A-AE276D5C6470}" type="datetime1">
              <a:rPr lang="en-US" smtClean="0"/>
              <a:t>5/8/2024</a:t>
            </a:fld>
            <a:endParaRPr lang="en-US" dirty="0"/>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244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A50F-3C2C-4898-A403-24F6E406EE71}" type="datetime1">
              <a:rPr lang="en-US" smtClean="0"/>
              <a:t>5/8/2024</a:t>
            </a:fld>
            <a:endParaRPr lang="en-US" dirty="0"/>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4179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A1DC3EE-A861-4811-B85D-A029FF0CF895}"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044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D76118A-2BE7-40AF-AC4B-B6C3D53FF7FB}"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15616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Times New Roman" panose="02020603050405020304" pitchFamily="18" charset="0"/>
                <a:cs typeface="Times New Roman" panose="02020603050405020304" pitchFamily="18" charset="0"/>
              </a:defRPr>
            </a:lvl1pPr>
          </a:lstStyle>
          <a:p>
            <a:fld id="{47403A70-63A8-49A6-A19C-F3D6FA211D14}" type="datetime1">
              <a:rPr lang="en-US" smtClean="0"/>
              <a:t>5/8/2024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Times New Roman" panose="02020603050405020304" pitchFamily="18" charset="0"/>
                <a:cs typeface="Times New Roman" panose="02020603050405020304" pitchFamily="18" charset="0"/>
              </a:defRPr>
            </a:lvl1pPr>
          </a:lstStyle>
          <a:p>
            <a:endParaRPr lang="en-US">
              <a:solidFill>
                <a:srgbClr val="FFFFFF"/>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Times New Roman" panose="02020603050405020304" pitchFamily="18" charset="0"/>
                <a:cs typeface="Times New Roman" panose="02020603050405020304" pitchFamily="18" charset="0"/>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6685750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92A3C7A3-275C-4AB5-B964-F79D0B0F97E8}"/>
              </a:ext>
            </a:extLst>
          </p:cNvPr>
          <p:cNvSpPr>
            <a:spLocks noGrp="1"/>
          </p:cNvSpPr>
          <p:nvPr>
            <p:ph type="ctrTitle" idx="4294967295"/>
          </p:nvPr>
        </p:nvSpPr>
        <p:spPr>
          <a:xfrm>
            <a:off x="1207416" y="2983152"/>
            <a:ext cx="9966960" cy="1325880"/>
          </a:xfrm>
          <a:effectLst>
            <a:outerShdw blurRad="50800" dist="38100" dir="2700000" algn="tl" rotWithShape="0">
              <a:prstClr val="black">
                <a:alpha val="40000"/>
              </a:prstClr>
            </a:outerShdw>
          </a:effectLst>
        </p:spPr>
        <p:txBody>
          <a:bodyPr>
            <a:noAutofit/>
          </a:bodyPr>
          <a:lstStyle/>
          <a:p>
            <a:pPr algn="ctr"/>
            <a:r>
              <a:rPr lang="en-US" sz="3200" b="1" dirty="0" err="1">
                <a:solidFill>
                  <a:srgbClr val="FFC000"/>
                </a:solidFill>
              </a:rPr>
              <a:t>Tìm</a:t>
            </a:r>
            <a:r>
              <a:rPr lang="en-US" sz="3200" b="1" dirty="0">
                <a:solidFill>
                  <a:srgbClr val="FFC000"/>
                </a:solidFill>
              </a:rPr>
              <a:t> </a:t>
            </a:r>
            <a:r>
              <a:rPr lang="en-US" sz="3200" b="1" dirty="0" err="1">
                <a:solidFill>
                  <a:srgbClr val="FFC000"/>
                </a:solidFill>
              </a:rPr>
              <a:t>hiểu</a:t>
            </a:r>
            <a:r>
              <a:rPr lang="en-US" sz="3200" b="1" dirty="0">
                <a:solidFill>
                  <a:srgbClr val="FFC000"/>
                </a:solidFill>
              </a:rPr>
              <a:t> </a:t>
            </a:r>
            <a:r>
              <a:rPr lang="en-US" sz="3200" b="1" dirty="0" err="1">
                <a:solidFill>
                  <a:srgbClr val="FFC000"/>
                </a:solidFill>
              </a:rPr>
              <a:t>về</a:t>
            </a:r>
            <a:r>
              <a:rPr lang="en-US" sz="3200" b="1" dirty="0">
                <a:solidFill>
                  <a:srgbClr val="FFC000"/>
                </a:solidFill>
              </a:rPr>
              <a:t> </a:t>
            </a:r>
            <a:r>
              <a:rPr lang="en-US" sz="3200" b="1" dirty="0" err="1">
                <a:solidFill>
                  <a:srgbClr val="FFC000"/>
                </a:solidFill>
              </a:rPr>
              <a:t>Supabase</a:t>
            </a:r>
            <a:endParaRPr lang="vi-VN" sz="3200" b="1" dirty="0">
              <a:solidFill>
                <a:srgbClr val="FFFF00"/>
              </a:solidFill>
            </a:endParaRPr>
          </a:p>
        </p:txBody>
      </p:sp>
      <p:sp>
        <p:nvSpPr>
          <p:cNvPr id="3" name="Tiêu đề phụ 2">
            <a:extLst>
              <a:ext uri="{FF2B5EF4-FFF2-40B4-BE49-F238E27FC236}">
                <a16:creationId xmlns:a16="http://schemas.microsoft.com/office/drawing/2014/main" id="{7997C000-BA19-40A1-A1E0-62886B25476E}"/>
              </a:ext>
            </a:extLst>
          </p:cNvPr>
          <p:cNvSpPr>
            <a:spLocks noGrp="1"/>
          </p:cNvSpPr>
          <p:nvPr>
            <p:ph type="subTitle" idx="1"/>
          </p:nvPr>
        </p:nvSpPr>
        <p:spPr>
          <a:xfrm>
            <a:off x="1361037" y="5127335"/>
            <a:ext cx="9464846" cy="1492648"/>
          </a:xfrm>
          <a:effectLst>
            <a:outerShdw blurRad="50800" dist="38100" dir="2700000" algn="tl" rotWithShape="0">
              <a:prstClr val="black">
                <a:alpha val="40000"/>
              </a:prstClr>
            </a:outerShdw>
          </a:effectLst>
        </p:spPr>
        <p:txBody>
          <a:bodyPr>
            <a:normAutofit fontScale="92500" lnSpcReduction="10000"/>
          </a:bodyPr>
          <a:lstStyle/>
          <a:p>
            <a:r>
              <a:rPr lang="en-US" sz="2000" dirty="0">
                <a:solidFill>
                  <a:srgbClr val="00FFFF"/>
                </a:solidFill>
              </a:rPr>
              <a:t>GVHD: </a:t>
            </a:r>
            <a:r>
              <a:rPr lang="en-US" sz="2000" dirty="0" err="1">
                <a:solidFill>
                  <a:srgbClr val="00FFFF"/>
                </a:solidFill>
              </a:rPr>
              <a:t>ThS</a:t>
            </a:r>
            <a:r>
              <a:rPr lang="en-US" sz="2000" dirty="0">
                <a:solidFill>
                  <a:srgbClr val="00FFFF"/>
                </a:solidFill>
              </a:rPr>
              <a:t>. </a:t>
            </a:r>
            <a:r>
              <a:rPr lang="en-US" sz="2000" b="1" dirty="0">
                <a:solidFill>
                  <a:srgbClr val="00FFFF"/>
                </a:solidFill>
              </a:rPr>
              <a:t>Trần Thị Hồng Yến</a:t>
            </a:r>
          </a:p>
          <a:p>
            <a:r>
              <a:rPr lang="en-US" sz="1800" dirty="0"/>
              <a:t>SVTH1: </a:t>
            </a:r>
            <a:r>
              <a:rPr lang="en-US" sz="1800" b="1" dirty="0"/>
              <a:t>Lê Hồng Sơn</a:t>
            </a:r>
            <a:r>
              <a:rPr lang="en-US" sz="1800" b="1" dirty="0">
                <a:effectLst/>
                <a:latin typeface="Times New Roman" panose="02020603050405020304" pitchFamily="18" charset="0"/>
                <a:ea typeface="Times New Roman" panose="02020603050405020304" pitchFamily="18" charset="0"/>
              </a:rPr>
              <a:t> – </a:t>
            </a:r>
            <a:r>
              <a:rPr lang="en-US" sz="1800" b="1" dirty="0"/>
              <a:t>21522553</a:t>
            </a:r>
            <a:r>
              <a:rPr lang="en-US" sz="1800" b="1" dirty="0">
                <a:effectLst/>
                <a:latin typeface="Times New Roman" panose="02020603050405020304" pitchFamily="18" charset="0"/>
                <a:ea typeface="Times New Roman" panose="02020603050405020304" pitchFamily="18" charset="0"/>
              </a:rPr>
              <a:t>		</a:t>
            </a:r>
            <a:r>
              <a:rPr lang="en-US" sz="1800" dirty="0"/>
              <a:t> SVTH2: </a:t>
            </a:r>
            <a:r>
              <a:rPr lang="en-US" sz="1800" b="1" dirty="0" err="1"/>
              <a:t>Nguyễn</a:t>
            </a:r>
            <a:r>
              <a:rPr lang="en-US" sz="1800" b="1" dirty="0"/>
              <a:t> Hoàng Minh </a:t>
            </a:r>
            <a:r>
              <a:rPr lang="en-US" sz="1800" b="1" dirty="0" err="1"/>
              <a:t>Quân</a:t>
            </a:r>
            <a:r>
              <a:rPr lang="en-US" sz="1800" b="1" dirty="0">
                <a:effectLst/>
                <a:latin typeface="Times New Roman" panose="02020603050405020304" pitchFamily="18" charset="0"/>
                <a:ea typeface="Times New Roman" panose="02020603050405020304" pitchFamily="18" charset="0"/>
              </a:rPr>
              <a:t> – 21522495</a:t>
            </a:r>
          </a:p>
          <a:p>
            <a:r>
              <a:rPr lang="en-US" sz="1800" dirty="0"/>
              <a:t>SVTH3: </a:t>
            </a:r>
            <a:r>
              <a:rPr lang="en-US" sz="1800" b="1" dirty="0"/>
              <a:t>Ngô </a:t>
            </a:r>
            <a:r>
              <a:rPr lang="en-US" sz="1800" b="1" dirty="0" err="1"/>
              <a:t>Hữu</a:t>
            </a:r>
            <a:r>
              <a:rPr lang="en-US" sz="1800" b="1" dirty="0"/>
              <a:t> </a:t>
            </a:r>
            <a:r>
              <a:rPr lang="en-US" sz="1800" b="1" dirty="0" err="1"/>
              <a:t>Thiên</a:t>
            </a:r>
            <a:r>
              <a:rPr lang="en-US" sz="1800" b="1" dirty="0">
                <a:effectLst/>
                <a:latin typeface="Times New Roman" panose="02020603050405020304" pitchFamily="18" charset="0"/>
                <a:ea typeface="Times New Roman" panose="02020603050405020304" pitchFamily="18" charset="0"/>
              </a:rPr>
              <a:t>– </a:t>
            </a:r>
            <a:r>
              <a:rPr lang="en-US" sz="1800" b="1" dirty="0"/>
              <a:t>21522622</a:t>
            </a:r>
            <a:r>
              <a:rPr lang="en-US" sz="1800" b="1" dirty="0">
                <a:effectLst/>
                <a:latin typeface="Times New Roman" panose="02020603050405020304" pitchFamily="18" charset="0"/>
                <a:ea typeface="Times New Roman" panose="02020603050405020304" pitchFamily="18" charset="0"/>
              </a:rPr>
              <a:t>		</a:t>
            </a:r>
            <a:r>
              <a:rPr lang="en-US" sz="1800" dirty="0"/>
              <a:t> SVTH4: </a:t>
            </a:r>
            <a:r>
              <a:rPr lang="en-US" sz="1800" b="1" dirty="0" err="1"/>
              <a:t>Đinh</a:t>
            </a:r>
            <a:r>
              <a:rPr lang="en-US" sz="1800" b="1" dirty="0"/>
              <a:t> Quang </a:t>
            </a:r>
            <a:r>
              <a:rPr lang="en-US" sz="1800" b="1" dirty="0" err="1"/>
              <a:t>Mạnh</a:t>
            </a:r>
            <a:r>
              <a:rPr lang="en-US" sz="1800" b="1" dirty="0">
                <a:effectLst/>
                <a:latin typeface="Times New Roman" panose="02020603050405020304" pitchFamily="18" charset="0"/>
                <a:ea typeface="Times New Roman" panose="02020603050405020304" pitchFamily="18" charset="0"/>
              </a:rPr>
              <a:t>– 20520628</a:t>
            </a:r>
          </a:p>
          <a:p>
            <a:r>
              <a:rPr lang="en-US" sz="1800" dirty="0"/>
              <a:t>					  SVTH5: </a:t>
            </a:r>
            <a:r>
              <a:rPr lang="en-US" sz="1800" b="1" dirty="0" err="1"/>
              <a:t>Trần</a:t>
            </a:r>
            <a:r>
              <a:rPr lang="en-US" sz="1800" b="1" dirty="0"/>
              <a:t> Duy </a:t>
            </a:r>
            <a:r>
              <a:rPr lang="en-US" sz="1800" b="1" dirty="0" err="1"/>
              <a:t>Khôi</a:t>
            </a:r>
            <a:r>
              <a:rPr lang="en-US" sz="1800" b="1" dirty="0">
                <a:effectLst/>
                <a:latin typeface="Times New Roman" panose="02020603050405020304" pitchFamily="18" charset="0"/>
                <a:ea typeface="Times New Roman" panose="02020603050405020304" pitchFamily="18" charset="0"/>
              </a:rPr>
              <a:t>– </a:t>
            </a:r>
            <a:r>
              <a:rPr lang="en-US" sz="1800" b="1" dirty="0"/>
              <a:t>20521483</a:t>
            </a:r>
            <a:r>
              <a:rPr lang="en-US" sz="1800" b="1" dirty="0">
                <a:effectLst/>
                <a:latin typeface="Times New Roman" panose="02020603050405020304" pitchFamily="18" charset="0"/>
                <a:ea typeface="Times New Roman" panose="02020603050405020304" pitchFamily="18" charset="0"/>
              </a:rPr>
              <a:t>		</a:t>
            </a:r>
          </a:p>
          <a:p>
            <a:endParaRPr lang="en-US" sz="1800" b="1"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p:txBody>
      </p: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1465816"/>
            <a:ext cx="9966960" cy="1325880"/>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en-US" sz="2800" b="0" dirty="0">
                <a:latin typeface="Times New Roman" panose="02020603050405020304" pitchFamily="18" charset="0"/>
                <a:cs typeface="Times New Roman" panose="02020603050405020304" pitchFamily="18" charset="0"/>
              </a:rPr>
              <a:t>SEMINAR </a:t>
            </a:r>
          </a:p>
          <a:p>
            <a:r>
              <a:rPr lang="en-US" sz="3200" dirty="0">
                <a:latin typeface="Times New Roman" panose="02020603050405020304" pitchFamily="18" charset="0"/>
                <a:cs typeface="Times New Roman" panose="02020603050405020304" pitchFamily="18" charset="0"/>
              </a:rPr>
              <a:t>CHUYÊN ĐỀ CSDL NÂNG CAO</a:t>
            </a:r>
            <a:endParaRPr lang="vi-VN" sz="3200" dirty="0">
              <a:latin typeface="Times New Roman" panose="02020603050405020304" pitchFamily="18" charset="0"/>
              <a:cs typeface="Times New Roman" panose="02020603050405020304" pitchFamily="18" charset="0"/>
            </a:endParaRPr>
          </a:p>
        </p:txBody>
      </p:sp>
      <p:sp>
        <p:nvSpPr>
          <p:cNvPr id="4" name="Hộp Văn bản 12">
            <a:extLst>
              <a:ext uri="{FF2B5EF4-FFF2-40B4-BE49-F238E27FC236}">
                <a16:creationId xmlns:a16="http://schemas.microsoft.com/office/drawing/2014/main" id="{65A2C5F2-7DFC-1E9F-DFC9-CEA4DB8AE801}"/>
              </a:ext>
            </a:extLst>
          </p:cNvPr>
          <p:cNvSpPr txBox="1"/>
          <p:nvPr/>
        </p:nvSpPr>
        <p:spPr>
          <a:xfrm>
            <a:off x="7289800" y="584117"/>
            <a:ext cx="4172313" cy="584775"/>
          </a:xfrm>
          <a:prstGeom prst="rect">
            <a:avLst/>
          </a:prstGeom>
          <a:noFill/>
        </p:spPr>
        <p:txBody>
          <a:bodyPr wrap="square">
            <a:spAutoFit/>
          </a:bodyPr>
          <a:lstStyle/>
          <a:p>
            <a:pPr algn="ctr"/>
            <a:r>
              <a:rPr lang="en-US" sz="1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Khoa</a:t>
            </a: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dirty="0" err="1">
                <a:solidFill>
                  <a:srgbClr val="0070C0"/>
                </a:solidFill>
              </a:rPr>
              <a:t>Lớp</a:t>
            </a:r>
            <a:r>
              <a:rPr lang="en-US" sz="1600" dirty="0">
                <a:solidFill>
                  <a:srgbClr val="0070C0"/>
                </a:solidFill>
              </a:rPr>
              <a:t>: </a:t>
            </a:r>
            <a:r>
              <a:rPr lang="en-US" sz="1600" b="1" dirty="0">
                <a:solidFill>
                  <a:srgbClr val="0070C0"/>
                </a:solidFill>
                <a:effectLst/>
                <a:latin typeface="Times New Roman" panose="02020603050405020304" pitchFamily="18" charset="0"/>
                <a:ea typeface="Times New Roman" panose="02020603050405020304" pitchFamily="18" charset="0"/>
              </a:rPr>
              <a:t>SE332.O21</a:t>
            </a: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2244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3.1. Database</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231744"/>
          </a:xfrm>
        </p:spPr>
        <p:txBody>
          <a:bodyPr>
            <a:normAutofit/>
          </a:bodyPr>
          <a:lstStyle/>
          <a:p>
            <a:pPr algn="just">
              <a:buFont typeface="Wingdings" panose="05000000000000000000" pitchFamily="2" charset="2"/>
              <a:buChar char="v"/>
            </a:pPr>
            <a:r>
              <a:rPr lang="vi-VN" dirty="0"/>
              <a:t>Cơ sở dữ liệu Postgres</a:t>
            </a:r>
          </a:p>
          <a:p>
            <a:pPr algn="just">
              <a:buFont typeface="Arial" panose="020B0604020202020204" pitchFamily="34" charset="0"/>
              <a:buChar char="•"/>
            </a:pPr>
            <a:r>
              <a:rPr lang="vi-VN" dirty="0"/>
              <a:t>Mỗi dự án là một cơ sở dữ liệu Postgres đầy đủ.</a:t>
            </a:r>
          </a:p>
          <a:p>
            <a:pPr algn="just">
              <a:buFont typeface="Wingdings" panose="05000000000000000000" pitchFamily="2" charset="2"/>
              <a:buChar char="v"/>
            </a:pPr>
            <a:r>
              <a:rPr lang="en-US" dirty="0"/>
              <a:t>Rest </a:t>
            </a:r>
            <a:r>
              <a:rPr lang="vi-VN" dirty="0"/>
              <a:t>API được tạo tự động thông qua PostgREST</a:t>
            </a:r>
          </a:p>
          <a:p>
            <a:pPr algn="just">
              <a:buFont typeface="Arial" panose="020B0604020202020204" pitchFamily="34" charset="0"/>
              <a:buChar char="•"/>
            </a:pPr>
            <a:r>
              <a:rPr lang="vi-VN" dirty="0"/>
              <a:t>API RESTful được tạo tự động từ cơ sở dữ liệu của bạn</a:t>
            </a:r>
            <a:r>
              <a:rPr lang="en-US" dirty="0"/>
              <a:t>.</a:t>
            </a:r>
          </a:p>
          <a:p>
            <a:pPr marL="45720" indent="0" algn="just">
              <a:buNone/>
            </a:pPr>
            <a:endParaRPr lang="vi-VN" dirty="0"/>
          </a:p>
          <a:p>
            <a:pPr marL="45720" indent="0" algn="just">
              <a:buNone/>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34299437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59D223-F510-42C1-9DF1-124640526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9EB2D573-90C6-4223-BDB0-20D4FD97D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5B834C4-13F9-494E-82A6-7B5256416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BE6CDCF3-0F28-C5BE-A081-271755768993}"/>
              </a:ext>
            </a:extLst>
          </p:cNvPr>
          <p:cNvPicPr>
            <a:picLocks noChangeAspect="1"/>
          </p:cNvPicPr>
          <p:nvPr/>
        </p:nvPicPr>
        <p:blipFill>
          <a:blip r:embed="rId2"/>
          <a:stretch>
            <a:fillRect/>
          </a:stretch>
        </p:blipFill>
        <p:spPr>
          <a:xfrm>
            <a:off x="643467" y="650456"/>
            <a:ext cx="5251449" cy="5557088"/>
          </a:xfrm>
          <a:prstGeom prst="rect">
            <a:avLst/>
          </a:prstGeom>
        </p:spPr>
      </p:pic>
      <p:cxnSp>
        <p:nvCxnSpPr>
          <p:cNvPr id="22" name="Straight Connector 21">
            <a:extLst>
              <a:ext uri="{FF2B5EF4-FFF2-40B4-BE49-F238E27FC236}">
                <a16:creationId xmlns:a16="http://schemas.microsoft.com/office/drawing/2014/main" id="{F19318D1-076E-4507-9978-850C65069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6447"/>
            <a:ext cx="0" cy="442856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7A181B4-728F-3238-B34A-7660EC2AA28D}"/>
              </a:ext>
            </a:extLst>
          </p:cNvPr>
          <p:cNvPicPr>
            <a:picLocks noChangeAspect="1"/>
          </p:cNvPicPr>
          <p:nvPr/>
        </p:nvPicPr>
        <p:blipFill>
          <a:blip r:embed="rId3"/>
          <a:stretch>
            <a:fillRect/>
          </a:stretch>
        </p:blipFill>
        <p:spPr>
          <a:xfrm>
            <a:off x="6292004" y="1611494"/>
            <a:ext cx="5251449" cy="3635012"/>
          </a:xfrm>
          <a:prstGeom prst="rect">
            <a:avLst/>
          </a:prstGeom>
        </p:spPr>
      </p:pic>
      <p:sp>
        <p:nvSpPr>
          <p:cNvPr id="4" name="Slide Number Placeholder 3">
            <a:extLst>
              <a:ext uri="{FF2B5EF4-FFF2-40B4-BE49-F238E27FC236}">
                <a16:creationId xmlns:a16="http://schemas.microsoft.com/office/drawing/2014/main" id="{D486E5ED-556F-F6CE-09CB-10DF8AFE33C7}"/>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a:spcAft>
                <a:spcPts val="600"/>
              </a:spcAft>
            </a:pPr>
            <a:fld id="{28844951-7827-47D4-8276-7DDE1FA7D85A}" type="slidenum">
              <a:rPr lang="en-US" kern="1200" smtClean="0">
                <a:solidFill>
                  <a:schemeClr val="accent1"/>
                </a:solidFill>
                <a:latin typeface="+mn-lt"/>
                <a:ea typeface="+mn-ea"/>
                <a:cs typeface="+mn-cs"/>
              </a:rPr>
              <a:pPr>
                <a:spcAft>
                  <a:spcPts val="600"/>
                </a:spcAft>
              </a:pPr>
              <a:t>11</a:t>
            </a:fld>
            <a:endParaRPr lang="en-US" kern="1200" dirty="0">
              <a:solidFill>
                <a:schemeClr val="accent1"/>
              </a:solidFill>
              <a:latin typeface="+mn-lt"/>
              <a:ea typeface="+mn-ea"/>
              <a:cs typeface="+mn-cs"/>
            </a:endParaRPr>
          </a:p>
        </p:txBody>
      </p:sp>
    </p:spTree>
    <p:extLst>
      <p:ext uri="{BB962C8B-B14F-4D97-AF65-F5344CB8AC3E}">
        <p14:creationId xmlns:p14="http://schemas.microsoft.com/office/powerpoint/2010/main" val="95591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C959-C7AB-C9F1-A277-72A005B37930}"/>
              </a:ext>
            </a:extLst>
          </p:cNvPr>
          <p:cNvSpPr>
            <a:spLocks noGrp="1"/>
          </p:cNvSpPr>
          <p:nvPr>
            <p:ph type="title"/>
          </p:nvPr>
        </p:nvSpPr>
        <p:spPr/>
        <p:txBody>
          <a:bodyPr/>
          <a:lstStyle/>
          <a:p>
            <a:r>
              <a:rPr lang="en-US" dirty="0"/>
              <a:t>Arrays</a:t>
            </a:r>
          </a:p>
        </p:txBody>
      </p:sp>
      <p:pic>
        <p:nvPicPr>
          <p:cNvPr id="6" name="Content Placeholder 5">
            <a:extLst>
              <a:ext uri="{FF2B5EF4-FFF2-40B4-BE49-F238E27FC236}">
                <a16:creationId xmlns:a16="http://schemas.microsoft.com/office/drawing/2014/main" id="{04C246C6-15D5-26B5-EC85-4EC1E9D7818B}"/>
              </a:ext>
            </a:extLst>
          </p:cNvPr>
          <p:cNvPicPr>
            <a:picLocks noGrp="1" noChangeAspect="1"/>
          </p:cNvPicPr>
          <p:nvPr>
            <p:ph idx="1"/>
          </p:nvPr>
        </p:nvPicPr>
        <p:blipFill>
          <a:blip r:embed="rId2"/>
          <a:stretch>
            <a:fillRect/>
          </a:stretch>
        </p:blipFill>
        <p:spPr>
          <a:xfrm>
            <a:off x="4333629" y="1514378"/>
            <a:ext cx="3524742" cy="1676634"/>
          </a:xfrm>
        </p:spPr>
      </p:pic>
      <p:sp>
        <p:nvSpPr>
          <p:cNvPr id="4" name="Slide Number Placeholder 3">
            <a:extLst>
              <a:ext uri="{FF2B5EF4-FFF2-40B4-BE49-F238E27FC236}">
                <a16:creationId xmlns:a16="http://schemas.microsoft.com/office/drawing/2014/main" id="{93F08BA2-DFC2-44D0-5077-8DB4B49D1A31}"/>
              </a:ext>
            </a:extLst>
          </p:cNvPr>
          <p:cNvSpPr>
            <a:spLocks noGrp="1"/>
          </p:cNvSpPr>
          <p:nvPr>
            <p:ph type="sldNum" sz="quarter" idx="12"/>
          </p:nvPr>
        </p:nvSpPr>
        <p:spPr/>
        <p:txBody>
          <a:bodyPr/>
          <a:lstStyle/>
          <a:p>
            <a:fld id="{28844951-7827-47D4-8276-7DDE1FA7D85A}" type="slidenum">
              <a:rPr lang="en-US" smtClean="0"/>
              <a:pPr/>
              <a:t>12</a:t>
            </a:fld>
            <a:endParaRPr lang="en-US"/>
          </a:p>
        </p:txBody>
      </p:sp>
      <p:pic>
        <p:nvPicPr>
          <p:cNvPr id="8" name="Picture 7">
            <a:extLst>
              <a:ext uri="{FF2B5EF4-FFF2-40B4-BE49-F238E27FC236}">
                <a16:creationId xmlns:a16="http://schemas.microsoft.com/office/drawing/2014/main" id="{76C5A4C7-E983-494B-1E02-7E2F334A4922}"/>
              </a:ext>
            </a:extLst>
          </p:cNvPr>
          <p:cNvPicPr>
            <a:picLocks noChangeAspect="1"/>
          </p:cNvPicPr>
          <p:nvPr/>
        </p:nvPicPr>
        <p:blipFill>
          <a:blip r:embed="rId3"/>
          <a:stretch>
            <a:fillRect/>
          </a:stretch>
        </p:blipFill>
        <p:spPr>
          <a:xfrm>
            <a:off x="970871" y="2870738"/>
            <a:ext cx="10450383" cy="2734057"/>
          </a:xfrm>
          <a:prstGeom prst="rect">
            <a:avLst/>
          </a:prstGeom>
        </p:spPr>
      </p:pic>
    </p:spTree>
    <p:extLst>
      <p:ext uri="{BB962C8B-B14F-4D97-AF65-F5344CB8AC3E}">
        <p14:creationId xmlns:p14="http://schemas.microsoft.com/office/powerpoint/2010/main" val="291927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783-B18B-95D0-745D-83E34E363CE5}"/>
              </a:ext>
            </a:extLst>
          </p:cNvPr>
          <p:cNvSpPr>
            <a:spLocks noGrp="1"/>
          </p:cNvSpPr>
          <p:nvPr>
            <p:ph type="title"/>
          </p:nvPr>
        </p:nvSpPr>
        <p:spPr/>
        <p:txBody>
          <a:bodyPr/>
          <a:lstStyle/>
          <a:p>
            <a:r>
              <a:rPr lang="en-US" dirty="0"/>
              <a:t>Enum</a:t>
            </a:r>
          </a:p>
        </p:txBody>
      </p:sp>
      <p:pic>
        <p:nvPicPr>
          <p:cNvPr id="6" name="Content Placeholder 5">
            <a:extLst>
              <a:ext uri="{FF2B5EF4-FFF2-40B4-BE49-F238E27FC236}">
                <a16:creationId xmlns:a16="http://schemas.microsoft.com/office/drawing/2014/main" id="{4D2B4A0F-E4B0-1021-F126-CE3B8E60C601}"/>
              </a:ext>
            </a:extLst>
          </p:cNvPr>
          <p:cNvPicPr>
            <a:picLocks noGrp="1" noChangeAspect="1"/>
          </p:cNvPicPr>
          <p:nvPr>
            <p:ph idx="1"/>
          </p:nvPr>
        </p:nvPicPr>
        <p:blipFill>
          <a:blip r:embed="rId2"/>
          <a:stretch>
            <a:fillRect/>
          </a:stretch>
        </p:blipFill>
        <p:spPr>
          <a:xfrm>
            <a:off x="2085415" y="2191356"/>
            <a:ext cx="8021169" cy="2934109"/>
          </a:xfrm>
        </p:spPr>
      </p:pic>
      <p:sp>
        <p:nvSpPr>
          <p:cNvPr id="4" name="Slide Number Placeholder 3">
            <a:extLst>
              <a:ext uri="{FF2B5EF4-FFF2-40B4-BE49-F238E27FC236}">
                <a16:creationId xmlns:a16="http://schemas.microsoft.com/office/drawing/2014/main" id="{B70A7013-20F8-337C-B058-00F5FA02DE88}"/>
              </a:ext>
            </a:extLst>
          </p:cNvPr>
          <p:cNvSpPr>
            <a:spLocks noGrp="1"/>
          </p:cNvSpPr>
          <p:nvPr>
            <p:ph type="sldNum" sz="quarter" idx="12"/>
          </p:nvPr>
        </p:nvSpPr>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207665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53F-8512-45FB-11F2-9ACB39E5F8E1}"/>
              </a:ext>
            </a:extLst>
          </p:cNvPr>
          <p:cNvSpPr>
            <a:spLocks noGrp="1"/>
          </p:cNvSpPr>
          <p:nvPr>
            <p:ph type="title"/>
          </p:nvPr>
        </p:nvSpPr>
        <p:spPr/>
        <p:txBody>
          <a:bodyPr/>
          <a:lstStyle/>
          <a:p>
            <a:r>
              <a:rPr lang="en-US" dirty="0"/>
              <a:t>Function</a:t>
            </a:r>
          </a:p>
        </p:txBody>
      </p:sp>
      <p:pic>
        <p:nvPicPr>
          <p:cNvPr id="6" name="Content Placeholder 5">
            <a:extLst>
              <a:ext uri="{FF2B5EF4-FFF2-40B4-BE49-F238E27FC236}">
                <a16:creationId xmlns:a16="http://schemas.microsoft.com/office/drawing/2014/main" id="{23C99F9D-663F-E4BD-C5C8-8FD7CB380704}"/>
              </a:ext>
            </a:extLst>
          </p:cNvPr>
          <p:cNvPicPr>
            <a:picLocks noGrp="1" noChangeAspect="1"/>
          </p:cNvPicPr>
          <p:nvPr>
            <p:ph idx="1"/>
          </p:nvPr>
        </p:nvPicPr>
        <p:blipFill>
          <a:blip r:embed="rId2"/>
          <a:stretch>
            <a:fillRect/>
          </a:stretch>
        </p:blipFill>
        <p:spPr>
          <a:xfrm>
            <a:off x="2471888" y="1965960"/>
            <a:ext cx="7248223" cy="4038600"/>
          </a:xfrm>
        </p:spPr>
      </p:pic>
      <p:sp>
        <p:nvSpPr>
          <p:cNvPr id="4" name="Slide Number Placeholder 3">
            <a:extLst>
              <a:ext uri="{FF2B5EF4-FFF2-40B4-BE49-F238E27FC236}">
                <a16:creationId xmlns:a16="http://schemas.microsoft.com/office/drawing/2014/main" id="{EDDD859E-8E46-6A1C-9943-5F6615D88768}"/>
              </a:ext>
            </a:extLst>
          </p:cNvPr>
          <p:cNvSpPr>
            <a:spLocks noGrp="1"/>
          </p:cNvSpPr>
          <p:nvPr>
            <p:ph type="sldNum" sz="quarter" idx="12"/>
          </p:nvPr>
        </p:nvSpPr>
        <p:spPr/>
        <p:txBody>
          <a:bodyPr/>
          <a:lstStyle/>
          <a:p>
            <a:fld id="{28844951-7827-47D4-8276-7DDE1FA7D85A}" type="slidenum">
              <a:rPr lang="en-US" smtClean="0"/>
              <a:pPr/>
              <a:t>14</a:t>
            </a:fld>
            <a:endParaRPr lang="en-US"/>
          </a:p>
        </p:txBody>
      </p:sp>
    </p:spTree>
    <p:extLst>
      <p:ext uri="{BB962C8B-B14F-4D97-AF65-F5344CB8AC3E}">
        <p14:creationId xmlns:p14="http://schemas.microsoft.com/office/powerpoint/2010/main" val="82466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2B77-20C9-6B77-8E11-41AAA0C85D68}"/>
              </a:ext>
            </a:extLst>
          </p:cNvPr>
          <p:cNvSpPr>
            <a:spLocks noGrp="1"/>
          </p:cNvSpPr>
          <p:nvPr>
            <p:ph type="title"/>
          </p:nvPr>
        </p:nvSpPr>
        <p:spPr>
          <a:xfrm>
            <a:off x="1143001" y="1070335"/>
            <a:ext cx="5199926" cy="1443269"/>
          </a:xfrm>
        </p:spPr>
        <p:txBody>
          <a:bodyPr>
            <a:normAutofit/>
          </a:bodyPr>
          <a:lstStyle/>
          <a:p>
            <a:r>
              <a:rPr lang="en-US" sz="4000"/>
              <a:t>API</a:t>
            </a:r>
          </a:p>
        </p:txBody>
      </p:sp>
      <p:pic>
        <p:nvPicPr>
          <p:cNvPr id="8" name="Content Placeholder 7">
            <a:extLst>
              <a:ext uri="{FF2B5EF4-FFF2-40B4-BE49-F238E27FC236}">
                <a16:creationId xmlns:a16="http://schemas.microsoft.com/office/drawing/2014/main" id="{5EF0BA9E-0FA6-D608-169A-1A9D46C8F86B}"/>
              </a:ext>
            </a:extLst>
          </p:cNvPr>
          <p:cNvPicPr>
            <a:picLocks noGrp="1" noChangeAspect="1"/>
          </p:cNvPicPr>
          <p:nvPr>
            <p:ph idx="1"/>
          </p:nvPr>
        </p:nvPicPr>
        <p:blipFill>
          <a:blip r:embed="rId2"/>
          <a:stretch>
            <a:fillRect/>
          </a:stretch>
        </p:blipFill>
        <p:spPr>
          <a:xfrm>
            <a:off x="1085151" y="2672044"/>
            <a:ext cx="5010849" cy="2734057"/>
          </a:xfrm>
        </p:spPr>
      </p:pic>
      <p:pic>
        <p:nvPicPr>
          <p:cNvPr id="6" name="Content Placeholder 5">
            <a:extLst>
              <a:ext uri="{FF2B5EF4-FFF2-40B4-BE49-F238E27FC236}">
                <a16:creationId xmlns:a16="http://schemas.microsoft.com/office/drawing/2014/main" id="{C0360C69-D0C3-A1EB-1D80-59DE46E71746}"/>
              </a:ext>
            </a:extLst>
          </p:cNvPr>
          <p:cNvPicPr>
            <a:picLocks noChangeAspect="1"/>
          </p:cNvPicPr>
          <p:nvPr/>
        </p:nvPicPr>
        <p:blipFill rotWithShape="1">
          <a:blip r:embed="rId3"/>
          <a:srcRect b="8312"/>
          <a:stretch/>
        </p:blipFill>
        <p:spPr>
          <a:xfrm>
            <a:off x="6636743" y="1238487"/>
            <a:ext cx="4741120" cy="4493060"/>
          </a:xfrm>
          <a:prstGeom prst="rect">
            <a:avLst/>
          </a:prstGeom>
        </p:spPr>
      </p:pic>
      <p:sp>
        <p:nvSpPr>
          <p:cNvPr id="4" name="Slide Number Placeholder 3">
            <a:extLst>
              <a:ext uri="{FF2B5EF4-FFF2-40B4-BE49-F238E27FC236}">
                <a16:creationId xmlns:a16="http://schemas.microsoft.com/office/drawing/2014/main" id="{41E65ACA-733A-1615-7F88-1DD33BF0F23F}"/>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15</a:t>
            </a:fld>
            <a:endParaRPr lang="en-US"/>
          </a:p>
        </p:txBody>
      </p:sp>
    </p:spTree>
    <p:extLst>
      <p:ext uri="{BB962C8B-B14F-4D97-AF65-F5344CB8AC3E}">
        <p14:creationId xmlns:p14="http://schemas.microsoft.com/office/powerpoint/2010/main" val="230921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BD31-2964-9457-8C29-1652EDCD779C}"/>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6F4A430-E255-FF8E-FD33-FD79C25B7C0E}"/>
              </a:ext>
            </a:extLst>
          </p:cNvPr>
          <p:cNvSpPr>
            <a:spLocks noGrp="1"/>
          </p:cNvSpPr>
          <p:nvPr>
            <p:ph idx="1"/>
          </p:nvPr>
        </p:nvSpPr>
        <p:spPr/>
        <p:txBody>
          <a:bodyPr/>
          <a:lstStyle/>
          <a:p>
            <a:pPr marL="45720" indent="0" algn="just">
              <a:buNone/>
            </a:pPr>
            <a:r>
              <a:rPr lang="en-US" dirty="0"/>
              <a:t>	</a:t>
            </a:r>
            <a:r>
              <a:rPr lang="vi-VN" dirty="0"/>
              <a:t>Row-level security (RLS) cho phép giới hạn việc truy xuất các hàng (record) dựa trên một chính sách bảo mật (security policy) được hiện thực bằng PL/SQL.</a:t>
            </a:r>
            <a:endParaRPr lang="en-US" dirty="0"/>
          </a:p>
          <a:p>
            <a:pPr marL="45720" indent="0" algn="just">
              <a:buNone/>
            </a:pPr>
            <a:endParaRPr lang="en-US" dirty="0"/>
          </a:p>
        </p:txBody>
      </p:sp>
      <p:sp>
        <p:nvSpPr>
          <p:cNvPr id="4" name="Slide Number Placeholder 3">
            <a:extLst>
              <a:ext uri="{FF2B5EF4-FFF2-40B4-BE49-F238E27FC236}">
                <a16:creationId xmlns:a16="http://schemas.microsoft.com/office/drawing/2014/main" id="{1B7D70F8-C250-7C4B-9E8F-B28BE63FF87E}"/>
              </a:ext>
            </a:extLst>
          </p:cNvPr>
          <p:cNvSpPr>
            <a:spLocks noGrp="1"/>
          </p:cNvSpPr>
          <p:nvPr>
            <p:ph type="sldNum" sz="quarter" idx="12"/>
          </p:nvPr>
        </p:nvSpPr>
        <p:spPr/>
        <p:txBody>
          <a:bodyPr/>
          <a:lstStyle/>
          <a:p>
            <a:fld id="{28844951-7827-47D4-8276-7DDE1FA7D85A}" type="slidenum">
              <a:rPr lang="en-US" smtClean="0"/>
              <a:pPr/>
              <a:t>16</a:t>
            </a:fld>
            <a:endParaRPr lang="en-US"/>
          </a:p>
        </p:txBody>
      </p:sp>
    </p:spTree>
    <p:extLst>
      <p:ext uri="{BB962C8B-B14F-4D97-AF65-F5344CB8AC3E}">
        <p14:creationId xmlns:p14="http://schemas.microsoft.com/office/powerpoint/2010/main" val="287129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87E3-DD25-3E5F-F9C6-7E5E9D450B88}"/>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0DFF0586-43B3-FA8D-E592-6AA414918610}"/>
              </a:ext>
            </a:extLst>
          </p:cNvPr>
          <p:cNvSpPr>
            <a:spLocks noGrp="1"/>
          </p:cNvSpPr>
          <p:nvPr>
            <p:ph type="sldNum" sz="quarter" idx="12"/>
          </p:nvPr>
        </p:nvSpPr>
        <p:spPr/>
        <p:txBody>
          <a:bodyPr/>
          <a:lstStyle/>
          <a:p>
            <a:fld id="{28844951-7827-47D4-8276-7DDE1FA7D85A}" type="slidenum">
              <a:rPr lang="en-US" smtClean="0"/>
              <a:pPr/>
              <a:t>17</a:t>
            </a:fld>
            <a:endParaRPr lang="en-US"/>
          </a:p>
        </p:txBody>
      </p:sp>
      <p:pic>
        <p:nvPicPr>
          <p:cNvPr id="6" name="Content Placeholder 5">
            <a:extLst>
              <a:ext uri="{FF2B5EF4-FFF2-40B4-BE49-F238E27FC236}">
                <a16:creationId xmlns:a16="http://schemas.microsoft.com/office/drawing/2014/main" id="{E7C99022-5890-84D3-DB3A-443A8D28489F}"/>
              </a:ext>
            </a:extLst>
          </p:cNvPr>
          <p:cNvPicPr>
            <a:picLocks noGrp="1" noChangeAspect="1"/>
          </p:cNvPicPr>
          <p:nvPr>
            <p:ph idx="1"/>
          </p:nvPr>
        </p:nvPicPr>
        <p:blipFill>
          <a:blip r:embed="rId2"/>
          <a:stretch>
            <a:fillRect/>
          </a:stretch>
        </p:blipFill>
        <p:spPr>
          <a:xfrm>
            <a:off x="1143000" y="1084007"/>
            <a:ext cx="9872663" cy="1581624"/>
          </a:xfrm>
          <a:prstGeom prst="rect">
            <a:avLst/>
          </a:prstGeom>
        </p:spPr>
      </p:pic>
      <p:pic>
        <p:nvPicPr>
          <p:cNvPr id="7" name="Picture 6">
            <a:extLst>
              <a:ext uri="{FF2B5EF4-FFF2-40B4-BE49-F238E27FC236}">
                <a16:creationId xmlns:a16="http://schemas.microsoft.com/office/drawing/2014/main" id="{C1545EB9-3BAC-20F7-1D14-B63345803A47}"/>
              </a:ext>
            </a:extLst>
          </p:cNvPr>
          <p:cNvPicPr>
            <a:picLocks noChangeAspect="1"/>
          </p:cNvPicPr>
          <p:nvPr/>
        </p:nvPicPr>
        <p:blipFill>
          <a:blip r:embed="rId3"/>
          <a:stretch>
            <a:fillRect/>
          </a:stretch>
        </p:blipFill>
        <p:spPr>
          <a:xfrm>
            <a:off x="1158240" y="2665631"/>
            <a:ext cx="9875520" cy="2777490"/>
          </a:xfrm>
          <a:prstGeom prst="rect">
            <a:avLst/>
          </a:prstGeom>
        </p:spPr>
      </p:pic>
    </p:spTree>
    <p:extLst>
      <p:ext uri="{BB962C8B-B14F-4D97-AF65-F5344CB8AC3E}">
        <p14:creationId xmlns:p14="http://schemas.microsoft.com/office/powerpoint/2010/main" val="127594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D035CDC-C9EB-5C14-6EAD-AA2021D3AD8F}"/>
              </a:ext>
            </a:extLst>
          </p:cNvPr>
          <p:cNvPicPr>
            <a:picLocks noGrp="1" noChangeAspect="1"/>
          </p:cNvPicPr>
          <p:nvPr>
            <p:ph idx="1"/>
          </p:nvPr>
        </p:nvPicPr>
        <p:blipFill>
          <a:blip r:embed="rId2"/>
          <a:stretch>
            <a:fillRect/>
          </a:stretch>
        </p:blipFill>
        <p:spPr>
          <a:xfrm>
            <a:off x="2320528" y="1178026"/>
            <a:ext cx="7550944" cy="4501948"/>
          </a:xfrm>
        </p:spPr>
      </p:pic>
      <p:sp>
        <p:nvSpPr>
          <p:cNvPr id="4" name="Slide Number Placeholder 3">
            <a:extLst>
              <a:ext uri="{FF2B5EF4-FFF2-40B4-BE49-F238E27FC236}">
                <a16:creationId xmlns:a16="http://schemas.microsoft.com/office/drawing/2014/main" id="{F9147801-40EE-4E30-8F8D-F5F94DAD5482}"/>
              </a:ext>
            </a:extLst>
          </p:cNvPr>
          <p:cNvSpPr>
            <a:spLocks noGrp="1"/>
          </p:cNvSpPr>
          <p:nvPr>
            <p:ph type="sldNum" sz="quarter" idx="12"/>
          </p:nvPr>
        </p:nvSpPr>
        <p:spPr/>
        <p:txBody>
          <a:bodyPr/>
          <a:lstStyle/>
          <a:p>
            <a:fld id="{28844951-7827-47D4-8276-7DDE1FA7D85A}" type="slidenum">
              <a:rPr lang="en-US" smtClean="0"/>
              <a:pPr/>
              <a:t>18</a:t>
            </a:fld>
            <a:endParaRPr lang="en-US"/>
          </a:p>
        </p:txBody>
      </p:sp>
    </p:spTree>
    <p:extLst>
      <p:ext uri="{BB962C8B-B14F-4D97-AF65-F5344CB8AC3E}">
        <p14:creationId xmlns:p14="http://schemas.microsoft.com/office/powerpoint/2010/main" val="121650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4C86-FF52-9C4A-A22E-878A5BBAC906}"/>
              </a:ext>
            </a:extLst>
          </p:cNvPr>
          <p:cNvSpPr>
            <a:spLocks noGrp="1"/>
          </p:cNvSpPr>
          <p:nvPr>
            <p:ph type="title"/>
          </p:nvPr>
        </p:nvSpPr>
        <p:spPr/>
        <p:txBody>
          <a:bodyPr/>
          <a:lstStyle/>
          <a:p>
            <a:r>
              <a:rPr lang="en-US" sz="4400" dirty="0"/>
              <a:t>3.2. Authentication</a:t>
            </a:r>
            <a:endParaRPr lang="en-US" dirty="0"/>
          </a:p>
        </p:txBody>
      </p:sp>
      <p:sp>
        <p:nvSpPr>
          <p:cNvPr id="3" name="Content Placeholder 2">
            <a:extLst>
              <a:ext uri="{FF2B5EF4-FFF2-40B4-BE49-F238E27FC236}">
                <a16:creationId xmlns:a16="http://schemas.microsoft.com/office/drawing/2014/main" id="{C80E8AD7-809D-07EA-0210-6120FB8D2532}"/>
              </a:ext>
            </a:extLst>
          </p:cNvPr>
          <p:cNvSpPr>
            <a:spLocks noGrp="1"/>
          </p:cNvSpPr>
          <p:nvPr>
            <p:ph idx="1"/>
          </p:nvPr>
        </p:nvSpPr>
        <p:spPr/>
        <p:txBody>
          <a:bodyPr/>
          <a:lstStyle/>
          <a:p>
            <a:pPr marL="45720" indent="0" algn="just">
              <a:buNone/>
            </a:pPr>
            <a:r>
              <a:rPr lang="vi-VN" dirty="0"/>
              <a:t>Bạn có thể xác thực người dùng của mình theo nhiều cách:</a:t>
            </a:r>
          </a:p>
          <a:p>
            <a:pPr algn="just"/>
            <a:r>
              <a:rPr lang="vi-VN" dirty="0"/>
              <a:t>Các phương pháp dựa trên mật khẩu như email hoặc điện thoại và mật khẩu</a:t>
            </a:r>
          </a:p>
          <a:p>
            <a:pPr algn="just"/>
            <a:r>
              <a:rPr lang="vi-VN" dirty="0"/>
              <a:t>Các phương thức không cần mật khẩu</a:t>
            </a:r>
          </a:p>
          <a:p>
            <a:pPr algn="just"/>
            <a:r>
              <a:rPr lang="vi-VN" dirty="0"/>
              <a:t>OAuth</a:t>
            </a:r>
          </a:p>
          <a:p>
            <a:pPr algn="just"/>
            <a:r>
              <a:rPr lang="vi-VN" dirty="0"/>
              <a:t>Đăng nhập ẩn danh</a:t>
            </a:r>
            <a:endParaRPr lang="en-US" dirty="0"/>
          </a:p>
        </p:txBody>
      </p:sp>
      <p:sp>
        <p:nvSpPr>
          <p:cNvPr id="4" name="Slide Number Placeholder 3">
            <a:extLst>
              <a:ext uri="{FF2B5EF4-FFF2-40B4-BE49-F238E27FC236}">
                <a16:creationId xmlns:a16="http://schemas.microsoft.com/office/drawing/2014/main" id="{A44D50A2-F53F-E45C-A893-1F5882AAED83}"/>
              </a:ext>
            </a:extLst>
          </p:cNvPr>
          <p:cNvSpPr>
            <a:spLocks noGrp="1"/>
          </p:cNvSpPr>
          <p:nvPr>
            <p:ph type="sldNum" sz="quarter" idx="12"/>
          </p:nvPr>
        </p:nvSpPr>
        <p:spPr/>
        <p:txBody>
          <a:bodyPr/>
          <a:lstStyle/>
          <a:p>
            <a:fld id="{28844951-7827-47D4-8276-7DDE1FA7D85A}" type="slidenum">
              <a:rPr lang="en-US" smtClean="0"/>
              <a:pPr/>
              <a:t>19</a:t>
            </a:fld>
            <a:endParaRPr lang="en-US"/>
          </a:p>
        </p:txBody>
      </p:sp>
    </p:spTree>
    <p:extLst>
      <p:ext uri="{BB962C8B-B14F-4D97-AF65-F5344CB8AC3E}">
        <p14:creationId xmlns:p14="http://schemas.microsoft.com/office/powerpoint/2010/main" val="89564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a:xfrm>
            <a:off x="1140351" y="507896"/>
            <a:ext cx="9875520" cy="1356360"/>
          </a:xfrm>
        </p:spPr>
        <p:txBody>
          <a:bodyPr/>
          <a:lstStyle/>
          <a:p>
            <a:r>
              <a:rPr lang="en-US" dirty="0" err="1"/>
              <a:t>Nội</a:t>
            </a:r>
            <a:r>
              <a:rPr lang="en-US" dirty="0"/>
              <a:t> dung</a:t>
            </a:r>
          </a:p>
        </p:txBody>
      </p:sp>
      <p:sp>
        <p:nvSpPr>
          <p:cNvPr id="3" name="Chỗ dành sẵn cho Nội dung 2">
            <a:extLst>
              <a:ext uri="{FF2B5EF4-FFF2-40B4-BE49-F238E27FC236}">
                <a16:creationId xmlns:a16="http://schemas.microsoft.com/office/drawing/2014/main" id="{21F9230C-24AC-43CC-A5D4-C74F57A2F7A9}"/>
              </a:ext>
            </a:extLst>
          </p:cNvPr>
          <p:cNvSpPr>
            <a:spLocks noGrp="1"/>
          </p:cNvSpPr>
          <p:nvPr>
            <p:ph idx="1"/>
          </p:nvPr>
        </p:nvSpPr>
        <p:spPr/>
        <p:txBody>
          <a:bodyPr>
            <a:normAutofit/>
          </a:bodyPr>
          <a:lstStyle/>
          <a:p>
            <a:pPr marL="502920" indent="-457200">
              <a:buFont typeface="+mj-lt"/>
              <a:buAutoNum type="arabicPeriod"/>
            </a:pPr>
            <a:r>
              <a:rPr lang="en-US" sz="2400" dirty="0"/>
              <a:t>Giới </a:t>
            </a:r>
            <a:r>
              <a:rPr lang="en-US" sz="2400" dirty="0" err="1"/>
              <a:t>thiệu</a:t>
            </a:r>
            <a:r>
              <a:rPr lang="en-US" sz="2400" dirty="0"/>
              <a:t> </a:t>
            </a:r>
            <a:r>
              <a:rPr lang="en-US" sz="2400" dirty="0" err="1"/>
              <a:t>về</a:t>
            </a:r>
            <a:r>
              <a:rPr lang="en-US" sz="2400" dirty="0"/>
              <a:t> </a:t>
            </a:r>
            <a:r>
              <a:rPr lang="en-US" sz="2400" dirty="0" err="1"/>
              <a:t>Supabase</a:t>
            </a:r>
            <a:endParaRPr lang="en-US" sz="2400" dirty="0"/>
          </a:p>
          <a:p>
            <a:pPr marL="502920" indent="-457200">
              <a:buFont typeface="+mj-lt"/>
              <a:buAutoNum type="arabicPeriod"/>
            </a:pPr>
            <a:r>
              <a:rPr lang="en-US" sz="2400" dirty="0" err="1"/>
              <a:t>Kiến</a:t>
            </a:r>
            <a:r>
              <a:rPr lang="en-US" sz="2400" dirty="0"/>
              <a:t> </a:t>
            </a:r>
            <a:r>
              <a:rPr lang="en-US" sz="2400" dirty="0" err="1"/>
              <a:t>trúc</a:t>
            </a:r>
            <a:r>
              <a:rPr lang="en-US" sz="2400" dirty="0"/>
              <a:t> </a:t>
            </a:r>
            <a:r>
              <a:rPr lang="en-US" sz="2400" dirty="0" err="1"/>
              <a:t>của</a:t>
            </a:r>
            <a:r>
              <a:rPr lang="en-US" sz="2400" dirty="0"/>
              <a:t> </a:t>
            </a:r>
            <a:r>
              <a:rPr lang="en-US" sz="2400" dirty="0" err="1"/>
              <a:t>Supabase</a:t>
            </a:r>
            <a:endParaRPr lang="en-US" sz="2400" dirty="0"/>
          </a:p>
          <a:p>
            <a:pPr marL="502920" indent="-457200">
              <a:buFont typeface="+mj-lt"/>
              <a:buAutoNum type="arabicPeriod"/>
            </a:pPr>
            <a:r>
              <a:rPr lang="en-US" sz="2400" dirty="0"/>
              <a:t>Các </a:t>
            </a:r>
            <a:r>
              <a:rPr lang="en-US" sz="2400" dirty="0" err="1"/>
              <a:t>tính</a:t>
            </a:r>
            <a:r>
              <a:rPr lang="en-US" sz="2400" dirty="0"/>
              <a:t> </a:t>
            </a:r>
            <a:r>
              <a:rPr lang="en-US" sz="2400" dirty="0" err="1"/>
              <a:t>năng</a:t>
            </a:r>
            <a:r>
              <a:rPr lang="en-US" sz="2400" dirty="0"/>
              <a:t> </a:t>
            </a:r>
            <a:r>
              <a:rPr lang="en-US" sz="2400" dirty="0" err="1"/>
              <a:t>nổi</a:t>
            </a:r>
            <a:r>
              <a:rPr lang="en-US" sz="2400" dirty="0"/>
              <a:t> </a:t>
            </a:r>
            <a:r>
              <a:rPr lang="en-US" sz="2400" dirty="0" err="1"/>
              <a:t>bật</a:t>
            </a:r>
            <a:endParaRPr lang="en-US" sz="2400" dirty="0"/>
          </a:p>
          <a:p>
            <a:pPr marL="502920" indent="-457200">
              <a:buFont typeface="+mj-lt"/>
              <a:buAutoNum type="arabicPeriod"/>
            </a:pPr>
            <a:r>
              <a:rPr lang="en-US" sz="2400" dirty="0"/>
              <a:t>So </a:t>
            </a:r>
            <a:r>
              <a:rPr lang="en-US" sz="2400" dirty="0" err="1"/>
              <a:t>sánh</a:t>
            </a:r>
            <a:r>
              <a:rPr lang="en-US" sz="2400" dirty="0"/>
              <a:t> </a:t>
            </a:r>
            <a:r>
              <a:rPr lang="en-US" sz="2400" dirty="0" err="1"/>
              <a:t>với</a:t>
            </a:r>
            <a:r>
              <a:rPr lang="en-US" sz="2400" dirty="0"/>
              <a:t> </a:t>
            </a:r>
            <a:r>
              <a:rPr lang="en-US" sz="2400" dirty="0" err="1"/>
              <a:t>các</a:t>
            </a:r>
            <a:r>
              <a:rPr lang="en-US" sz="2400" dirty="0"/>
              <a:t> </a:t>
            </a:r>
            <a:r>
              <a:rPr lang="en-US" sz="2400" dirty="0" err="1"/>
              <a:t>công</a:t>
            </a:r>
            <a:r>
              <a:rPr lang="en-US" sz="2400" dirty="0"/>
              <a:t> </a:t>
            </a:r>
            <a:r>
              <a:rPr lang="en-US" sz="2400" dirty="0" err="1"/>
              <a:t>nghệ</a:t>
            </a:r>
            <a:r>
              <a:rPr lang="en-US" sz="2400" dirty="0"/>
              <a:t> </a:t>
            </a:r>
            <a:r>
              <a:rPr lang="en-US" sz="2400" dirty="0" err="1"/>
              <a:t>liên</a:t>
            </a:r>
            <a:r>
              <a:rPr lang="en-US" sz="2400" dirty="0"/>
              <a:t> </a:t>
            </a:r>
            <a:r>
              <a:rPr lang="en-US" sz="2400" dirty="0" err="1"/>
              <a:t>quan</a:t>
            </a:r>
            <a:endParaRPr lang="en-US" sz="2400" dirty="0"/>
          </a:p>
          <a:p>
            <a:pPr marL="502920" indent="-457200">
              <a:buFont typeface="+mj-lt"/>
              <a:buAutoNum type="arabicPeriod"/>
            </a:pPr>
            <a:r>
              <a:rPr lang="en-US" sz="2400" dirty="0"/>
              <a:t>Các </a:t>
            </a:r>
            <a:r>
              <a:rPr lang="en-US" sz="2400" dirty="0" err="1"/>
              <a:t>vấn</a:t>
            </a:r>
            <a:r>
              <a:rPr lang="en-US" sz="2400" dirty="0"/>
              <a:t> </a:t>
            </a:r>
            <a:r>
              <a:rPr lang="en-US" sz="2400" dirty="0" err="1"/>
              <a:t>đề</a:t>
            </a:r>
            <a:r>
              <a:rPr lang="en-US" sz="2400" dirty="0"/>
              <a:t> </a:t>
            </a:r>
            <a:r>
              <a:rPr lang="en-US" sz="2400" dirty="0" err="1"/>
              <a:t>và</a:t>
            </a:r>
            <a:r>
              <a:rPr lang="en-US" sz="2400" dirty="0"/>
              <a:t> </a:t>
            </a:r>
            <a:r>
              <a:rPr lang="en-US" sz="2400" dirty="0" err="1"/>
              <a:t>thách</a:t>
            </a:r>
            <a:r>
              <a:rPr lang="en-US" sz="2400" dirty="0"/>
              <a:t> </a:t>
            </a:r>
            <a:r>
              <a:rPr lang="en-US" sz="2400" dirty="0" err="1"/>
              <a:t>thức</a:t>
            </a:r>
            <a:endParaRPr lang="en-US" sz="2400" dirty="0"/>
          </a:p>
          <a:p>
            <a:pPr marL="502920" indent="-457200">
              <a:buFont typeface="+mj-lt"/>
              <a:buAutoNum type="arabicPeriod"/>
            </a:pPr>
            <a:r>
              <a:rPr lang="en-US" sz="2400" dirty="0" err="1"/>
              <a:t>Xây</a:t>
            </a:r>
            <a:r>
              <a:rPr lang="en-US" sz="2400" dirty="0"/>
              <a:t> </a:t>
            </a:r>
            <a:r>
              <a:rPr lang="en-US" sz="2400" dirty="0" err="1"/>
              <a:t>dựng</a:t>
            </a:r>
            <a:r>
              <a:rPr lang="en-US" sz="2400" dirty="0"/>
              <a:t> </a:t>
            </a:r>
            <a:r>
              <a:rPr lang="en-US" sz="2400" dirty="0" err="1"/>
              <a:t>ứng</a:t>
            </a:r>
            <a:r>
              <a:rPr lang="en-US" sz="2400" dirty="0"/>
              <a:t> </a:t>
            </a:r>
            <a:r>
              <a:rPr lang="en-US" sz="2400" dirty="0" err="1"/>
              <a:t>dụng</a:t>
            </a:r>
            <a:r>
              <a:rPr lang="en-US" sz="2400" dirty="0"/>
              <a:t> </a:t>
            </a:r>
            <a:r>
              <a:rPr lang="en-US" sz="2400" dirty="0" err="1"/>
              <a:t>minh</a:t>
            </a:r>
            <a:r>
              <a:rPr lang="en-US" sz="2400" dirty="0"/>
              <a:t> </a:t>
            </a:r>
            <a:r>
              <a:rPr lang="en-US" sz="2400" dirty="0" err="1"/>
              <a:t>họa</a:t>
            </a:r>
            <a:endParaRPr lang="en-US" sz="2400" dirty="0"/>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801520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9996-E392-C6D4-4D01-04F89486F5EE}"/>
              </a:ext>
            </a:extLst>
          </p:cNvPr>
          <p:cNvSpPr>
            <a:spLocks noGrp="1"/>
          </p:cNvSpPr>
          <p:nvPr>
            <p:ph type="title"/>
          </p:nvPr>
        </p:nvSpPr>
        <p:spPr/>
        <p:txBody>
          <a:bodyPr/>
          <a:lstStyle/>
          <a:p>
            <a:r>
              <a:rPr lang="en-US" dirty="0"/>
              <a:t>User session</a:t>
            </a:r>
          </a:p>
        </p:txBody>
      </p:sp>
      <p:sp>
        <p:nvSpPr>
          <p:cNvPr id="3" name="Content Placeholder 2">
            <a:extLst>
              <a:ext uri="{FF2B5EF4-FFF2-40B4-BE49-F238E27FC236}">
                <a16:creationId xmlns:a16="http://schemas.microsoft.com/office/drawing/2014/main" id="{A98C5A5D-02FF-607F-9218-9EB98A39ACD6}"/>
              </a:ext>
            </a:extLst>
          </p:cNvPr>
          <p:cNvSpPr>
            <a:spLocks noGrp="1"/>
          </p:cNvSpPr>
          <p:nvPr>
            <p:ph idx="1"/>
          </p:nvPr>
        </p:nvSpPr>
        <p:spPr>
          <a:xfrm>
            <a:off x="1143000" y="2057400"/>
            <a:ext cx="9872871" cy="2766527"/>
          </a:xfrm>
        </p:spPr>
        <p:txBody>
          <a:bodyPr/>
          <a:lstStyle/>
          <a:p>
            <a:pPr algn="just"/>
            <a:r>
              <a:rPr lang="en-US" dirty="0" err="1"/>
              <a:t>Một</a:t>
            </a:r>
            <a:r>
              <a:rPr lang="en-US" dirty="0"/>
              <a:t> session </a:t>
            </a:r>
            <a:r>
              <a:rPr lang="en-US" dirty="0" err="1"/>
              <a:t>sẽ</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đăng</a:t>
            </a:r>
            <a:r>
              <a:rPr lang="en-US" dirty="0"/>
              <a:t> </a:t>
            </a:r>
            <a:r>
              <a:rPr lang="en-US" dirty="0" err="1"/>
              <a:t>nhập</a:t>
            </a:r>
            <a:r>
              <a:rPr lang="en-US" dirty="0"/>
              <a:t>. </a:t>
            </a:r>
          </a:p>
          <a:p>
            <a:pPr algn="just"/>
            <a:r>
              <a:rPr lang="en-US" dirty="0" err="1"/>
              <a:t>Một</a:t>
            </a:r>
            <a:r>
              <a:rPr lang="en-US" dirty="0"/>
              <a:t> session </a:t>
            </a:r>
            <a:r>
              <a:rPr lang="en-US" dirty="0" err="1"/>
              <a:t>được</a:t>
            </a:r>
            <a:r>
              <a:rPr lang="en-US" dirty="0"/>
              <a:t> </a:t>
            </a:r>
            <a:r>
              <a:rPr lang="en-US" dirty="0" err="1"/>
              <a:t>thể</a:t>
            </a:r>
            <a:r>
              <a:rPr lang="en-US" dirty="0"/>
              <a:t> </a:t>
            </a:r>
            <a:r>
              <a:rPr lang="en-US" dirty="0" err="1"/>
              <a:t>hiện</a:t>
            </a:r>
            <a:r>
              <a:rPr lang="en-US" dirty="0"/>
              <a:t> </a:t>
            </a:r>
            <a:r>
              <a:rPr lang="en-US" dirty="0" err="1"/>
              <a:t>bằng</a:t>
            </a:r>
            <a:r>
              <a:rPr lang="en-US" dirty="0"/>
              <a:t> </a:t>
            </a:r>
            <a:r>
              <a:rPr lang="en-US" dirty="0" err="1"/>
              <a:t>một</a:t>
            </a:r>
            <a:r>
              <a:rPr lang="en-US" dirty="0"/>
              <a:t> </a:t>
            </a:r>
            <a:r>
              <a:rPr lang="en-US" dirty="0" err="1"/>
              <a:t>mã</a:t>
            </a:r>
            <a:r>
              <a:rPr lang="en-US" dirty="0"/>
              <a:t> JWT (access token </a:t>
            </a:r>
            <a:r>
              <a:rPr lang="en-US" dirty="0" err="1"/>
              <a:t>và</a:t>
            </a:r>
            <a:r>
              <a:rPr lang="en-US" dirty="0"/>
              <a:t> refresh token).</a:t>
            </a:r>
          </a:p>
          <a:p>
            <a:pPr algn="just"/>
            <a:r>
              <a:rPr lang="en-US" dirty="0" err="1"/>
              <a:t>Mỗi</a:t>
            </a:r>
            <a:r>
              <a:rPr lang="en-US" dirty="0"/>
              <a:t> access token </a:t>
            </a:r>
            <a:r>
              <a:rPr lang="en-US" dirty="0" err="1"/>
              <a:t>chứa</a:t>
            </a:r>
            <a:r>
              <a:rPr lang="en-US" dirty="0"/>
              <a:t> </a:t>
            </a:r>
            <a:r>
              <a:rPr lang="en-US" dirty="0" err="1"/>
              <a:t>session_id</a:t>
            </a:r>
            <a:r>
              <a:rPr lang="en-US" dirty="0"/>
              <a:t>, UUID </a:t>
            </a:r>
            <a:r>
              <a:rPr lang="en-US" dirty="0" err="1"/>
              <a:t>xác</a:t>
            </a:r>
            <a:r>
              <a:rPr lang="en-US" dirty="0"/>
              <a:t> </a:t>
            </a:r>
            <a:r>
              <a:rPr lang="en-US" dirty="0" err="1"/>
              <a:t>định</a:t>
            </a:r>
            <a:r>
              <a:rPr lang="en-US" dirty="0"/>
              <a:t> session </a:t>
            </a:r>
            <a:r>
              <a:rPr lang="en-US" dirty="0" err="1"/>
              <a:t>duy</a:t>
            </a:r>
            <a:r>
              <a:rPr lang="en-US" dirty="0"/>
              <a:t> </a:t>
            </a:r>
            <a:r>
              <a:rPr lang="en-US" dirty="0" err="1"/>
              <a:t>nhất</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nào</a:t>
            </a:r>
            <a:r>
              <a:rPr lang="en-US" dirty="0"/>
              <a:t>.</a:t>
            </a:r>
          </a:p>
        </p:txBody>
      </p:sp>
      <p:sp>
        <p:nvSpPr>
          <p:cNvPr id="4" name="Slide Number Placeholder 3">
            <a:extLst>
              <a:ext uri="{FF2B5EF4-FFF2-40B4-BE49-F238E27FC236}">
                <a16:creationId xmlns:a16="http://schemas.microsoft.com/office/drawing/2014/main" id="{44FB5011-EED1-5B28-AFA4-CE4CD3F0932B}"/>
              </a:ext>
            </a:extLst>
          </p:cNvPr>
          <p:cNvSpPr>
            <a:spLocks noGrp="1"/>
          </p:cNvSpPr>
          <p:nvPr>
            <p:ph type="sldNum" sz="quarter" idx="12"/>
          </p:nvPr>
        </p:nvSpPr>
        <p:spPr/>
        <p:txBody>
          <a:bodyPr/>
          <a:lstStyle/>
          <a:p>
            <a:fld id="{28844951-7827-47D4-8276-7DDE1FA7D85A}" type="slidenum">
              <a:rPr lang="en-US" smtClean="0"/>
              <a:pPr/>
              <a:t>20</a:t>
            </a:fld>
            <a:endParaRPr lang="en-US"/>
          </a:p>
        </p:txBody>
      </p:sp>
    </p:spTree>
    <p:extLst>
      <p:ext uri="{BB962C8B-B14F-4D97-AF65-F5344CB8AC3E}">
        <p14:creationId xmlns:p14="http://schemas.microsoft.com/office/powerpoint/2010/main" val="155812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FAEC-D8DA-880D-BDB0-F0D26C3CC60E}"/>
              </a:ext>
            </a:extLst>
          </p:cNvPr>
          <p:cNvSpPr>
            <a:spLocks noGrp="1"/>
          </p:cNvSpPr>
          <p:nvPr>
            <p:ph type="title"/>
          </p:nvPr>
        </p:nvSpPr>
        <p:spPr/>
        <p:txBody>
          <a:bodyPr/>
          <a:lstStyle/>
          <a:p>
            <a:r>
              <a:rPr lang="en-US" sz="4400" dirty="0"/>
              <a:t>3.2. Authentication</a:t>
            </a:r>
            <a:endParaRPr lang="en-US" dirty="0"/>
          </a:p>
        </p:txBody>
      </p:sp>
      <p:sp>
        <p:nvSpPr>
          <p:cNvPr id="3" name="Content Placeholder 2">
            <a:extLst>
              <a:ext uri="{FF2B5EF4-FFF2-40B4-BE49-F238E27FC236}">
                <a16:creationId xmlns:a16="http://schemas.microsoft.com/office/drawing/2014/main" id="{69175617-1757-5887-D306-2111E9465AF0}"/>
              </a:ext>
            </a:extLst>
          </p:cNvPr>
          <p:cNvSpPr>
            <a:spLocks noGrp="1"/>
          </p:cNvSpPr>
          <p:nvPr>
            <p:ph idx="1"/>
          </p:nvPr>
        </p:nvSpPr>
        <p:spPr/>
        <p:txBody>
          <a:bodyPr/>
          <a:lstStyle/>
          <a:p>
            <a:r>
              <a:rPr lang="en-US" dirty="0"/>
              <a:t>Captcha: </a:t>
            </a:r>
            <a:r>
              <a:rPr lang="en-US" dirty="0" err="1"/>
              <a:t>Supabase</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bạn</a:t>
            </a:r>
            <a:r>
              <a:rPr lang="en-US" dirty="0"/>
              <a:t> </a:t>
            </a:r>
            <a:r>
              <a:rPr lang="en-US" dirty="0" err="1"/>
              <a:t>tùy</a:t>
            </a:r>
            <a:r>
              <a:rPr lang="en-US" dirty="0"/>
              <a:t> </a:t>
            </a:r>
            <a:r>
              <a:rPr lang="en-US" dirty="0" err="1"/>
              <a:t>chọn</a:t>
            </a:r>
            <a:r>
              <a:rPr lang="en-US" dirty="0"/>
              <a:t> 	</a:t>
            </a:r>
            <a:r>
              <a:rPr lang="en-US" dirty="0" err="1"/>
              <a:t>thêm</a:t>
            </a:r>
            <a:r>
              <a:rPr lang="en-US" dirty="0"/>
              <a:t> captcha </a:t>
            </a:r>
            <a:r>
              <a:rPr lang="en-US" dirty="0" err="1"/>
              <a:t>vào</a:t>
            </a:r>
            <a:r>
              <a:rPr lang="en-US" dirty="0"/>
              <a:t> </a:t>
            </a:r>
            <a:r>
              <a:rPr lang="en-US" dirty="0" err="1"/>
              <a:t>các</a:t>
            </a:r>
            <a:r>
              <a:rPr lang="en-US" dirty="0"/>
              <a:t> </a:t>
            </a:r>
            <a:r>
              <a:rPr lang="en-US" dirty="0" err="1"/>
              <a:t>biểu</a:t>
            </a:r>
            <a:r>
              <a:rPr lang="en-US" dirty="0"/>
              <a:t> </a:t>
            </a:r>
            <a:r>
              <a:rPr lang="en-US" dirty="0" err="1"/>
              <a:t>mẫu</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r>
              <a:rPr lang="en-US" dirty="0"/>
              <a:t>, </a:t>
            </a:r>
            <a:r>
              <a:rPr lang="en-US" dirty="0" err="1"/>
              <a:t>đặt</a:t>
            </a:r>
            <a:r>
              <a:rPr lang="en-US" dirty="0"/>
              <a:t> </a:t>
            </a:r>
            <a:r>
              <a:rPr lang="en-US" dirty="0" err="1"/>
              <a:t>lại</a:t>
            </a:r>
            <a:r>
              <a:rPr lang="en-US" dirty="0"/>
              <a:t> </a:t>
            </a:r>
            <a:r>
              <a:rPr lang="en-US" dirty="0" err="1"/>
              <a:t>mật</a:t>
            </a:r>
            <a:r>
              <a:rPr lang="en-US" dirty="0"/>
              <a:t> </a:t>
            </a:r>
            <a:r>
              <a:rPr lang="en-US" dirty="0" err="1"/>
              <a:t>khẩu</a:t>
            </a:r>
            <a:r>
              <a:rPr lang="en-US" dirty="0"/>
              <a:t>. </a:t>
            </a:r>
            <a:r>
              <a:rPr lang="en-US" dirty="0" err="1"/>
              <a:t>Hỗ</a:t>
            </a:r>
            <a:r>
              <a:rPr lang="en-US" dirty="0"/>
              <a:t> </a:t>
            </a:r>
            <a:r>
              <a:rPr lang="en-US" dirty="0" err="1"/>
              <a:t>trợ</a:t>
            </a:r>
            <a:r>
              <a:rPr lang="en-US" dirty="0"/>
              <a:t>  </a:t>
            </a:r>
            <a:r>
              <a:rPr lang="en-US" dirty="0" err="1"/>
              <a:t>hCaptcha</a:t>
            </a:r>
            <a:r>
              <a:rPr lang="en-US" dirty="0"/>
              <a:t> and Cloudflare</a:t>
            </a:r>
          </a:p>
        </p:txBody>
      </p:sp>
      <p:sp>
        <p:nvSpPr>
          <p:cNvPr id="4" name="Slide Number Placeholder 3">
            <a:extLst>
              <a:ext uri="{FF2B5EF4-FFF2-40B4-BE49-F238E27FC236}">
                <a16:creationId xmlns:a16="http://schemas.microsoft.com/office/drawing/2014/main" id="{0E752695-7CAE-F84A-51A8-02D1886F91E6}"/>
              </a:ext>
            </a:extLst>
          </p:cNvPr>
          <p:cNvSpPr>
            <a:spLocks noGrp="1"/>
          </p:cNvSpPr>
          <p:nvPr>
            <p:ph type="sldNum" sz="quarter" idx="12"/>
          </p:nvPr>
        </p:nvSpPr>
        <p:spPr/>
        <p:txBody>
          <a:bodyPr/>
          <a:lstStyle/>
          <a:p>
            <a:fld id="{28844951-7827-47D4-8276-7DDE1FA7D85A}" type="slidenum">
              <a:rPr lang="en-US" smtClean="0"/>
              <a:pPr/>
              <a:t>21</a:t>
            </a:fld>
            <a:endParaRPr lang="en-US"/>
          </a:p>
        </p:txBody>
      </p:sp>
      <p:pic>
        <p:nvPicPr>
          <p:cNvPr id="6" name="Picture 5">
            <a:extLst>
              <a:ext uri="{FF2B5EF4-FFF2-40B4-BE49-F238E27FC236}">
                <a16:creationId xmlns:a16="http://schemas.microsoft.com/office/drawing/2014/main" id="{89A180A1-3377-6A85-6E94-8BE915CC2447}"/>
              </a:ext>
            </a:extLst>
          </p:cNvPr>
          <p:cNvPicPr>
            <a:picLocks noChangeAspect="1"/>
          </p:cNvPicPr>
          <p:nvPr/>
        </p:nvPicPr>
        <p:blipFill>
          <a:blip r:embed="rId2"/>
          <a:stretch>
            <a:fillRect/>
          </a:stretch>
        </p:blipFill>
        <p:spPr>
          <a:xfrm>
            <a:off x="1985977" y="2830939"/>
            <a:ext cx="8186915" cy="3265061"/>
          </a:xfrm>
          <a:prstGeom prst="rect">
            <a:avLst/>
          </a:prstGeom>
        </p:spPr>
      </p:pic>
    </p:spTree>
    <p:extLst>
      <p:ext uri="{BB962C8B-B14F-4D97-AF65-F5344CB8AC3E}">
        <p14:creationId xmlns:p14="http://schemas.microsoft.com/office/powerpoint/2010/main" val="5245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3408-7547-CE83-184E-793AE3FAAB7F}"/>
              </a:ext>
            </a:extLst>
          </p:cNvPr>
          <p:cNvSpPr>
            <a:spLocks noGrp="1"/>
          </p:cNvSpPr>
          <p:nvPr>
            <p:ph type="title"/>
          </p:nvPr>
        </p:nvSpPr>
        <p:spPr/>
        <p:txBody>
          <a:bodyPr/>
          <a:lstStyle/>
          <a:p>
            <a:r>
              <a:rPr lang="en-US" sz="4400" dirty="0"/>
              <a:t>3.2. Authentication</a:t>
            </a:r>
            <a:endParaRPr lang="en-US" dirty="0"/>
          </a:p>
        </p:txBody>
      </p:sp>
      <p:sp>
        <p:nvSpPr>
          <p:cNvPr id="3" name="Content Placeholder 2">
            <a:extLst>
              <a:ext uri="{FF2B5EF4-FFF2-40B4-BE49-F238E27FC236}">
                <a16:creationId xmlns:a16="http://schemas.microsoft.com/office/drawing/2014/main" id="{1667713A-5FC7-FB0C-23F8-5BC287B62F19}"/>
              </a:ext>
            </a:extLst>
          </p:cNvPr>
          <p:cNvSpPr>
            <a:spLocks noGrp="1"/>
          </p:cNvSpPr>
          <p:nvPr>
            <p:ph idx="1"/>
          </p:nvPr>
        </p:nvSpPr>
        <p:spPr/>
        <p:txBody>
          <a:bodyPr/>
          <a:lstStyle/>
          <a:p>
            <a:r>
              <a:rPr lang="en-US" dirty="0"/>
              <a:t>Auth SMTP:</a:t>
            </a:r>
          </a:p>
          <a:p>
            <a:pPr marL="45720" indent="0">
              <a:buNone/>
            </a:pPr>
            <a:endParaRPr lang="en-US" dirty="0"/>
          </a:p>
        </p:txBody>
      </p:sp>
      <p:sp>
        <p:nvSpPr>
          <p:cNvPr id="4" name="Slide Number Placeholder 3">
            <a:extLst>
              <a:ext uri="{FF2B5EF4-FFF2-40B4-BE49-F238E27FC236}">
                <a16:creationId xmlns:a16="http://schemas.microsoft.com/office/drawing/2014/main" id="{8E955555-8329-8EDF-BA81-DAC812EAB9CE}"/>
              </a:ext>
            </a:extLst>
          </p:cNvPr>
          <p:cNvSpPr>
            <a:spLocks noGrp="1"/>
          </p:cNvSpPr>
          <p:nvPr>
            <p:ph type="sldNum" sz="quarter" idx="12"/>
          </p:nvPr>
        </p:nvSpPr>
        <p:spPr/>
        <p:txBody>
          <a:bodyPr/>
          <a:lstStyle/>
          <a:p>
            <a:fld id="{28844951-7827-47D4-8276-7DDE1FA7D85A}" type="slidenum">
              <a:rPr lang="en-US" smtClean="0"/>
              <a:pPr/>
              <a:t>22</a:t>
            </a:fld>
            <a:endParaRPr lang="en-US"/>
          </a:p>
        </p:txBody>
      </p:sp>
      <p:pic>
        <p:nvPicPr>
          <p:cNvPr id="6" name="Picture 5">
            <a:extLst>
              <a:ext uri="{FF2B5EF4-FFF2-40B4-BE49-F238E27FC236}">
                <a16:creationId xmlns:a16="http://schemas.microsoft.com/office/drawing/2014/main" id="{4C446A5B-53C2-14B4-AF18-7535F89AF0AE}"/>
              </a:ext>
            </a:extLst>
          </p:cNvPr>
          <p:cNvPicPr>
            <a:picLocks noChangeAspect="1"/>
          </p:cNvPicPr>
          <p:nvPr/>
        </p:nvPicPr>
        <p:blipFill>
          <a:blip r:embed="rId2"/>
          <a:stretch>
            <a:fillRect/>
          </a:stretch>
        </p:blipFill>
        <p:spPr>
          <a:xfrm>
            <a:off x="1933913" y="2613907"/>
            <a:ext cx="8324173" cy="3482093"/>
          </a:xfrm>
          <a:prstGeom prst="rect">
            <a:avLst/>
          </a:prstGeom>
        </p:spPr>
      </p:pic>
    </p:spTree>
    <p:extLst>
      <p:ext uri="{BB962C8B-B14F-4D97-AF65-F5344CB8AC3E}">
        <p14:creationId xmlns:p14="http://schemas.microsoft.com/office/powerpoint/2010/main" val="279396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F522-6B97-77CB-D912-330950E0EC63}"/>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AA697C0A-5032-25C1-6D73-37FF2979E5E1}"/>
              </a:ext>
            </a:extLst>
          </p:cNvPr>
          <p:cNvPicPr>
            <a:picLocks noGrp="1" noChangeAspect="1"/>
          </p:cNvPicPr>
          <p:nvPr>
            <p:ph idx="1"/>
          </p:nvPr>
        </p:nvPicPr>
        <p:blipFill>
          <a:blip r:embed="rId2"/>
          <a:stretch>
            <a:fillRect/>
          </a:stretch>
        </p:blipFill>
        <p:spPr>
          <a:xfrm>
            <a:off x="1587937" y="609600"/>
            <a:ext cx="9016125" cy="5509098"/>
          </a:xfrm>
        </p:spPr>
      </p:pic>
      <p:sp>
        <p:nvSpPr>
          <p:cNvPr id="4" name="Slide Number Placeholder 3">
            <a:extLst>
              <a:ext uri="{FF2B5EF4-FFF2-40B4-BE49-F238E27FC236}">
                <a16:creationId xmlns:a16="http://schemas.microsoft.com/office/drawing/2014/main" id="{B7D964F5-0A8B-B5C1-FAF6-44AB799E8F8C}"/>
              </a:ext>
            </a:extLst>
          </p:cNvPr>
          <p:cNvSpPr>
            <a:spLocks noGrp="1"/>
          </p:cNvSpPr>
          <p:nvPr>
            <p:ph type="sldNum" sz="quarter" idx="12"/>
          </p:nvPr>
        </p:nvSpPr>
        <p:spPr/>
        <p:txBody>
          <a:bodyPr/>
          <a:lstStyle/>
          <a:p>
            <a:fld id="{28844951-7827-47D4-8276-7DDE1FA7D85A}" type="slidenum">
              <a:rPr lang="en-US" smtClean="0"/>
              <a:pPr/>
              <a:t>23</a:t>
            </a:fld>
            <a:endParaRPr lang="en-US"/>
          </a:p>
        </p:txBody>
      </p:sp>
    </p:spTree>
    <p:extLst>
      <p:ext uri="{BB962C8B-B14F-4D97-AF65-F5344CB8AC3E}">
        <p14:creationId xmlns:p14="http://schemas.microsoft.com/office/powerpoint/2010/main" val="320190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362C-87A3-4F9E-B738-B0CB1045E9F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8F09D74-9BF3-A1FD-0CE5-A534C714DA65}"/>
              </a:ext>
            </a:extLst>
          </p:cNvPr>
          <p:cNvPicPr>
            <a:picLocks noGrp="1" noChangeAspect="1"/>
          </p:cNvPicPr>
          <p:nvPr>
            <p:ph idx="1"/>
          </p:nvPr>
        </p:nvPicPr>
        <p:blipFill>
          <a:blip r:embed="rId2"/>
          <a:stretch>
            <a:fillRect/>
          </a:stretch>
        </p:blipFill>
        <p:spPr>
          <a:xfrm>
            <a:off x="1143000" y="2541844"/>
            <a:ext cx="9872663" cy="2486051"/>
          </a:xfrm>
        </p:spPr>
      </p:pic>
      <p:sp>
        <p:nvSpPr>
          <p:cNvPr id="4" name="Slide Number Placeholder 3">
            <a:extLst>
              <a:ext uri="{FF2B5EF4-FFF2-40B4-BE49-F238E27FC236}">
                <a16:creationId xmlns:a16="http://schemas.microsoft.com/office/drawing/2014/main" id="{7FEB5A0A-C4F8-DAD5-6563-266F96B6C0CE}"/>
              </a:ext>
            </a:extLst>
          </p:cNvPr>
          <p:cNvSpPr>
            <a:spLocks noGrp="1"/>
          </p:cNvSpPr>
          <p:nvPr>
            <p:ph type="sldNum" sz="quarter" idx="12"/>
          </p:nvPr>
        </p:nvSpPr>
        <p:spPr/>
        <p:txBody>
          <a:bodyPr/>
          <a:lstStyle/>
          <a:p>
            <a:fld id="{28844951-7827-47D4-8276-7DDE1FA7D85A}" type="slidenum">
              <a:rPr lang="en-US" smtClean="0"/>
              <a:pPr/>
              <a:t>24</a:t>
            </a:fld>
            <a:endParaRPr lang="en-US"/>
          </a:p>
        </p:txBody>
      </p:sp>
    </p:spTree>
    <p:extLst>
      <p:ext uri="{BB962C8B-B14F-4D97-AF65-F5344CB8AC3E}">
        <p14:creationId xmlns:p14="http://schemas.microsoft.com/office/powerpoint/2010/main" val="18008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2FC4-DC91-9940-9221-29D73A649143}"/>
              </a:ext>
            </a:extLst>
          </p:cNvPr>
          <p:cNvSpPr>
            <a:spLocks noGrp="1"/>
          </p:cNvSpPr>
          <p:nvPr>
            <p:ph type="title"/>
          </p:nvPr>
        </p:nvSpPr>
        <p:spPr/>
        <p:txBody>
          <a:bodyPr/>
          <a:lstStyle/>
          <a:p>
            <a:r>
              <a:rPr lang="en-US" dirty="0"/>
              <a:t>Auth UI (React, Flutter)</a:t>
            </a:r>
          </a:p>
        </p:txBody>
      </p:sp>
      <p:pic>
        <p:nvPicPr>
          <p:cNvPr id="6" name="Content Placeholder 5">
            <a:extLst>
              <a:ext uri="{FF2B5EF4-FFF2-40B4-BE49-F238E27FC236}">
                <a16:creationId xmlns:a16="http://schemas.microsoft.com/office/drawing/2014/main" id="{7AE759BD-E27B-0063-AC1C-0021D4EC58E7}"/>
              </a:ext>
            </a:extLst>
          </p:cNvPr>
          <p:cNvPicPr>
            <a:picLocks noGrp="1" noChangeAspect="1"/>
          </p:cNvPicPr>
          <p:nvPr>
            <p:ph idx="1"/>
          </p:nvPr>
        </p:nvPicPr>
        <p:blipFill>
          <a:blip r:embed="rId2"/>
          <a:stretch>
            <a:fillRect/>
          </a:stretch>
        </p:blipFill>
        <p:spPr>
          <a:xfrm>
            <a:off x="1143000" y="1912458"/>
            <a:ext cx="2837424" cy="4038600"/>
          </a:xfrm>
        </p:spPr>
      </p:pic>
      <p:sp>
        <p:nvSpPr>
          <p:cNvPr id="4" name="Slide Number Placeholder 3">
            <a:extLst>
              <a:ext uri="{FF2B5EF4-FFF2-40B4-BE49-F238E27FC236}">
                <a16:creationId xmlns:a16="http://schemas.microsoft.com/office/drawing/2014/main" id="{D1AD046D-8F32-7E14-EB85-FF70A5D8A03D}"/>
              </a:ext>
            </a:extLst>
          </p:cNvPr>
          <p:cNvSpPr>
            <a:spLocks noGrp="1"/>
          </p:cNvSpPr>
          <p:nvPr>
            <p:ph type="sldNum" sz="quarter" idx="12"/>
          </p:nvPr>
        </p:nvSpPr>
        <p:spPr/>
        <p:txBody>
          <a:bodyPr/>
          <a:lstStyle/>
          <a:p>
            <a:fld id="{28844951-7827-47D4-8276-7DDE1FA7D85A}" type="slidenum">
              <a:rPr lang="en-US" smtClean="0"/>
              <a:pPr/>
              <a:t>25</a:t>
            </a:fld>
            <a:endParaRPr lang="en-US"/>
          </a:p>
        </p:txBody>
      </p:sp>
      <p:pic>
        <p:nvPicPr>
          <p:cNvPr id="1026" name="Picture 2" descr="Giao diện người dùng xác thực Flutter">
            <a:extLst>
              <a:ext uri="{FF2B5EF4-FFF2-40B4-BE49-F238E27FC236}">
                <a16:creationId xmlns:a16="http://schemas.microsoft.com/office/drawing/2014/main" id="{82D9AF74-DBB7-D319-8843-DE5FD5FC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334" y="1912458"/>
            <a:ext cx="728427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2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A8F3-1229-2A2D-5595-58BD65147245}"/>
              </a:ext>
            </a:extLst>
          </p:cNvPr>
          <p:cNvSpPr>
            <a:spLocks noGrp="1"/>
          </p:cNvSpPr>
          <p:nvPr>
            <p:ph type="title"/>
          </p:nvPr>
        </p:nvSpPr>
        <p:spPr/>
        <p:txBody>
          <a:bodyPr/>
          <a:lstStyle/>
          <a:p>
            <a:r>
              <a:rPr lang="en-US" dirty="0"/>
              <a:t>3.3. Storage</a:t>
            </a:r>
          </a:p>
        </p:txBody>
      </p:sp>
      <p:sp>
        <p:nvSpPr>
          <p:cNvPr id="3" name="Content Placeholder 2">
            <a:extLst>
              <a:ext uri="{FF2B5EF4-FFF2-40B4-BE49-F238E27FC236}">
                <a16:creationId xmlns:a16="http://schemas.microsoft.com/office/drawing/2014/main" id="{FC3B17CA-F237-D387-777D-BF64D5873E9D}"/>
              </a:ext>
            </a:extLst>
          </p:cNvPr>
          <p:cNvSpPr>
            <a:spLocks noGrp="1"/>
          </p:cNvSpPr>
          <p:nvPr>
            <p:ph idx="1"/>
          </p:nvPr>
        </p:nvSpPr>
        <p:spPr/>
        <p:txBody>
          <a:bodyPr/>
          <a:lstStyle/>
          <a:p>
            <a:pPr>
              <a:lnSpc>
                <a:spcPct val="100000"/>
              </a:lnSpc>
            </a:pPr>
            <a:r>
              <a:rPr lang="en-US" dirty="0"/>
              <a:t>Storage Buckets: </a:t>
            </a:r>
            <a:r>
              <a:rPr lang="en-US" dirty="0" err="1"/>
              <a:t>có</a:t>
            </a:r>
            <a:r>
              <a:rPr lang="en-US" dirty="0"/>
              <a:t> 2 </a:t>
            </a:r>
            <a:r>
              <a:rPr lang="en-US" dirty="0" err="1"/>
              <a:t>loại</a:t>
            </a:r>
            <a:r>
              <a:rPr lang="en-US" dirty="0"/>
              <a:t> </a:t>
            </a:r>
            <a:r>
              <a:rPr lang="en-US" dirty="0" err="1"/>
              <a:t>là</a:t>
            </a:r>
            <a:r>
              <a:rPr lang="en-US" dirty="0"/>
              <a:t> private </a:t>
            </a:r>
            <a:r>
              <a:rPr lang="en-US" dirty="0" err="1"/>
              <a:t>và</a:t>
            </a:r>
            <a:r>
              <a:rPr lang="en-US" dirty="0"/>
              <a:t> public buckets. </a:t>
            </a:r>
          </a:p>
          <a:p>
            <a:pPr>
              <a:lnSpc>
                <a:spcPct val="100000"/>
              </a:lnSpc>
            </a:pPr>
            <a:r>
              <a:rPr lang="en-US" dirty="0"/>
              <a:t>Private buckets: </a:t>
            </a:r>
            <a:r>
              <a:rPr lang="en-US" dirty="0" err="1"/>
              <a:t>tất</a:t>
            </a:r>
            <a:r>
              <a:rPr lang="en-US" dirty="0"/>
              <a:t> </a:t>
            </a:r>
            <a:r>
              <a:rPr lang="en-US" dirty="0" err="1"/>
              <a:t>cả</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đều</a:t>
            </a:r>
            <a:r>
              <a:rPr lang="en-US" dirty="0"/>
              <a:t> </a:t>
            </a:r>
            <a:r>
              <a:rPr lang="en-US" dirty="0" err="1"/>
              <a:t>chịu</a:t>
            </a:r>
            <a:r>
              <a:rPr lang="en-US" dirty="0"/>
              <a:t> </a:t>
            </a:r>
            <a:r>
              <a:rPr lang="en-US" dirty="0" err="1"/>
              <a:t>sự</a:t>
            </a:r>
            <a:r>
              <a:rPr lang="en-US" dirty="0"/>
              <a:t> </a:t>
            </a:r>
            <a:r>
              <a:rPr lang="en-US" dirty="0" err="1"/>
              <a:t>kiểm</a:t>
            </a:r>
            <a:r>
              <a:rPr lang="en-US" dirty="0"/>
              <a:t> </a:t>
            </a:r>
            <a:r>
              <a:rPr lang="en-US" dirty="0" err="1"/>
              <a:t>soát</a:t>
            </a:r>
            <a:r>
              <a:rPr lang="en-US" dirty="0"/>
              <a:t> </a:t>
            </a:r>
            <a:r>
              <a:rPr lang="en-US" dirty="0" err="1"/>
              <a:t>của</a:t>
            </a:r>
            <a:r>
              <a:rPr lang="en-US" dirty="0"/>
              <a:t> RLS. </a:t>
            </a:r>
          </a:p>
          <a:p>
            <a:pPr>
              <a:lnSpc>
                <a:spcPct val="100000"/>
              </a:lnSpc>
            </a:pPr>
            <a:r>
              <a:rPr lang="en-US" dirty="0"/>
              <a:t>Public buckets: </a:t>
            </a:r>
            <a:r>
              <a:rPr lang="en-US" dirty="0" err="1"/>
              <a:t>vượt</a:t>
            </a:r>
            <a:r>
              <a:rPr lang="en-US" dirty="0"/>
              <a:t> qua </a:t>
            </a:r>
            <a:r>
              <a:rPr lang="en-US" dirty="0" err="1"/>
              <a:t>các</a:t>
            </a:r>
            <a:r>
              <a:rPr lang="en-US" dirty="0"/>
              <a:t> </a:t>
            </a:r>
            <a:r>
              <a:rPr lang="en-US" dirty="0" err="1"/>
              <a:t>biện</a:t>
            </a:r>
            <a:r>
              <a:rPr lang="en-US" dirty="0"/>
              <a:t> </a:t>
            </a:r>
            <a:r>
              <a:rPr lang="en-US" dirty="0" err="1"/>
              <a:t>pháp</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đối</a:t>
            </a:r>
            <a:r>
              <a:rPr lang="en-US" dirty="0"/>
              <a:t> </a:t>
            </a:r>
            <a:r>
              <a:rPr lang="en-US" dirty="0" err="1"/>
              <a:t>với</a:t>
            </a:r>
            <a:r>
              <a:rPr lang="en-US" dirty="0"/>
              <a:t> </a:t>
            </a:r>
            <a:r>
              <a:rPr lang="en-US" dirty="0" err="1"/>
              <a:t>việc</a:t>
            </a:r>
            <a:r>
              <a:rPr lang="en-US" dirty="0"/>
              <a:t> </a:t>
            </a:r>
            <a:r>
              <a:rPr lang="en-US" b="1" dirty="0" err="1"/>
              <a:t>truy</a:t>
            </a:r>
            <a:r>
              <a:rPr lang="en-US" b="1" dirty="0"/>
              <a:t> </a:t>
            </a:r>
            <a:r>
              <a:rPr lang="en-US" b="1" dirty="0" err="1"/>
              <a:t>xuất</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bất</a:t>
            </a:r>
            <a:r>
              <a:rPr lang="en-US" dirty="0"/>
              <a:t> </a:t>
            </a:r>
            <a:r>
              <a:rPr lang="en-US" dirty="0" err="1"/>
              <a:t>kì</a:t>
            </a:r>
            <a:r>
              <a:rPr lang="en-US" dirty="0"/>
              <a:t> ai </a:t>
            </a:r>
            <a:r>
              <a:rPr lang="en-US" dirty="0" err="1"/>
              <a:t>sở</a:t>
            </a:r>
            <a:r>
              <a:rPr lang="en-US" dirty="0"/>
              <a:t> </a:t>
            </a:r>
            <a:r>
              <a:rPr lang="en-US" dirty="0" err="1"/>
              <a:t>hữu</a:t>
            </a:r>
            <a:r>
              <a:rPr lang="en-US" dirty="0"/>
              <a:t> URL </a:t>
            </a:r>
            <a:r>
              <a:rPr lang="en-US" dirty="0" err="1"/>
              <a:t>đều</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tệp</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thêm</a:t>
            </a:r>
            <a:r>
              <a:rPr lang="en-US" dirty="0"/>
              <a:t>, </a:t>
            </a:r>
            <a:r>
              <a:rPr lang="en-US" dirty="0" err="1"/>
              <a:t>xóa</a:t>
            </a:r>
            <a:r>
              <a:rPr lang="en-US" dirty="0"/>
              <a:t>, </a:t>
            </a:r>
            <a:r>
              <a:rPr lang="en-US" dirty="0" err="1"/>
              <a:t>sao</a:t>
            </a:r>
            <a:r>
              <a:rPr lang="en-US" dirty="0"/>
              <a:t> </a:t>
            </a:r>
            <a:r>
              <a:rPr lang="en-US" dirty="0" err="1"/>
              <a:t>chép</a:t>
            </a:r>
            <a:r>
              <a:rPr lang="en-US" dirty="0"/>
              <a:t> </a:t>
            </a:r>
            <a:r>
              <a:rPr lang="en-US" dirty="0" err="1"/>
              <a:t>vẫn</a:t>
            </a:r>
            <a:r>
              <a:rPr lang="en-US" dirty="0"/>
              <a:t> </a:t>
            </a:r>
            <a:r>
              <a:rPr lang="en-US" dirty="0" err="1"/>
              <a:t>được</a:t>
            </a:r>
            <a:r>
              <a:rPr lang="en-US" dirty="0"/>
              <a:t> </a:t>
            </a:r>
            <a:r>
              <a:rPr lang="en-US" dirty="0" err="1"/>
              <a:t>thực</a:t>
            </a:r>
            <a:r>
              <a:rPr lang="en-US" dirty="0"/>
              <a:t> </a:t>
            </a:r>
            <a:r>
              <a:rPr lang="en-US" dirty="0" err="1"/>
              <a:t>thi</a:t>
            </a:r>
            <a:r>
              <a:rPr lang="en-US" dirty="0"/>
              <a:t>.</a:t>
            </a:r>
          </a:p>
          <a:p>
            <a:pPr>
              <a:lnSpc>
                <a:spcPct val="100000"/>
              </a:lnSpc>
            </a:pPr>
            <a:r>
              <a:rPr lang="en-US" dirty="0"/>
              <a:t>Uploads: </a:t>
            </a:r>
            <a:r>
              <a:rPr lang="en-US" dirty="0" err="1"/>
              <a:t>Giới</a:t>
            </a:r>
            <a:r>
              <a:rPr lang="en-US" dirty="0"/>
              <a:t> </a:t>
            </a:r>
            <a:r>
              <a:rPr lang="en-US" dirty="0" err="1"/>
              <a:t>hạn</a:t>
            </a:r>
            <a:r>
              <a:rPr lang="en-US" dirty="0"/>
              <a:t> </a:t>
            </a:r>
            <a:r>
              <a:rPr lang="en-US" dirty="0" err="1"/>
              <a:t>tài</a:t>
            </a:r>
            <a:r>
              <a:rPr lang="en-US" dirty="0"/>
              <a:t> </a:t>
            </a:r>
            <a:r>
              <a:rPr lang="en-US" dirty="0" err="1"/>
              <a:t>khoản</a:t>
            </a:r>
            <a:r>
              <a:rPr lang="en-US" dirty="0"/>
              <a:t> </a:t>
            </a:r>
            <a:r>
              <a:rPr lang="en-US" dirty="0" err="1"/>
              <a:t>miễn</a:t>
            </a:r>
            <a:r>
              <a:rPr lang="en-US" dirty="0"/>
              <a:t> </a:t>
            </a:r>
            <a:r>
              <a:rPr lang="en-US" dirty="0" err="1"/>
              <a:t>phí</a:t>
            </a:r>
            <a:r>
              <a:rPr lang="en-US" dirty="0"/>
              <a:t> </a:t>
            </a:r>
            <a:r>
              <a:rPr lang="en-US" dirty="0" err="1"/>
              <a:t>là</a:t>
            </a:r>
            <a:r>
              <a:rPr lang="en-US" dirty="0"/>
              <a:t> 50MB.</a:t>
            </a:r>
          </a:p>
          <a:p>
            <a:pPr lvl="1">
              <a:lnSpc>
                <a:spcPct val="100000"/>
              </a:lnSpc>
            </a:pPr>
            <a:r>
              <a:rPr lang="en-US" dirty="0"/>
              <a:t>Standard Uploads: </a:t>
            </a:r>
            <a:r>
              <a:rPr lang="en-US" dirty="0" err="1"/>
              <a:t>dành</a:t>
            </a:r>
            <a:r>
              <a:rPr lang="en-US" dirty="0"/>
              <a:t> </a:t>
            </a:r>
            <a:r>
              <a:rPr lang="en-US" dirty="0" err="1"/>
              <a:t>cho</a:t>
            </a:r>
            <a:r>
              <a:rPr lang="en-US" dirty="0"/>
              <a:t> </a:t>
            </a:r>
            <a:r>
              <a:rPr lang="en-US" dirty="0" err="1"/>
              <a:t>các</a:t>
            </a:r>
            <a:r>
              <a:rPr lang="en-US" dirty="0"/>
              <a:t> </a:t>
            </a:r>
            <a:r>
              <a:rPr lang="en-US" dirty="0" err="1"/>
              <a:t>tệp</a:t>
            </a:r>
            <a:r>
              <a:rPr lang="en-US" dirty="0"/>
              <a:t> </a:t>
            </a:r>
            <a:r>
              <a:rPr lang="en-US" dirty="0" err="1"/>
              <a:t>không</a:t>
            </a:r>
            <a:r>
              <a:rPr lang="en-US" dirty="0"/>
              <a:t> </a:t>
            </a:r>
            <a:r>
              <a:rPr lang="en-US" dirty="0" err="1"/>
              <a:t>lớn</a:t>
            </a:r>
            <a:r>
              <a:rPr lang="en-US" dirty="0"/>
              <a:t> </a:t>
            </a:r>
            <a:r>
              <a:rPr lang="en-US" dirty="0" err="1"/>
              <a:t>hơn</a:t>
            </a:r>
            <a:r>
              <a:rPr lang="en-US" dirty="0"/>
              <a:t> 6MB.</a:t>
            </a:r>
          </a:p>
          <a:p>
            <a:pPr lvl="1">
              <a:lnSpc>
                <a:spcPct val="100000"/>
              </a:lnSpc>
            </a:pPr>
            <a:r>
              <a:rPr lang="en-US" dirty="0"/>
              <a:t>Resumable Uploads: </a:t>
            </a:r>
            <a:r>
              <a:rPr lang="en-US" dirty="0" err="1"/>
              <a:t>các</a:t>
            </a:r>
            <a:r>
              <a:rPr lang="en-US" dirty="0"/>
              <a:t> </a:t>
            </a:r>
            <a:r>
              <a:rPr lang="en-US" dirty="0" err="1"/>
              <a:t>tệp</a:t>
            </a:r>
            <a:r>
              <a:rPr lang="en-US" dirty="0"/>
              <a:t> </a:t>
            </a:r>
            <a:r>
              <a:rPr lang="en-US" dirty="0" err="1"/>
              <a:t>lớn</a:t>
            </a:r>
            <a:r>
              <a:rPr lang="en-US" dirty="0"/>
              <a:t> </a:t>
            </a:r>
            <a:r>
              <a:rPr lang="en-US" dirty="0" err="1"/>
              <a:t>hơn</a:t>
            </a:r>
            <a:r>
              <a:rPr lang="en-US" dirty="0"/>
              <a:t> 6MB.</a:t>
            </a:r>
          </a:p>
          <a:p>
            <a:pPr lvl="1">
              <a:lnSpc>
                <a:spcPct val="100000"/>
              </a:lnSpc>
            </a:pPr>
            <a:r>
              <a:rPr lang="vi-VN" dirty="0"/>
              <a:t>Bạn có thể sử dụng giao thức S3 để tải tệp lên Supabase</a:t>
            </a:r>
            <a:r>
              <a:rPr lang="en-US" dirty="0"/>
              <a:t>.</a:t>
            </a:r>
          </a:p>
        </p:txBody>
      </p:sp>
      <p:sp>
        <p:nvSpPr>
          <p:cNvPr id="4" name="Slide Number Placeholder 3">
            <a:extLst>
              <a:ext uri="{FF2B5EF4-FFF2-40B4-BE49-F238E27FC236}">
                <a16:creationId xmlns:a16="http://schemas.microsoft.com/office/drawing/2014/main" id="{FF98A924-0F72-8DBE-BC61-2807A8C8B891}"/>
              </a:ext>
            </a:extLst>
          </p:cNvPr>
          <p:cNvSpPr>
            <a:spLocks noGrp="1"/>
          </p:cNvSpPr>
          <p:nvPr>
            <p:ph type="sldNum" sz="quarter" idx="12"/>
          </p:nvPr>
        </p:nvSpPr>
        <p:spPr/>
        <p:txBody>
          <a:bodyPr/>
          <a:lstStyle/>
          <a:p>
            <a:fld id="{28844951-7827-47D4-8276-7DDE1FA7D85A}" type="slidenum">
              <a:rPr lang="en-US" smtClean="0"/>
              <a:pPr/>
              <a:t>26</a:t>
            </a:fld>
            <a:endParaRPr lang="en-US"/>
          </a:p>
        </p:txBody>
      </p:sp>
    </p:spTree>
    <p:extLst>
      <p:ext uri="{BB962C8B-B14F-4D97-AF65-F5344CB8AC3E}">
        <p14:creationId xmlns:p14="http://schemas.microsoft.com/office/powerpoint/2010/main" val="1158782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3.4. Platform</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231744"/>
          </a:xfrm>
        </p:spPr>
        <p:txBody>
          <a:bodyPr>
            <a:normAutofit lnSpcReduction="10000"/>
          </a:bodyPr>
          <a:lstStyle/>
          <a:p>
            <a:pPr algn="just">
              <a:buFont typeface="Wingdings" panose="05000000000000000000" pitchFamily="2" charset="2"/>
              <a:buChar char="v"/>
            </a:pPr>
            <a:r>
              <a:rPr lang="en-US" dirty="0"/>
              <a:t> </a:t>
            </a:r>
            <a:r>
              <a:rPr lang="vi-VN" dirty="0"/>
              <a:t>Sao lưu cơ sở dữ liệu</a:t>
            </a:r>
          </a:p>
          <a:p>
            <a:pPr algn="just">
              <a:buFont typeface="Arial" panose="020B0604020202020204" pitchFamily="34" charset="0"/>
              <a:buChar char="•"/>
            </a:pPr>
            <a:r>
              <a:rPr lang="vi-VN" dirty="0"/>
              <a:t>Các dự án được sao lưu hàng ngày với tùy chọn nâng cấp lên chế độ khôi phục Point in Time.</a:t>
            </a:r>
          </a:p>
          <a:p>
            <a:pPr algn="just">
              <a:buFont typeface="Wingdings" panose="05000000000000000000" pitchFamily="2" charset="2"/>
              <a:buChar char="v"/>
            </a:pPr>
            <a:r>
              <a:rPr lang="en-US" dirty="0"/>
              <a:t> </a:t>
            </a:r>
            <a:r>
              <a:rPr lang="vi-VN" dirty="0"/>
              <a:t>Tên miền tùy chỉnh</a:t>
            </a:r>
          </a:p>
          <a:p>
            <a:pPr algn="just">
              <a:buFont typeface="Arial" panose="020B0604020202020204" pitchFamily="34" charset="0"/>
              <a:buChar char="•"/>
            </a:pPr>
            <a:r>
              <a:rPr lang="vi-VN" dirty="0"/>
              <a:t>Gắn White-label</a:t>
            </a:r>
            <a:r>
              <a:rPr lang="en-US" dirty="0"/>
              <a:t> </a:t>
            </a:r>
            <a:r>
              <a:rPr lang="vi-VN" dirty="0"/>
              <a:t>cho API Supabase để tạo </a:t>
            </a:r>
            <a:r>
              <a:rPr lang="en-US" dirty="0" err="1"/>
              <a:t>ra</a:t>
            </a:r>
            <a:r>
              <a:rPr lang="en-US" dirty="0"/>
              <a:t> </a:t>
            </a:r>
            <a:r>
              <a:rPr lang="en-US" dirty="0" err="1"/>
              <a:t>một</a:t>
            </a:r>
            <a:r>
              <a:rPr lang="en-US" dirty="0"/>
              <a:t> </a:t>
            </a:r>
            <a:r>
              <a:rPr lang="vi-VN" dirty="0"/>
              <a:t>branded experience</a:t>
            </a:r>
            <a:r>
              <a:rPr lang="en-US" dirty="0"/>
              <a:t> </a:t>
            </a:r>
            <a:r>
              <a:rPr lang="vi-VN" dirty="0"/>
              <a:t>cho người dùng của bạn</a:t>
            </a:r>
            <a:r>
              <a:rPr lang="en-US" dirty="0"/>
              <a:t>.</a:t>
            </a:r>
            <a:endParaRPr lang="vi-VN" dirty="0"/>
          </a:p>
          <a:p>
            <a:pPr algn="just">
              <a:buFont typeface="Wingdings" panose="05000000000000000000" pitchFamily="2" charset="2"/>
              <a:buChar char="v"/>
            </a:pPr>
            <a:r>
              <a:rPr lang="en-US" dirty="0"/>
              <a:t> Giới </a:t>
            </a:r>
            <a:r>
              <a:rPr lang="en-US" dirty="0" err="1"/>
              <a:t>hạn</a:t>
            </a:r>
            <a:r>
              <a:rPr lang="en-US" dirty="0"/>
              <a:t> network</a:t>
            </a:r>
            <a:endParaRPr lang="vi-VN" dirty="0"/>
          </a:p>
          <a:p>
            <a:pPr algn="just">
              <a:buFont typeface="Arial" panose="020B0604020202020204" pitchFamily="34" charset="0"/>
              <a:buChar char="•"/>
            </a:pPr>
            <a:r>
              <a:rPr lang="en-US" dirty="0"/>
              <a:t>Có </a:t>
            </a:r>
            <a:r>
              <a:rPr lang="en-US" dirty="0" err="1"/>
              <a:t>thể</a:t>
            </a:r>
            <a:r>
              <a:rPr lang="en-US" dirty="0"/>
              <a:t> h</a:t>
            </a:r>
            <a:r>
              <a:rPr lang="vi-VN" dirty="0"/>
              <a:t>ạn chế phạm vi IP có thể kết nối </a:t>
            </a:r>
            <a:r>
              <a:rPr lang="en-US" dirty="0" err="1"/>
              <a:t>tới</a:t>
            </a:r>
            <a:r>
              <a:rPr lang="vi-VN" dirty="0"/>
              <a:t> cơ sở dữ liệu của bạn. </a:t>
            </a:r>
          </a:p>
          <a:p>
            <a:pPr algn="just">
              <a:buFont typeface="Wingdings" panose="05000000000000000000" pitchFamily="2" charset="2"/>
              <a:buChar char="v"/>
            </a:pPr>
            <a:r>
              <a:rPr lang="en-US" dirty="0"/>
              <a:t> </a:t>
            </a:r>
            <a:r>
              <a:rPr lang="vi-VN" dirty="0"/>
              <a:t>Thực thi SSL</a:t>
            </a:r>
          </a:p>
          <a:p>
            <a:pPr algn="just">
              <a:buFont typeface="Arial" panose="020B0604020202020204" pitchFamily="34" charset="0"/>
              <a:buChar char="•"/>
            </a:pPr>
            <a:r>
              <a:rPr lang="vi-VN" dirty="0"/>
              <a:t>B</a:t>
            </a:r>
            <a:r>
              <a:rPr lang="en-US" dirty="0" err="1"/>
              <a:t>ắt</a:t>
            </a:r>
            <a:r>
              <a:rPr lang="en-US" dirty="0"/>
              <a:t> b</a:t>
            </a:r>
            <a:r>
              <a:rPr lang="vi-VN" dirty="0"/>
              <a:t>uộc các máy khách Postgres kết nối qua SSL</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27</a:t>
            </a:fld>
            <a:endParaRPr lang="en-US"/>
          </a:p>
        </p:txBody>
      </p:sp>
    </p:spTree>
    <p:extLst>
      <p:ext uri="{BB962C8B-B14F-4D97-AF65-F5344CB8AC3E}">
        <p14:creationId xmlns:p14="http://schemas.microsoft.com/office/powerpoint/2010/main" val="342616978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3.5. Edge Functions</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231744"/>
          </a:xfrm>
        </p:spPr>
        <p:txBody>
          <a:bodyPr>
            <a:normAutofit lnSpcReduction="10000"/>
          </a:bodyPr>
          <a:lstStyle/>
          <a:p>
            <a:pPr algn="just">
              <a:buFont typeface="Wingdings" panose="05000000000000000000" pitchFamily="2" charset="2"/>
              <a:buChar char="v"/>
            </a:pPr>
            <a:r>
              <a:rPr lang="en-US" dirty="0"/>
              <a:t> </a:t>
            </a:r>
            <a:r>
              <a:rPr lang="vi-VN" dirty="0"/>
              <a:t>Định nghĩa:</a:t>
            </a:r>
          </a:p>
          <a:p>
            <a:pPr algn="just">
              <a:buFont typeface="Arial" panose="020B0604020202020204" pitchFamily="34" charset="0"/>
              <a:buChar char="•"/>
            </a:pPr>
            <a:r>
              <a:rPr lang="vi-VN" dirty="0"/>
              <a:t>Edge Functions: Đây là các hàm TypeScript chạy ở phía máy chủ, được phân phối một cách toàn cầu tại các cạnh (edge) - gần với người dùng của bạn.</a:t>
            </a:r>
            <a:endParaRPr lang="en-US" dirty="0"/>
          </a:p>
          <a:p>
            <a:pPr algn="just">
              <a:buFont typeface="Wingdings" panose="05000000000000000000" pitchFamily="2" charset="2"/>
              <a:buChar char="v"/>
            </a:pPr>
            <a:r>
              <a:rPr lang="en-US" dirty="0"/>
              <a:t> </a:t>
            </a:r>
            <a:r>
              <a:rPr lang="vi-VN" dirty="0"/>
              <a:t>Đặc điểm:</a:t>
            </a:r>
          </a:p>
          <a:p>
            <a:pPr algn="just">
              <a:buFont typeface="Arial" panose="020B0604020202020204" pitchFamily="34" charset="0"/>
              <a:buChar char="•"/>
            </a:pPr>
            <a:r>
              <a:rPr lang="vi-VN" dirty="0"/>
              <a:t>Distributed globally at the edge: Các hàm này được triển khai tại các điểm gần người dùng trên toàn cầu, giúp giảm độ trễ và tăng trải nghiệm của người dùng.</a:t>
            </a:r>
            <a:endParaRPr lang="en-US" dirty="0"/>
          </a:p>
          <a:p>
            <a:pPr algn="just">
              <a:buFont typeface="Arial" panose="020B0604020202020204" pitchFamily="34" charset="0"/>
              <a:buChar char="•"/>
            </a:pPr>
            <a:r>
              <a:rPr lang="vi-VN" dirty="0"/>
              <a:t>Used for listening to webhooks or integrating with third-parties: Edge Functions có thể được sử dụng để lắng nghe webhooks - các thông báo tự động từ các dịch vụ bên ngoài, hoặc để tích hợp dự án của bạn với các bên thứ ba như Stripe.</a:t>
            </a:r>
            <a:endParaRPr lang="en-US" dirty="0"/>
          </a:p>
          <a:p>
            <a:pPr algn="just">
              <a:buFont typeface="Arial" panose="020B0604020202020204" pitchFamily="34" charset="0"/>
              <a:buChar char="•"/>
            </a:pPr>
            <a:r>
              <a:rPr lang="vi-VN" dirty="0"/>
              <a:t>Developed using Deno: Edge Functions được phát triển bằng Deno, một runtime environment mới cho JavaScript/TypeScript, an toàn và hiệu quả cho việc xây dựng ứng dụng máy chủ.</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28</a:t>
            </a:fld>
            <a:endParaRPr lang="en-US"/>
          </a:p>
        </p:txBody>
      </p:sp>
    </p:spTree>
    <p:extLst>
      <p:ext uri="{BB962C8B-B14F-4D97-AF65-F5344CB8AC3E}">
        <p14:creationId xmlns:p14="http://schemas.microsoft.com/office/powerpoint/2010/main" val="170978468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3.5. Edge Functions</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fontScale="92500" lnSpcReduction="10000"/>
          </a:bodyPr>
          <a:lstStyle/>
          <a:p>
            <a:pPr algn="just">
              <a:buFont typeface="Wingdings" panose="05000000000000000000" pitchFamily="2" charset="2"/>
              <a:buChar char="v"/>
            </a:pPr>
            <a:r>
              <a:rPr lang="en-US" dirty="0"/>
              <a:t> </a:t>
            </a:r>
            <a:r>
              <a:rPr lang="vi-VN" dirty="0"/>
              <a:t>Lợi ích:</a:t>
            </a:r>
          </a:p>
          <a:p>
            <a:pPr algn="just">
              <a:buFont typeface="Arial" panose="020B0604020202020204" pitchFamily="34" charset="0"/>
              <a:buChar char="•"/>
            </a:pPr>
            <a:r>
              <a:rPr lang="vi-VN" dirty="0"/>
              <a:t>Open source: Supabase Edge Functions là mã nguồn mở, có nghĩa là mã nguồn của chúng có thể được truy cập, xem xét và sửa đổi bởi cộng đồng người phát triển.</a:t>
            </a:r>
          </a:p>
          <a:p>
            <a:pPr algn="just">
              <a:buFont typeface="Arial" panose="020B0604020202020204" pitchFamily="34" charset="0"/>
              <a:buChar char="•"/>
            </a:pPr>
            <a:r>
              <a:rPr lang="vi-VN" dirty="0"/>
              <a:t>Portable (tính linh động): Edge Functions của Supabase có thể chạy cục bộ, tức là trên máy tính cá nhân của bạn hoặc bất kỳ nền tảng nào khác tương thích với Deno (bao gồm cơ sở hạ tầng tự lưu trữ)</a:t>
            </a:r>
          </a:p>
          <a:p>
            <a:pPr algn="just">
              <a:buFont typeface="Arial" panose="020B0604020202020204" pitchFamily="34" charset="0"/>
              <a:buChar char="•"/>
            </a:pPr>
            <a:r>
              <a:rPr lang="vi-VN" dirty="0"/>
              <a:t>TypeScript first and supports WASM: Edge Functions được thiết kế để tối ưu hóa cho việc sử dụng TypeScript, giúp giảm thiểu lỗi trong mã nguồn và tăng tính dễ bảo trì. Ngoài ra, chúng cũng hỗ trợ WASM (WebAssembly - là một ngôn ngữ trung gian được thiết kế để chạy trên môi trường web và có hiệu suất gần bằng mã máy), cho phép tích hợp các module có hiệu suất cao viết bằng các ngôn ngữ khác như Rust hoặc C++</a:t>
            </a:r>
          </a:p>
          <a:p>
            <a:pPr algn="just">
              <a:buFont typeface="Arial" panose="020B0604020202020204" pitchFamily="34" charset="0"/>
              <a:buChar char="•"/>
            </a:pPr>
            <a:r>
              <a:rPr lang="vi-VN" dirty="0"/>
              <a:t>Globally distributed for low-latency: Các Edge Functions được phân phối toàn cầu để giảm độ trễ, tức là chúng được triển khai tại các điểm gần người dùng trên khắp thế giới, giúp cải thiện trải nghiệm người dùng thông qua thời gian phản hồi nhanh chóng.</a:t>
            </a:r>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29</a:t>
            </a:fld>
            <a:endParaRPr lang="en-US"/>
          </a:p>
        </p:txBody>
      </p:sp>
    </p:spTree>
    <p:extLst>
      <p:ext uri="{BB962C8B-B14F-4D97-AF65-F5344CB8AC3E}">
        <p14:creationId xmlns:p14="http://schemas.microsoft.com/office/powerpoint/2010/main" val="22696950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1. Giới </a:t>
            </a:r>
            <a:r>
              <a:rPr lang="en-US" dirty="0" err="1"/>
              <a:t>thiệu</a:t>
            </a:r>
            <a:r>
              <a:rPr lang="en-US" dirty="0"/>
              <a:t> </a:t>
            </a:r>
            <a:r>
              <a:rPr lang="en-US" dirty="0" err="1"/>
              <a:t>về</a:t>
            </a:r>
            <a:r>
              <a:rPr lang="en-US" dirty="0"/>
              <a:t> </a:t>
            </a:r>
            <a:r>
              <a:rPr lang="en-US" dirty="0" err="1"/>
              <a:t>Supabase</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lstStyle/>
          <a:p>
            <a:pPr algn="just"/>
            <a:r>
              <a:rPr lang="en-US" dirty="0"/>
              <a:t>“</a:t>
            </a:r>
            <a:r>
              <a:rPr lang="en-US" dirty="0" err="1"/>
              <a:t>Supabase</a:t>
            </a:r>
            <a:r>
              <a:rPr lang="en-US" dirty="0"/>
              <a:t> </a:t>
            </a:r>
            <a:r>
              <a:rPr lang="en-US" dirty="0" err="1"/>
              <a:t>là</a:t>
            </a:r>
            <a:r>
              <a:rPr lang="en-US" dirty="0"/>
              <a:t> </a:t>
            </a:r>
            <a:r>
              <a:rPr lang="en-US" dirty="0" err="1"/>
              <a:t>một</a:t>
            </a:r>
            <a:r>
              <a:rPr lang="en-US" dirty="0"/>
              <a:t> </a:t>
            </a:r>
            <a:r>
              <a:rPr lang="en-US" dirty="0" err="1"/>
              <a:t>giải</a:t>
            </a:r>
            <a:r>
              <a:rPr lang="en-US" dirty="0"/>
              <a:t> </a:t>
            </a:r>
            <a:r>
              <a:rPr lang="en-US" dirty="0" err="1"/>
              <a:t>pháp</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thay</a:t>
            </a:r>
            <a:r>
              <a:rPr lang="en-US" dirty="0"/>
              <a:t> </a:t>
            </a:r>
            <a:r>
              <a:rPr lang="en-US" dirty="0" err="1"/>
              <a:t>thế</a:t>
            </a:r>
            <a:r>
              <a:rPr lang="en-US" dirty="0"/>
              <a:t> </a:t>
            </a:r>
            <a:r>
              <a:rPr lang="en-US" dirty="0" err="1"/>
              <a:t>cho</a:t>
            </a:r>
            <a:r>
              <a:rPr lang="en-US" dirty="0"/>
              <a:t> Firebase. </a:t>
            </a:r>
            <a:r>
              <a:rPr lang="en-US" dirty="0" err="1"/>
              <a:t>Chúng</a:t>
            </a:r>
            <a:r>
              <a:rPr lang="en-US" dirty="0"/>
              <a:t> </a:t>
            </a:r>
            <a:r>
              <a:rPr lang="en-US" dirty="0" err="1"/>
              <a:t>tôi</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đạt</a:t>
            </a:r>
            <a:r>
              <a:rPr lang="en-US" dirty="0"/>
              <a:t> </a:t>
            </a:r>
            <a:r>
              <a:rPr lang="en-US" dirty="0" err="1"/>
              <a:t>chuẩn</a:t>
            </a:r>
            <a:r>
              <a:rPr lang="en-US" dirty="0"/>
              <a:t> </a:t>
            </a:r>
            <a:r>
              <a:rPr lang="en-US" dirty="0" err="1"/>
              <a:t>doanh</a:t>
            </a:r>
            <a:r>
              <a:rPr lang="en-US" dirty="0"/>
              <a:t> </a:t>
            </a:r>
            <a:r>
              <a:rPr lang="en-US" dirty="0" err="1"/>
              <a:t>nghiệp</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mà</a:t>
            </a:r>
            <a:r>
              <a:rPr lang="en-US" dirty="0"/>
              <a:t> Firebase </a:t>
            </a:r>
            <a:r>
              <a:rPr lang="en-US" dirty="0" err="1"/>
              <a:t>cung</a:t>
            </a:r>
            <a:r>
              <a:rPr lang="en-US" dirty="0"/>
              <a:t> </a:t>
            </a:r>
            <a:r>
              <a:rPr lang="en-US" dirty="0" err="1"/>
              <a:t>cấp</a:t>
            </a:r>
            <a:r>
              <a:rPr lang="en-US" dirty="0"/>
              <a:t>.”</a:t>
            </a:r>
          </a:p>
          <a:p>
            <a:pPr algn="just"/>
            <a:r>
              <a:rPr lang="vi-VN" dirty="0"/>
              <a:t>Supabase được thành lập vào năm 2020 bởi Paul Copplestone và David Cramer, với mục tiêu tạo ra một giải pháp đơn giản và mạnh mẽ cho việc xây dựng ứng dụng web và di động.</a:t>
            </a:r>
            <a:endParaRPr lang="en-US"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374996909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fontScale="92500" lnSpcReduction="10000"/>
          </a:bodyPr>
          <a:lstStyle/>
          <a:p>
            <a:pPr algn="just">
              <a:buFont typeface="Wingdings" panose="05000000000000000000" pitchFamily="2" charset="2"/>
              <a:buChar char="v"/>
            </a:pPr>
            <a:r>
              <a:rPr lang="en-US" dirty="0"/>
              <a:t> </a:t>
            </a:r>
            <a:r>
              <a:rPr lang="vi-VN" dirty="0"/>
              <a:t>Định nghĩa: </a:t>
            </a:r>
          </a:p>
          <a:p>
            <a:pPr algn="just">
              <a:buFont typeface="Arial" panose="020B0604020202020204" pitchFamily="34" charset="0"/>
              <a:buChar char="•"/>
            </a:pPr>
            <a:r>
              <a:rPr lang="vi-VN" dirty="0"/>
              <a:t>Realtime trong Supabase là tính năng cho phép ứng dụng của bạn đăng ký các cập nhật từ cơ sở dữ liệu và nhận thông báo ngay lập tức khi có sự thay đổi. Khi dữ liệu được thay đổi trong cơ sở dữ liệu, các client được kết nối sẽ tự động nhận được cập nhật mà không cần phải thực hiện các yêu cầu </a:t>
            </a:r>
            <a:endParaRPr lang="en-US" dirty="0"/>
          </a:p>
          <a:p>
            <a:pPr algn="just">
              <a:buFont typeface="Wingdings" panose="05000000000000000000" pitchFamily="2" charset="2"/>
              <a:buChar char="v"/>
            </a:pPr>
            <a:r>
              <a:rPr lang="en-US" dirty="0"/>
              <a:t> </a:t>
            </a:r>
            <a:r>
              <a:rPr lang="vi-VN" dirty="0"/>
              <a:t>Các tính năng</a:t>
            </a:r>
          </a:p>
          <a:p>
            <a:pPr algn="just">
              <a:buFont typeface="Arial" panose="020B0604020202020204" pitchFamily="34" charset="0"/>
              <a:buChar char="•"/>
            </a:pPr>
            <a:r>
              <a:rPr lang="vi-VN" dirty="0"/>
              <a:t>Supabase cung cấp một cụm máy chủ Realtime được phân phối trên toàn cầu cho phép thực hiện các chức năng sau</a:t>
            </a:r>
          </a:p>
          <a:p>
            <a:pPr algn="just">
              <a:buFont typeface="Arial" panose="020B0604020202020204" pitchFamily="34" charset="0"/>
              <a:buChar char="•"/>
            </a:pPr>
            <a:r>
              <a:rPr lang="vi-VN" b="1" dirty="0"/>
              <a:t>Broadcast: </a:t>
            </a:r>
            <a:r>
              <a:rPr lang="vi-VN" dirty="0"/>
              <a:t>Broadcast cho phép gửi các tin nhắn tạm thời từ một client đến các client khác với độ trễ thấp. Điều này có nghĩa là một client có thể gửi thông điệp và tất cả các client khác trong hệ thống sẽ nhận được thông điệp đó ngay lập tức.</a:t>
            </a:r>
          </a:p>
          <a:p>
            <a:pPr algn="just">
              <a:buFont typeface="Arial" panose="020B0604020202020204" pitchFamily="34" charset="0"/>
              <a:buChar char="•"/>
            </a:pPr>
            <a:r>
              <a:rPr lang="vi-VN" b="1" dirty="0"/>
              <a:t>Presence: </a:t>
            </a:r>
            <a:r>
              <a:rPr lang="vi-VN" dirty="0"/>
              <a:t>Cho phép theo dõi và đồng bộ hóa trạng thái chia sẻ giữa các client. Điều này hữu ích khi bạn muốn biết ai đang trực tuyến, ai đang hoạt động trên ứng dụng, vv.</a:t>
            </a:r>
          </a:p>
          <a:p>
            <a:pPr algn="just">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30</a:t>
            </a:fld>
            <a:endParaRPr lang="en-US"/>
          </a:p>
        </p:txBody>
      </p:sp>
    </p:spTree>
    <p:extLst>
      <p:ext uri="{BB962C8B-B14F-4D97-AF65-F5344CB8AC3E}">
        <p14:creationId xmlns:p14="http://schemas.microsoft.com/office/powerpoint/2010/main" val="105982614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a:bodyPr>
          <a:lstStyle/>
          <a:p>
            <a:pPr algn="just">
              <a:buFont typeface="Wingdings" panose="05000000000000000000" pitchFamily="2" charset="2"/>
              <a:buChar char="v"/>
            </a:pPr>
            <a:r>
              <a:rPr lang="en-US" dirty="0"/>
              <a:t> </a:t>
            </a:r>
            <a:r>
              <a:rPr lang="vi-VN" dirty="0"/>
              <a:t>Các tính năng</a:t>
            </a:r>
          </a:p>
          <a:p>
            <a:pPr algn="just">
              <a:buFont typeface="Arial" panose="020B0604020202020204" pitchFamily="34" charset="0"/>
              <a:buChar char="•"/>
            </a:pPr>
            <a:r>
              <a:rPr lang="vi-VN" b="1" dirty="0"/>
              <a:t>Postgres Changes</a:t>
            </a:r>
            <a:r>
              <a:rPr lang="vi-VN" dirty="0"/>
              <a:t>: Lắng nghe các thay đổi trong cơ sở dữ liệu Postgres và gửi chúng đến các client được ủy quyền. Điều này cho phép các client nhận thông báo ngay lập tức khi dữ liệu trong cơ sở dữ liệu thay đổi, giúp đảm bảo rằng các ứng dụng của bạn luôn cập nhật với dữ liệu mới nhất.</a:t>
            </a:r>
            <a:endParaRPr lang="en-US" dirty="0"/>
          </a:p>
          <a:p>
            <a:pPr algn="just">
              <a:buFont typeface="Wingdings" panose="05000000000000000000" pitchFamily="2" charset="2"/>
              <a:buChar char="v"/>
            </a:pPr>
            <a:r>
              <a:rPr lang="en-US" dirty="0"/>
              <a:t> </a:t>
            </a:r>
            <a:r>
              <a:rPr lang="vi-VN" dirty="0"/>
              <a:t>Một chanel là khối cơ bản nhất của tính năng Realtime và nó giới hạn phạm vi dữ liệu được truyền tới các client đã đăng ký kênh. Có thể tưởng tượng một chanel như một phòng chat, nơi mọi người có thể thấy ai đang trực tuyến và gửi/nhận tin nhắn; tương tự như một kênh trong Discord hoặc Slack</a:t>
            </a:r>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31</a:t>
            </a:fld>
            <a:endParaRPr lang="en-US"/>
          </a:p>
        </p:txBody>
      </p:sp>
    </p:spTree>
    <p:extLst>
      <p:ext uri="{BB962C8B-B14F-4D97-AF65-F5344CB8AC3E}">
        <p14:creationId xmlns:p14="http://schemas.microsoft.com/office/powerpoint/2010/main" val="3128864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a:bodyPr>
          <a:lstStyle/>
          <a:p>
            <a:pPr marL="502920" indent="-457200" algn="just">
              <a:buFont typeface="+mj-lt"/>
              <a:buAutoNum type="alphaLcParenR"/>
            </a:pPr>
            <a:r>
              <a:rPr lang="en-US" dirty="0"/>
              <a:t>Broadcast</a:t>
            </a:r>
            <a:endParaRPr lang="vi-VN" dirty="0"/>
          </a:p>
          <a:p>
            <a:pPr algn="just">
              <a:buFont typeface="Arial" panose="020B0604020202020204" pitchFamily="34" charset="0"/>
              <a:buChar char="•"/>
            </a:pPr>
            <a:r>
              <a:rPr lang="vi-VN" dirty="0"/>
              <a:t>Broadcast là một tính năng trong hệ thống Realtime của Supabase, tuân theo mô hình (publish-subscribe), trong đó một máy client xuất bản các message tới một channel có một id định danh duy nhất. Ví dụ, một người dùng có thể gửi một message tới một channel có id là room-1.</a:t>
            </a:r>
          </a:p>
          <a:p>
            <a:pPr>
              <a:buFont typeface="Arial" panose="020B0604020202020204" pitchFamily="34" charset="0"/>
              <a:buChar char="•"/>
            </a:pPr>
            <a:r>
              <a:rPr lang="vi-VN" dirty="0"/>
              <a:t>Các máy client khác có thể chọn nhận message trong thời gian thực bằng cách đăng ký vào channel có id là room-1. Nếu các máy client này đang trực tuyến và đã đăng ký thì chúng sẽ nhận được message.</a:t>
            </a:r>
            <a:endParaRPr lang="en-US" dirty="0"/>
          </a:p>
          <a:p>
            <a:pPr>
              <a:buFont typeface="Arial" panose="020B0604020202020204" pitchFamily="34" charset="0"/>
              <a:buChar char="•"/>
            </a:pPr>
            <a:r>
              <a:rPr lang="vi-VN" dirty="0"/>
              <a:t>Broadcast hoạt động bằng cách kết nối máy khách của bạn vào máy chủ Realtime gần nhất, sau đó máy chủ này sẽ liên lạc với các máy chủ khác để truyền tải tin nhắn tới các máy khách khác.</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32</a:t>
            </a:fld>
            <a:endParaRPr lang="en-US"/>
          </a:p>
        </p:txBody>
      </p:sp>
    </p:spTree>
    <p:extLst>
      <p:ext uri="{BB962C8B-B14F-4D97-AF65-F5344CB8AC3E}">
        <p14:creationId xmlns:p14="http://schemas.microsoft.com/office/powerpoint/2010/main" val="3564884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a:bodyPr>
          <a:lstStyle/>
          <a:p>
            <a:pPr marL="502920" indent="-457200" algn="just">
              <a:buFont typeface="+mj-lt"/>
              <a:buAutoNum type="alphaLcParenR" startAt="2"/>
            </a:pPr>
            <a:r>
              <a:rPr lang="en-US" dirty="0"/>
              <a:t>Presence</a:t>
            </a:r>
            <a:endParaRPr lang="vi-VN" dirty="0"/>
          </a:p>
          <a:p>
            <a:pPr algn="just">
              <a:buFont typeface="Arial" panose="020B0604020202020204" pitchFamily="34" charset="0"/>
              <a:buChar char="•"/>
            </a:pPr>
            <a:r>
              <a:rPr lang="vi-VN" dirty="0"/>
              <a:t>Presence được sử dụng để theo dõi và đồng bộ hóa trạng thái chia sẻ giữa các client trong một kênh (channel). Presence sử dụng một loại dữ liệu phân tán không xung đột (CRDT</a:t>
            </a:r>
            <a:r>
              <a:rPr lang="en-US" dirty="0"/>
              <a:t>-"Conflict-free Replicated Data Type"</a:t>
            </a:r>
            <a:r>
              <a:rPr lang="vi-VN" dirty="0"/>
              <a:t>) được lưu trong bộ nhớ để thực hiện việc này một cách đồng bộ và có khả năng xử lý xung đột.</a:t>
            </a:r>
          </a:p>
          <a:p>
            <a:pPr>
              <a:buFont typeface="Arial" panose="020B0604020202020204" pitchFamily="34" charset="0"/>
              <a:buChar char="•"/>
            </a:pPr>
            <a:r>
              <a:rPr lang="vi-VN" dirty="0"/>
              <a:t>Khi một client mới đăng ký vào một kênh, nó sẽ ngay lập tức nhận được trạng thái mới nhất của kênh đó dưới dạng một message duy nhất thay vì phải chờ đợi cho tất cả các client khác gửi trạng thái của chúng.</a:t>
            </a:r>
            <a:endParaRPr lang="en-US" dirty="0"/>
          </a:p>
          <a:p>
            <a:pPr>
              <a:buFont typeface="Arial" panose="020B0604020202020204" pitchFamily="34" charset="0"/>
              <a:buChar char="•"/>
            </a:pPr>
            <a:r>
              <a:rPr lang="vi-VN" dirty="0"/>
              <a:t>Các client có thể tham gia hoặc rời khỏi kênh bất cứ lúc nào mà không ảnh hưởng đến trạng thái chia sẻ. Miễn là tất cả các client đều đăng ký vào cùng một kênh, </a:t>
            </a:r>
            <a:r>
              <a:rPr lang="en-US" dirty="0" err="1"/>
              <a:t>chúng</a:t>
            </a:r>
            <a:r>
              <a:rPr lang="vi-VN" dirty="0"/>
              <a:t> sẽ có cùng trạng thái Presence với nhau.</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33</a:t>
            </a:fld>
            <a:endParaRPr lang="en-US"/>
          </a:p>
        </p:txBody>
      </p:sp>
    </p:spTree>
    <p:extLst>
      <p:ext uri="{BB962C8B-B14F-4D97-AF65-F5344CB8AC3E}">
        <p14:creationId xmlns:p14="http://schemas.microsoft.com/office/powerpoint/2010/main" val="281086178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a:bodyPr>
          <a:lstStyle/>
          <a:p>
            <a:pPr marL="502920" indent="-457200" algn="just">
              <a:buFont typeface="+mj-lt"/>
              <a:buAutoNum type="alphaLcParenR" startAt="2"/>
            </a:pPr>
            <a:r>
              <a:rPr lang="en-US" dirty="0"/>
              <a:t>Presence</a:t>
            </a:r>
            <a:endParaRPr lang="vi-VN" dirty="0"/>
          </a:p>
          <a:p>
            <a:pPr algn="just">
              <a:buFont typeface="Arial" panose="020B0604020202020204" pitchFamily="34" charset="0"/>
              <a:buChar char="•"/>
            </a:pPr>
            <a:r>
              <a:rPr lang="vi-VN" dirty="0"/>
              <a:t>Một điều thú vị về Presence là nếu một client bị mất kết nối đột ngột (ví dụ, họ mất kết nối mạng), trạng thái của họ sẽ tự động được loại bỏ khỏi trạng thái chia sẻ. Điều này giúp giải quyết các vấn đề liên quan đến việc xử lý mất kết nối một cách tự động và hiệu quả.</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34</a:t>
            </a:fld>
            <a:endParaRPr lang="en-US"/>
          </a:p>
        </p:txBody>
      </p:sp>
    </p:spTree>
    <p:extLst>
      <p:ext uri="{BB962C8B-B14F-4D97-AF65-F5344CB8AC3E}">
        <p14:creationId xmlns:p14="http://schemas.microsoft.com/office/powerpoint/2010/main" val="262627939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3.6. Realtime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485848"/>
          </a:xfrm>
        </p:spPr>
        <p:txBody>
          <a:bodyPr>
            <a:normAutofit/>
          </a:bodyPr>
          <a:lstStyle/>
          <a:p>
            <a:pPr marL="502920" indent="-457200" algn="just">
              <a:buFont typeface="+mj-lt"/>
              <a:buAutoNum type="alphaLcParenR" startAt="2"/>
            </a:pPr>
            <a:r>
              <a:rPr lang="en-US" dirty="0"/>
              <a:t>Postgres CDC</a:t>
            </a:r>
          </a:p>
          <a:p>
            <a:pPr algn="just">
              <a:buFont typeface="Arial" panose="020B0604020202020204" pitchFamily="34" charset="0"/>
              <a:buChar char="•"/>
            </a:pPr>
            <a:r>
              <a:rPr lang="vi-VN" dirty="0"/>
              <a:t>Postgres Change Data Capture (CDC) trong Supabase Realtime cho phép lắng nghe các thay đổi trong cơ sở dữ liệu và gửi chúng đến các client được ủy quyền dựa trên các chính sách Row Level Security (RLS).</a:t>
            </a:r>
          </a:p>
          <a:p>
            <a:pPr>
              <a:buFont typeface="Arial" panose="020B0604020202020204" pitchFamily="34" charset="0"/>
              <a:buChar char="•"/>
            </a:pPr>
            <a:r>
              <a:rPr lang="vi-VN" dirty="0"/>
              <a:t>Trong Supabase, việc kích hoạt RLS trên các bảng cơ sở dữ liệu là một phần quan trọng của việc bảo vệ dữ liệu và đảm bảo rằng chỉ những người dùng được ủy quyền mới có thể truy cập và thay đổi dữ liệu.</a:t>
            </a:r>
            <a:endParaRPr lang="en-US" dirty="0"/>
          </a:p>
          <a:p>
            <a:pPr>
              <a:buFont typeface="Arial" panose="020B0604020202020204" pitchFamily="34" charset="0"/>
              <a:buChar char="•"/>
            </a:pPr>
            <a:r>
              <a:rPr lang="vi-VN" dirty="0"/>
              <a:t>Cơ chế này hoạt động bằng cách Realtime tiến hành theo dõi logical replication slot của cơ sở dữ liệu của bạn để tìm thay đổi, chuyển các thay đổi đó cho hàm SQL apply_rls để xác định các client nào có quyền, và sau đó sử dụng Broadcast để gửi các thay đổi đó đến các client.</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35</a:t>
            </a:fld>
            <a:endParaRPr lang="en-US"/>
          </a:p>
        </p:txBody>
      </p:sp>
    </p:spTree>
    <p:extLst>
      <p:ext uri="{BB962C8B-B14F-4D97-AF65-F5344CB8AC3E}">
        <p14:creationId xmlns:p14="http://schemas.microsoft.com/office/powerpoint/2010/main" val="157979149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a:t>3.7. Project management</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231744"/>
          </a:xfrm>
        </p:spPr>
        <p:txBody>
          <a:bodyPr>
            <a:normAutofit/>
          </a:bodyPr>
          <a:lstStyle/>
          <a:p>
            <a:pPr algn="just">
              <a:buFont typeface="Wingdings" panose="05000000000000000000" pitchFamily="2" charset="2"/>
              <a:buChar char="v"/>
            </a:pPr>
            <a:r>
              <a:rPr lang="en-US" dirty="0"/>
              <a:t> </a:t>
            </a:r>
            <a:r>
              <a:rPr lang="vi-VN" sz="2300" dirty="0"/>
              <a:t>CLI</a:t>
            </a:r>
          </a:p>
          <a:p>
            <a:pPr algn="just">
              <a:buFont typeface="Arial" panose="020B0604020202020204" pitchFamily="34" charset="0"/>
              <a:buChar char="•"/>
            </a:pPr>
            <a:r>
              <a:rPr lang="vi-VN" sz="2300" dirty="0"/>
              <a:t>Sử dụng </a:t>
            </a:r>
            <a:r>
              <a:rPr lang="en-US" sz="2300" dirty="0" err="1"/>
              <a:t>Supabase</a:t>
            </a:r>
            <a:r>
              <a:rPr lang="en-US" sz="2300" dirty="0"/>
              <a:t> </a:t>
            </a:r>
            <a:r>
              <a:rPr lang="vi-VN" sz="2300" dirty="0"/>
              <a:t>CLI  để phát triển dự án tại </a:t>
            </a:r>
            <a:r>
              <a:rPr lang="en-US" sz="2300" dirty="0"/>
              <a:t>local</a:t>
            </a:r>
            <a:r>
              <a:rPr lang="vi-VN" sz="2300" dirty="0"/>
              <a:t> và triển khai lên </a:t>
            </a:r>
            <a:r>
              <a:rPr lang="en-US" sz="2300" dirty="0"/>
              <a:t>Platform </a:t>
            </a:r>
            <a:r>
              <a:rPr lang="vi-VN" sz="2300" dirty="0"/>
              <a:t>Supabase.</a:t>
            </a:r>
          </a:p>
          <a:p>
            <a:pPr algn="just">
              <a:buFont typeface="Wingdings" panose="05000000000000000000" pitchFamily="2" charset="2"/>
              <a:buChar char="v"/>
            </a:pPr>
            <a:r>
              <a:rPr lang="en-US" sz="2300" dirty="0"/>
              <a:t> </a:t>
            </a:r>
            <a:r>
              <a:rPr lang="vi-VN" sz="2300" dirty="0"/>
              <a:t>API quản lý </a:t>
            </a:r>
          </a:p>
          <a:p>
            <a:pPr algn="just">
              <a:buFont typeface="Arial" panose="020B0604020202020204" pitchFamily="34" charset="0"/>
              <a:buChar char="•"/>
            </a:pPr>
            <a:r>
              <a:rPr lang="vi-VN" sz="2300" dirty="0"/>
              <a:t>Quản lý </a:t>
            </a:r>
            <a:r>
              <a:rPr lang="en-US" sz="2300" dirty="0"/>
              <a:t>project</a:t>
            </a:r>
            <a:r>
              <a:rPr lang="vi-VN" sz="2300" dirty="0"/>
              <a:t> của bạn </a:t>
            </a:r>
            <a:r>
              <a:rPr lang="en-US" sz="2300" dirty="0" err="1"/>
              <a:t>bằng</a:t>
            </a:r>
            <a:r>
              <a:rPr lang="en-US" sz="2300" dirty="0"/>
              <a:t> </a:t>
            </a:r>
            <a:r>
              <a:rPr lang="en-US" sz="2300" dirty="0" err="1"/>
              <a:t>các</a:t>
            </a:r>
            <a:r>
              <a:rPr lang="en-US" sz="2300" dirty="0"/>
              <a:t> </a:t>
            </a:r>
            <a:r>
              <a:rPr lang="en-US" sz="2300" dirty="0" err="1"/>
              <a:t>phương</a:t>
            </a:r>
            <a:r>
              <a:rPr lang="en-US" sz="2300" dirty="0"/>
              <a:t> </a:t>
            </a:r>
            <a:r>
              <a:rPr lang="en-US" sz="2300" dirty="0" err="1"/>
              <a:t>thức</a:t>
            </a:r>
            <a:r>
              <a:rPr lang="en-US" sz="2300" dirty="0"/>
              <a:t> </a:t>
            </a:r>
            <a:r>
              <a:rPr lang="en-US" sz="2300" dirty="0" err="1"/>
              <a:t>của</a:t>
            </a:r>
            <a:r>
              <a:rPr lang="en-US" sz="2300" dirty="0"/>
              <a:t> API management </a:t>
            </a:r>
            <a:r>
              <a:rPr lang="en-US" sz="2300" dirty="0" err="1"/>
              <a:t>được</a:t>
            </a:r>
            <a:r>
              <a:rPr lang="en-US" sz="2300" dirty="0"/>
              <a:t> </a:t>
            </a:r>
            <a:r>
              <a:rPr lang="en-US" sz="2300" dirty="0" err="1"/>
              <a:t>hỗ</a:t>
            </a:r>
            <a:r>
              <a:rPr lang="en-US" sz="2300" dirty="0"/>
              <a:t> </a:t>
            </a:r>
            <a:r>
              <a:rPr lang="en-US" sz="2300" dirty="0" err="1"/>
              <a:t>trợ</a:t>
            </a:r>
            <a:r>
              <a:rPr lang="en-US" sz="2300" dirty="0"/>
              <a:t> </a:t>
            </a:r>
            <a:r>
              <a:rPr lang="en-US" sz="2300" dirty="0" err="1"/>
              <a:t>bởi</a:t>
            </a:r>
            <a:r>
              <a:rPr lang="en-US" sz="2300" dirty="0"/>
              <a:t> </a:t>
            </a:r>
            <a:r>
              <a:rPr lang="en-US" sz="2300" dirty="0" err="1"/>
              <a:t>Supabase</a:t>
            </a:r>
            <a:endParaRPr lang="vi-VN" sz="2300"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36</a:t>
            </a:fld>
            <a:endParaRPr lang="en-US"/>
          </a:p>
        </p:txBody>
      </p:sp>
    </p:spTree>
    <p:extLst>
      <p:ext uri="{BB962C8B-B14F-4D97-AF65-F5344CB8AC3E}">
        <p14:creationId xmlns:p14="http://schemas.microsoft.com/office/powerpoint/2010/main" val="292207485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4. So </a:t>
            </a:r>
            <a:r>
              <a:rPr lang="en-US" dirty="0" err="1"/>
              <a:t>sánh</a:t>
            </a:r>
            <a:r>
              <a:rPr lang="en-US" dirty="0"/>
              <a:t> </a:t>
            </a:r>
            <a:r>
              <a:rPr lang="en-US" dirty="0" err="1"/>
              <a:t>với</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liên</a:t>
            </a:r>
            <a:r>
              <a:rPr lang="en-US" dirty="0"/>
              <a:t> </a:t>
            </a:r>
            <a:r>
              <a:rPr lang="en-US" dirty="0" err="1"/>
              <a:t>quan</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 So </a:t>
            </a:r>
            <a:r>
              <a:rPr lang="en-US" dirty="0" err="1"/>
              <a:t>sánh</a:t>
            </a:r>
            <a:r>
              <a:rPr lang="en-US" dirty="0"/>
              <a:t> </a:t>
            </a:r>
            <a:r>
              <a:rPr lang="en-US" dirty="0" err="1"/>
              <a:t>Supabase</a:t>
            </a:r>
            <a:r>
              <a:rPr lang="en-US" dirty="0"/>
              <a:t> </a:t>
            </a:r>
            <a:r>
              <a:rPr lang="en-US" dirty="0" err="1"/>
              <a:t>và</a:t>
            </a:r>
            <a:r>
              <a:rPr lang="en-US" dirty="0"/>
              <a:t> Firebase</a:t>
            </a:r>
          </a:p>
          <a:p>
            <a:pPr>
              <a:buFont typeface="Wingdings" panose="05000000000000000000" pitchFamily="2" charset="2"/>
              <a:buChar char="v"/>
            </a:pPr>
            <a:r>
              <a:rPr lang="en-US" dirty="0"/>
              <a:t> </a:t>
            </a:r>
            <a:r>
              <a:rPr lang="vi-VN" dirty="0"/>
              <a:t>Giống nhau</a:t>
            </a:r>
            <a:r>
              <a:rPr lang="en-US" dirty="0"/>
              <a:t>:</a:t>
            </a:r>
            <a:endParaRPr lang="vi-VN" dirty="0"/>
          </a:p>
          <a:p>
            <a:r>
              <a:rPr lang="vi-VN" dirty="0"/>
              <a:t>Mang lại trải nghiệm vượt trội cho database</a:t>
            </a:r>
          </a:p>
          <a:p>
            <a:r>
              <a:rPr lang="vi-VN" dirty="0"/>
              <a:t>Làm project trong browser mà k cần tải thêm tool hoặc phần mềm khác.</a:t>
            </a:r>
          </a:p>
          <a:p>
            <a:r>
              <a:rPr lang="vi-VN" dirty="0"/>
              <a:t>Cung cấp UI dashboard hữu ích nhằm debug data trong realtime. Giúp iteration nhanh khi đang phát triển.</a:t>
            </a:r>
          </a:p>
          <a:p>
            <a:r>
              <a:rPr lang="vi-VN" dirty="0"/>
              <a:t>Đầu tư nhiều vào library phía client.</a:t>
            </a:r>
          </a:p>
          <a:p>
            <a:r>
              <a:rPr lang="vi-VN" dirty="0"/>
              <a:t>Javascript SDK(Firebase) và supabase-js(Supabase) có thể dùng trên cả client và sever trong môi trường node-js</a:t>
            </a:r>
          </a:p>
          <a:p>
            <a:pPr>
              <a:buFont typeface="Wingdings" panose="05000000000000000000" pitchFamily="2" charset="2"/>
              <a:buChar char="v"/>
            </a:pPr>
            <a:r>
              <a:rPr lang="en-US" dirty="0"/>
              <a:t> Khác </a:t>
            </a:r>
            <a:r>
              <a:rPr lang="en-US" dirty="0" err="1"/>
              <a:t>nhau</a:t>
            </a:r>
            <a:r>
              <a:rPr lang="en-US" dirty="0"/>
              <a:t>:</a:t>
            </a:r>
            <a:endParaRPr lang="vi-VN" dirty="0"/>
          </a:p>
          <a:p>
            <a:endParaRPr lang="en-US"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37</a:t>
            </a:fld>
            <a:endParaRPr lang="en-US"/>
          </a:p>
        </p:txBody>
      </p:sp>
    </p:spTree>
    <p:extLst>
      <p:ext uri="{BB962C8B-B14F-4D97-AF65-F5344CB8AC3E}">
        <p14:creationId xmlns:p14="http://schemas.microsoft.com/office/powerpoint/2010/main" val="398398035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38</a:t>
            </a:fld>
            <a:endParaRPr lang="en-US"/>
          </a:p>
        </p:txBody>
      </p:sp>
      <p:graphicFrame>
        <p:nvGraphicFramePr>
          <p:cNvPr id="6" name="Table 5">
            <a:extLst>
              <a:ext uri="{FF2B5EF4-FFF2-40B4-BE49-F238E27FC236}">
                <a16:creationId xmlns:a16="http://schemas.microsoft.com/office/drawing/2014/main" id="{A5842595-A61C-9F04-D258-E70068BCECD5}"/>
              </a:ext>
            </a:extLst>
          </p:cNvPr>
          <p:cNvGraphicFramePr>
            <a:graphicFrameLocks noGrp="1"/>
          </p:cNvGraphicFramePr>
          <p:nvPr>
            <p:extLst>
              <p:ext uri="{D42A27DB-BD31-4B8C-83A1-F6EECF244321}">
                <p14:modId xmlns:p14="http://schemas.microsoft.com/office/powerpoint/2010/main" val="2007419921"/>
              </p:ext>
            </p:extLst>
          </p:nvPr>
        </p:nvGraphicFramePr>
        <p:xfrm>
          <a:off x="1367932" y="1165089"/>
          <a:ext cx="9456136" cy="4527821"/>
        </p:xfrm>
        <a:graphic>
          <a:graphicData uri="http://schemas.openxmlformats.org/drawingml/2006/table">
            <a:tbl>
              <a:tblPr firstRow="1" bandRow="1">
                <a:tableStyleId>{5C22544A-7EE6-4342-B048-85BDC9FD1C3A}</a:tableStyleId>
              </a:tblPr>
              <a:tblGrid>
                <a:gridCol w="4728068">
                  <a:extLst>
                    <a:ext uri="{9D8B030D-6E8A-4147-A177-3AD203B41FA5}">
                      <a16:colId xmlns:a16="http://schemas.microsoft.com/office/drawing/2014/main" val="3342775494"/>
                    </a:ext>
                  </a:extLst>
                </a:gridCol>
                <a:gridCol w="4728068">
                  <a:extLst>
                    <a:ext uri="{9D8B030D-6E8A-4147-A177-3AD203B41FA5}">
                      <a16:colId xmlns:a16="http://schemas.microsoft.com/office/drawing/2014/main" val="2874778264"/>
                    </a:ext>
                  </a:extLst>
                </a:gridCol>
              </a:tblGrid>
              <a:tr h="402861">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3204405639"/>
                  </a:ext>
                </a:extLst>
              </a:tr>
              <a:tr h="370840">
                <a:tc>
                  <a:txBody>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Lưu trữ dựa trên PostgreSQL</a:t>
                      </a:r>
                    </a:p>
                  </a:txBody>
                  <a:tcPr/>
                </a:tc>
                <a:tc>
                  <a:txBody>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Lưu trữ dựa trên document</a:t>
                      </a:r>
                    </a:p>
                  </a:txBody>
                  <a:tcPr/>
                </a:tc>
                <a:extLst>
                  <a:ext uri="{0D108BD9-81ED-4DB2-BD59-A6C34878D82A}">
                    <a16:rowId xmlns:a16="http://schemas.microsoft.com/office/drawing/2014/main" val="2772868519"/>
                  </a:ext>
                </a:extLst>
              </a:tr>
              <a:tr h="370840">
                <a:tc gridSpan="2">
                  <a:txBody>
                    <a:bodyPr/>
                    <a:lstStyle/>
                    <a:p>
                      <a:pPr algn="ctr"/>
                      <a:r>
                        <a:rPr lang="en-US" b="1" dirty="0">
                          <a:latin typeface="Times New Roman" panose="02020603050405020304" pitchFamily="18" charset="0"/>
                          <a:cs typeface="Times New Roman" panose="02020603050405020304" pitchFamily="18" charset="0"/>
                        </a:rPr>
                        <a:t>Database support</a:t>
                      </a:r>
                    </a:p>
                  </a:txBody>
                  <a:tcPr/>
                </a:tc>
                <a:tc hMerge="1">
                  <a:txBody>
                    <a:bodyPr/>
                    <a:lstStyle/>
                    <a:p>
                      <a:endParaRPr lang="en-US" dirty="0"/>
                    </a:p>
                  </a:txBody>
                  <a:tcPr/>
                </a:tc>
                <a:extLst>
                  <a:ext uri="{0D108BD9-81ED-4DB2-BD59-A6C34878D82A}">
                    <a16:rowId xmlns:a16="http://schemas.microsoft.com/office/drawing/2014/main" val="2320640500"/>
                  </a:ext>
                </a:extLst>
              </a:tr>
              <a:tr h="370840">
                <a:tc>
                  <a:txBody>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Hỗ trợ cơ sở dữ liệu PostgreSQL.</a:t>
                      </a:r>
                    </a:p>
                    <a:p>
                      <a:pPr marL="285750"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PostgreSQL là một hệ thống object-relational database, open source, mạnh mẽ.</a:t>
                      </a:r>
                    </a:p>
                    <a:p>
                      <a:pPr marL="285750"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Cung cấp nhiều feature và khả năng, bao gồm: query, transactions và data type</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Cung cấp cơ sở dữ liệu NoSQL, bao gồm Firestore (cơ sở dữ liệu hướng tài liệu) và Realtime Database (cơ sở dữ liệu NoSQL realtime, được lưu trữ trên cloud).</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Firestore là doc database NoSQL lưu trữ data dưới dạng tập hợp các file doc, các object giống JSON với cấu trúc phân cấp, linh hoạt. Điều này làm cho việc lưu trữ và truy xuất dữ liệu trở nên dễ dàng nhưng có thể khiến việc thực hiện các query và transaction complex trở nên khó khăn hơn.</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311187"/>
                  </a:ext>
                </a:extLst>
              </a:tr>
            </a:tbl>
          </a:graphicData>
        </a:graphic>
      </p:graphicFrame>
    </p:spTree>
    <p:extLst>
      <p:ext uri="{BB962C8B-B14F-4D97-AF65-F5344CB8AC3E}">
        <p14:creationId xmlns:p14="http://schemas.microsoft.com/office/powerpoint/2010/main" val="2903593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39</a:t>
            </a:fld>
            <a:endParaRPr lang="en-US"/>
          </a:p>
        </p:txBody>
      </p:sp>
      <p:graphicFrame>
        <p:nvGraphicFramePr>
          <p:cNvPr id="6" name="Table 5">
            <a:extLst>
              <a:ext uri="{FF2B5EF4-FFF2-40B4-BE49-F238E27FC236}">
                <a16:creationId xmlns:a16="http://schemas.microsoft.com/office/drawing/2014/main" id="{A5842595-A61C-9F04-D258-E70068BCECD5}"/>
              </a:ext>
            </a:extLst>
          </p:cNvPr>
          <p:cNvGraphicFramePr>
            <a:graphicFrameLocks noGrp="1"/>
          </p:cNvGraphicFramePr>
          <p:nvPr>
            <p:extLst>
              <p:ext uri="{D42A27DB-BD31-4B8C-83A1-F6EECF244321}">
                <p14:modId xmlns:p14="http://schemas.microsoft.com/office/powerpoint/2010/main" val="623116173"/>
              </p:ext>
            </p:extLst>
          </p:nvPr>
        </p:nvGraphicFramePr>
        <p:xfrm>
          <a:off x="1367932" y="2036309"/>
          <a:ext cx="9456136" cy="2785381"/>
        </p:xfrm>
        <a:graphic>
          <a:graphicData uri="http://schemas.openxmlformats.org/drawingml/2006/table">
            <a:tbl>
              <a:tblPr firstRow="1" bandRow="1">
                <a:tableStyleId>{5C22544A-7EE6-4342-B048-85BDC9FD1C3A}</a:tableStyleId>
              </a:tblPr>
              <a:tblGrid>
                <a:gridCol w="4728068">
                  <a:extLst>
                    <a:ext uri="{9D8B030D-6E8A-4147-A177-3AD203B41FA5}">
                      <a16:colId xmlns:a16="http://schemas.microsoft.com/office/drawing/2014/main" val="3342775494"/>
                    </a:ext>
                  </a:extLst>
                </a:gridCol>
                <a:gridCol w="4728068">
                  <a:extLst>
                    <a:ext uri="{9D8B030D-6E8A-4147-A177-3AD203B41FA5}">
                      <a16:colId xmlns:a16="http://schemas.microsoft.com/office/drawing/2014/main" val="2874778264"/>
                    </a:ext>
                  </a:extLst>
                </a:gridCol>
              </a:tblGrid>
              <a:tr h="402861">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3204405639"/>
                  </a:ext>
                </a:extLst>
              </a:tr>
              <a:tr h="370840">
                <a:tc gridSpan="2">
                  <a:txBody>
                    <a:bodyPr/>
                    <a:lstStyle/>
                    <a:p>
                      <a:pPr algn="ctr"/>
                      <a:r>
                        <a:rPr lang="en-US" b="1" dirty="0">
                          <a:latin typeface="Times New Roman" panose="02020603050405020304" pitchFamily="18" charset="0"/>
                          <a:cs typeface="Times New Roman" panose="02020603050405020304" pitchFamily="18" charset="0"/>
                        </a:rPr>
                        <a:t>Deployment</a:t>
                      </a:r>
                    </a:p>
                  </a:txBody>
                  <a:tcPr/>
                </a:tc>
                <a:tc hMerge="1">
                  <a:txBody>
                    <a:bodyPr/>
                    <a:lstStyle/>
                    <a:p>
                      <a:endParaRPr lang="en-US" dirty="0"/>
                    </a:p>
                  </a:txBody>
                  <a:tcPr/>
                </a:tc>
                <a:extLst>
                  <a:ext uri="{0D108BD9-81ED-4DB2-BD59-A6C34878D82A}">
                    <a16:rowId xmlns:a16="http://schemas.microsoft.com/office/drawing/2014/main" val="2320640500"/>
                  </a:ext>
                </a:extLst>
              </a:tr>
              <a:tr h="370840">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Supabase được lưu trữ trên Amazon Web Serviceshttps://aws.amazon.com/(AWS),</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Triển khai ứng dụng hoặc dịch vụ của mình lên cloud chỉ bằng vài cú nhấp chuột.</a:t>
                      </a:r>
                    </a:p>
                    <a:p>
                      <a:pPr marL="285750" indent="-285750" algn="just">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 Firebase được lưu trữ trên Google Cloud,</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Triển khai ứng dụng hoặc dịch vụ của mình lên cloud chỉ bằng vài cú nhấp chuột.</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Có thể sử dụng Cloud Functions cho Firebase để chạy serverless code responding các sự kiện được kích hoạt bởi dịch vụ Firebase hoặc yêu cầu HTTP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311187"/>
                  </a:ext>
                </a:extLst>
              </a:tr>
            </a:tbl>
          </a:graphicData>
        </a:graphic>
      </p:graphicFrame>
    </p:spTree>
    <p:extLst>
      <p:ext uri="{BB962C8B-B14F-4D97-AF65-F5344CB8AC3E}">
        <p14:creationId xmlns:p14="http://schemas.microsoft.com/office/powerpoint/2010/main" val="3897515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58239" y="453020"/>
            <a:ext cx="9875520" cy="1356360"/>
          </a:xfrm>
        </p:spPr>
        <p:txBody>
          <a:bodyPr/>
          <a:lstStyle/>
          <a:p>
            <a:r>
              <a:rPr lang="en-US" dirty="0"/>
              <a:t>2. </a:t>
            </a:r>
            <a:r>
              <a:rPr lang="en-US" dirty="0" err="1"/>
              <a:t>Kiến</a:t>
            </a:r>
            <a:r>
              <a:rPr lang="en-US" dirty="0"/>
              <a:t> </a:t>
            </a:r>
            <a:r>
              <a:rPr lang="en-US" dirty="0" err="1"/>
              <a:t>trúc</a:t>
            </a:r>
            <a:r>
              <a:rPr lang="en-US" dirty="0"/>
              <a:t> </a:t>
            </a:r>
            <a:r>
              <a:rPr lang="en-US" dirty="0" err="1"/>
              <a:t>của</a:t>
            </a:r>
            <a:r>
              <a:rPr lang="en-US" dirty="0"/>
              <a:t> </a:t>
            </a:r>
            <a:r>
              <a:rPr lang="en-US" dirty="0" err="1"/>
              <a:t>Supabase</a:t>
            </a:r>
            <a:endParaRPr lang="en-US"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a:t>
            </a:fld>
            <a:endParaRPr lang="en-US"/>
          </a:p>
        </p:txBody>
      </p:sp>
      <p:pic>
        <p:nvPicPr>
          <p:cNvPr id="1026" name="Picture 2">
            <a:extLst>
              <a:ext uri="{FF2B5EF4-FFF2-40B4-BE49-F238E27FC236}">
                <a16:creationId xmlns:a16="http://schemas.microsoft.com/office/drawing/2014/main" id="{6B883865-421B-0C29-B090-C0E4B77FC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1074" y="1546221"/>
            <a:ext cx="6169852" cy="485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657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40</a:t>
            </a:fld>
            <a:endParaRPr lang="en-US"/>
          </a:p>
        </p:txBody>
      </p:sp>
      <p:graphicFrame>
        <p:nvGraphicFramePr>
          <p:cNvPr id="6" name="Table 5">
            <a:extLst>
              <a:ext uri="{FF2B5EF4-FFF2-40B4-BE49-F238E27FC236}">
                <a16:creationId xmlns:a16="http://schemas.microsoft.com/office/drawing/2014/main" id="{A5842595-A61C-9F04-D258-E70068BCECD5}"/>
              </a:ext>
            </a:extLst>
          </p:cNvPr>
          <p:cNvGraphicFramePr>
            <a:graphicFrameLocks noGrp="1"/>
          </p:cNvGraphicFramePr>
          <p:nvPr>
            <p:extLst>
              <p:ext uri="{D42A27DB-BD31-4B8C-83A1-F6EECF244321}">
                <p14:modId xmlns:p14="http://schemas.microsoft.com/office/powerpoint/2010/main" val="1960486614"/>
              </p:ext>
            </p:extLst>
          </p:nvPr>
        </p:nvGraphicFramePr>
        <p:xfrm>
          <a:off x="1579611" y="1164830"/>
          <a:ext cx="9456136" cy="3334021"/>
        </p:xfrm>
        <a:graphic>
          <a:graphicData uri="http://schemas.openxmlformats.org/drawingml/2006/table">
            <a:tbl>
              <a:tblPr firstRow="1" bandRow="1">
                <a:tableStyleId>{5C22544A-7EE6-4342-B048-85BDC9FD1C3A}</a:tableStyleId>
              </a:tblPr>
              <a:tblGrid>
                <a:gridCol w="4728068">
                  <a:extLst>
                    <a:ext uri="{9D8B030D-6E8A-4147-A177-3AD203B41FA5}">
                      <a16:colId xmlns:a16="http://schemas.microsoft.com/office/drawing/2014/main" val="3342775494"/>
                    </a:ext>
                  </a:extLst>
                </a:gridCol>
                <a:gridCol w="4728068">
                  <a:extLst>
                    <a:ext uri="{9D8B030D-6E8A-4147-A177-3AD203B41FA5}">
                      <a16:colId xmlns:a16="http://schemas.microsoft.com/office/drawing/2014/main" val="2874778264"/>
                    </a:ext>
                  </a:extLst>
                </a:gridCol>
              </a:tblGrid>
              <a:tr h="402861">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3204405639"/>
                  </a:ext>
                </a:extLst>
              </a:tr>
              <a:tr h="370840">
                <a:tc gridSpan="2">
                  <a:txBody>
                    <a:bodyPr/>
                    <a:lstStyle/>
                    <a:p>
                      <a:pPr algn="ctr"/>
                      <a:r>
                        <a:rPr lang="en-US" b="1" dirty="0">
                          <a:latin typeface="Times New Roman" panose="02020603050405020304" pitchFamily="18" charset="0"/>
                          <a:cs typeface="Times New Roman" panose="02020603050405020304" pitchFamily="18" charset="0"/>
                        </a:rPr>
                        <a:t>API generation</a:t>
                      </a:r>
                    </a:p>
                  </a:txBody>
                  <a:tcPr/>
                </a:tc>
                <a:tc hMerge="1">
                  <a:txBody>
                    <a:bodyPr/>
                    <a:lstStyle/>
                    <a:p>
                      <a:endParaRPr lang="en-US" dirty="0"/>
                    </a:p>
                  </a:txBody>
                  <a:tcPr/>
                </a:tc>
                <a:extLst>
                  <a:ext uri="{0D108BD9-81ED-4DB2-BD59-A6C34878D82A}">
                    <a16:rowId xmlns:a16="http://schemas.microsoft.com/office/drawing/2014/main" val="2320640500"/>
                  </a:ext>
                </a:extLst>
              </a:tr>
              <a:tr h="370840">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Có thể tự động tạo API bằng REST.   </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Tiết kiệm thời gian và công sức code API,</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Được cung cấp API được ghi chép đầy đủ và dễ sử dụng để truy cập và thao tác data.</a:t>
                      </a:r>
                    </a:p>
                  </a:txBody>
                  <a:tcPr/>
                </a:tc>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Tự động tạo API cho database và các dịch vụ khác bằng REST hoặc GraphQL</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Tiết kiệm thời gian và công sức code API,chẳng hạn như tự tạo Firebase API realtime database để đọc và ghi data vào realtime database bằng HTTP.</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Sử dụng API Firestore để đọc và ghi data vào Firestore bằng REST hoặc GraphQL.</a:t>
                      </a:r>
                    </a:p>
                    <a:p>
                      <a:pPr marL="285750" indent="-285750" algn="just">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311187"/>
                  </a:ext>
                </a:extLst>
              </a:tr>
            </a:tbl>
          </a:graphicData>
        </a:graphic>
      </p:graphicFrame>
      <p:graphicFrame>
        <p:nvGraphicFramePr>
          <p:cNvPr id="2" name="Table 1">
            <a:extLst>
              <a:ext uri="{FF2B5EF4-FFF2-40B4-BE49-F238E27FC236}">
                <a16:creationId xmlns:a16="http://schemas.microsoft.com/office/drawing/2014/main" id="{87A40927-B327-44D3-3266-D6C3C76EF78F}"/>
              </a:ext>
            </a:extLst>
          </p:cNvPr>
          <p:cNvGraphicFramePr>
            <a:graphicFrameLocks noGrp="1"/>
          </p:cNvGraphicFramePr>
          <p:nvPr>
            <p:extLst>
              <p:ext uri="{D42A27DB-BD31-4B8C-83A1-F6EECF244321}">
                <p14:modId xmlns:p14="http://schemas.microsoft.com/office/powerpoint/2010/main" val="145402600"/>
              </p:ext>
            </p:extLst>
          </p:nvPr>
        </p:nvGraphicFramePr>
        <p:xfrm>
          <a:off x="1579610" y="4498851"/>
          <a:ext cx="9456136" cy="736600"/>
        </p:xfrm>
        <a:graphic>
          <a:graphicData uri="http://schemas.openxmlformats.org/drawingml/2006/table">
            <a:tbl>
              <a:tblPr firstRow="1" bandRow="1">
                <a:tableStyleId>{5C22544A-7EE6-4342-B048-85BDC9FD1C3A}</a:tableStyleId>
              </a:tblPr>
              <a:tblGrid>
                <a:gridCol w="4728068">
                  <a:extLst>
                    <a:ext uri="{9D8B030D-6E8A-4147-A177-3AD203B41FA5}">
                      <a16:colId xmlns:a16="http://schemas.microsoft.com/office/drawing/2014/main" val="685182734"/>
                    </a:ext>
                  </a:extLst>
                </a:gridCol>
                <a:gridCol w="4728068">
                  <a:extLst>
                    <a:ext uri="{9D8B030D-6E8A-4147-A177-3AD203B41FA5}">
                      <a16:colId xmlns:a16="http://schemas.microsoft.com/office/drawing/2014/main" val="3488698909"/>
                    </a:ext>
                  </a:extLst>
                </a:gridCol>
              </a:tblGrid>
              <a:tr h="0">
                <a:tc gridSpan="2">
                  <a:txBody>
                    <a:bodyPr/>
                    <a:lstStyle/>
                    <a:p>
                      <a:pPr algn="ctr"/>
                      <a:r>
                        <a:rPr lang="en-US" b="1" dirty="0">
                          <a:solidFill>
                            <a:schemeClr val="tx1"/>
                          </a:solidFill>
                          <a:latin typeface="Times New Roman" panose="02020603050405020304" pitchFamily="18" charset="0"/>
                          <a:cs typeface="Times New Roman" panose="02020603050405020304" pitchFamily="18" charset="0"/>
                        </a:rPr>
                        <a:t>Security</a:t>
                      </a:r>
                    </a:p>
                  </a:txBody>
                  <a:tcPr/>
                </a:tc>
                <a:tc hMerge="1">
                  <a:txBody>
                    <a:bodyPr/>
                    <a:lstStyle/>
                    <a:p>
                      <a:endParaRPr lang="en-US" dirty="0"/>
                    </a:p>
                  </a:txBody>
                  <a:tcPr/>
                </a:tc>
                <a:extLst>
                  <a:ext uri="{0D108BD9-81ED-4DB2-BD59-A6C34878D82A}">
                    <a16:rowId xmlns:a16="http://schemas.microsoft.com/office/drawing/2014/main" val="806233114"/>
                  </a:ext>
                </a:extLst>
              </a:tr>
              <a:tr h="370840">
                <a:tc>
                  <a:txBody>
                    <a:bodyPr/>
                    <a:lstStyle/>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RLS (Row Level Security)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Postgre</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Firebase Security Rules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9201136"/>
                  </a:ext>
                </a:extLst>
              </a:tr>
            </a:tbl>
          </a:graphicData>
        </a:graphic>
      </p:graphicFrame>
    </p:spTree>
    <p:extLst>
      <p:ext uri="{BB962C8B-B14F-4D97-AF65-F5344CB8AC3E}">
        <p14:creationId xmlns:p14="http://schemas.microsoft.com/office/powerpoint/2010/main" val="2826568722"/>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41</a:t>
            </a:fld>
            <a:endParaRPr lang="en-US"/>
          </a:p>
        </p:txBody>
      </p:sp>
      <p:graphicFrame>
        <p:nvGraphicFramePr>
          <p:cNvPr id="6" name="Table 5">
            <a:extLst>
              <a:ext uri="{FF2B5EF4-FFF2-40B4-BE49-F238E27FC236}">
                <a16:creationId xmlns:a16="http://schemas.microsoft.com/office/drawing/2014/main" id="{A5842595-A61C-9F04-D258-E70068BCECD5}"/>
              </a:ext>
            </a:extLst>
          </p:cNvPr>
          <p:cNvGraphicFramePr>
            <a:graphicFrameLocks noGrp="1"/>
          </p:cNvGraphicFramePr>
          <p:nvPr>
            <p:extLst>
              <p:ext uri="{D42A27DB-BD31-4B8C-83A1-F6EECF244321}">
                <p14:modId xmlns:p14="http://schemas.microsoft.com/office/powerpoint/2010/main" val="3797742451"/>
              </p:ext>
            </p:extLst>
          </p:nvPr>
        </p:nvGraphicFramePr>
        <p:xfrm>
          <a:off x="1367932" y="1761989"/>
          <a:ext cx="9456136" cy="3334021"/>
        </p:xfrm>
        <a:graphic>
          <a:graphicData uri="http://schemas.openxmlformats.org/drawingml/2006/table">
            <a:tbl>
              <a:tblPr firstRow="1" bandRow="1">
                <a:tableStyleId>{5C22544A-7EE6-4342-B048-85BDC9FD1C3A}</a:tableStyleId>
              </a:tblPr>
              <a:tblGrid>
                <a:gridCol w="4728068">
                  <a:extLst>
                    <a:ext uri="{9D8B030D-6E8A-4147-A177-3AD203B41FA5}">
                      <a16:colId xmlns:a16="http://schemas.microsoft.com/office/drawing/2014/main" val="3342775494"/>
                    </a:ext>
                  </a:extLst>
                </a:gridCol>
                <a:gridCol w="4728068">
                  <a:extLst>
                    <a:ext uri="{9D8B030D-6E8A-4147-A177-3AD203B41FA5}">
                      <a16:colId xmlns:a16="http://schemas.microsoft.com/office/drawing/2014/main" val="2874778264"/>
                    </a:ext>
                  </a:extLst>
                </a:gridCol>
              </a:tblGrid>
              <a:tr h="402861">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3204405639"/>
                  </a:ext>
                </a:extLst>
              </a:tr>
              <a:tr h="370840">
                <a:tc gridSpan="2">
                  <a:txBody>
                    <a:bodyPr/>
                    <a:lstStyle/>
                    <a:p>
                      <a:pPr algn="ctr"/>
                      <a:r>
                        <a:rPr lang="en-US" b="1" dirty="0">
                          <a:latin typeface="Times New Roman" panose="02020603050405020304" pitchFamily="18" charset="0"/>
                          <a:cs typeface="Times New Roman" panose="02020603050405020304" pitchFamily="18" charset="0"/>
                        </a:rPr>
                        <a:t>Hosting options</a:t>
                      </a:r>
                    </a:p>
                  </a:txBody>
                  <a:tcPr/>
                </a:tc>
                <a:tc hMerge="1">
                  <a:txBody>
                    <a:bodyPr/>
                    <a:lstStyle/>
                    <a:p>
                      <a:endParaRPr lang="en-US" dirty="0"/>
                    </a:p>
                  </a:txBody>
                  <a:tcPr/>
                </a:tc>
                <a:extLst>
                  <a:ext uri="{0D108BD9-81ED-4DB2-BD59-A6C34878D82A}">
                    <a16:rowId xmlns:a16="http://schemas.microsoft.com/office/drawing/2014/main" val="2320640500"/>
                  </a:ext>
                </a:extLst>
              </a:tr>
              <a:tr h="370840">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Hiện chỉ cung cấp dịch vụ lưu trữ trên cloud và không có lưu trữ tại chỗ (premises hosting).</a:t>
                      </a:r>
                    </a:p>
                    <a:p>
                      <a:pPr marL="285750" indent="-285750" algn="just">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Ngoài lưu trữ trên cloud, Firebase còn cung cấp các tùy chọn lưu trữ tại chỗ (premises hosting) thông qua Cloud Functions cho Firebase.</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Giúp chạy serverless code responding các event được kích hoạt bởi dịch vụ Firebase hoặc HTTP mà không cần quản lý cơ sở hạ tầng.</a:t>
                      </a:r>
                    </a:p>
                    <a:p>
                      <a:pPr marL="285750" indent="-285750" algn="just">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311187"/>
                  </a:ext>
                </a:extLst>
              </a:tr>
            </a:tbl>
          </a:graphicData>
        </a:graphic>
      </p:graphicFrame>
    </p:spTree>
    <p:extLst>
      <p:ext uri="{BB962C8B-B14F-4D97-AF65-F5344CB8AC3E}">
        <p14:creationId xmlns:p14="http://schemas.microsoft.com/office/powerpoint/2010/main" val="355965764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42</a:t>
            </a:fld>
            <a:endParaRPr lang="en-US"/>
          </a:p>
        </p:txBody>
      </p:sp>
      <p:graphicFrame>
        <p:nvGraphicFramePr>
          <p:cNvPr id="3" name="Table 2">
            <a:extLst>
              <a:ext uri="{FF2B5EF4-FFF2-40B4-BE49-F238E27FC236}">
                <a16:creationId xmlns:a16="http://schemas.microsoft.com/office/drawing/2014/main" id="{FC8A2BE9-202A-C18D-356E-DE3709EFD219}"/>
              </a:ext>
            </a:extLst>
          </p:cNvPr>
          <p:cNvGraphicFramePr>
            <a:graphicFrameLocks noGrp="1"/>
          </p:cNvGraphicFramePr>
          <p:nvPr>
            <p:extLst>
              <p:ext uri="{D42A27DB-BD31-4B8C-83A1-F6EECF244321}">
                <p14:modId xmlns:p14="http://schemas.microsoft.com/office/powerpoint/2010/main" val="510916385"/>
              </p:ext>
            </p:extLst>
          </p:nvPr>
        </p:nvGraphicFramePr>
        <p:xfrm>
          <a:off x="2032000" y="998220"/>
          <a:ext cx="8128000" cy="4861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89033995"/>
                    </a:ext>
                  </a:extLst>
                </a:gridCol>
                <a:gridCol w="4064000">
                  <a:extLst>
                    <a:ext uri="{9D8B030D-6E8A-4147-A177-3AD203B41FA5}">
                      <a16:colId xmlns:a16="http://schemas.microsoft.com/office/drawing/2014/main" val="2729832967"/>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582930997"/>
                  </a:ext>
                </a:extLst>
              </a:tr>
              <a:tr h="370840">
                <a:tc gridSpan="2">
                  <a:txBody>
                    <a:bodyPr/>
                    <a:lstStyle/>
                    <a:p>
                      <a:pPr algn="ctr"/>
                      <a:r>
                        <a:rPr lang="en-US" b="1" dirty="0">
                          <a:latin typeface="Times New Roman" panose="02020603050405020304" pitchFamily="18" charset="0"/>
                          <a:cs typeface="Times New Roman" panose="02020603050405020304" pitchFamily="18" charset="0"/>
                        </a:rPr>
                        <a:t>Hosting options</a:t>
                      </a:r>
                    </a:p>
                  </a:txBody>
                  <a:tcPr/>
                </a:tc>
                <a:tc hMerge="1">
                  <a:txBody>
                    <a:bodyPr/>
                    <a:lstStyle/>
                    <a:p>
                      <a:endParaRPr lang="en-US" dirty="0"/>
                    </a:p>
                  </a:txBody>
                  <a:tcPr/>
                </a:tc>
                <a:extLst>
                  <a:ext uri="{0D108BD9-81ED-4DB2-BD59-A6C34878D82A}">
                    <a16:rowId xmlns:a16="http://schemas.microsoft.com/office/drawing/2014/main" val="448497155"/>
                  </a:ext>
                </a:extLst>
              </a:tr>
              <a:tr h="370840">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Hiện chỉ cung cấp dịch vụ lưu trữ trên cloud và không có lưu trữ tại chỗ (premises hosting).</a:t>
                      </a:r>
                    </a:p>
                  </a:txBody>
                  <a:tcPr/>
                </a:tc>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Ngoài lưu trữ trên cloud, Firebase còn cung cấp các tùy chọn lưu trữ tại chỗ (premises hosting) thông qua Cloud Functions cho Firebase.</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Giúp chạy serverless code responding các event được kích hoạt bởi dịch vụ Firebase hoặc HTTP mà không cần quản lý cơ sở hạ tầng.</a:t>
                      </a:r>
                    </a:p>
                  </a:txBody>
                  <a:tcPr/>
                </a:tc>
                <a:extLst>
                  <a:ext uri="{0D108BD9-81ED-4DB2-BD59-A6C34878D82A}">
                    <a16:rowId xmlns:a16="http://schemas.microsoft.com/office/drawing/2014/main" val="1020895549"/>
                  </a:ext>
                </a:extLst>
              </a:tr>
              <a:tr h="370840">
                <a:tc gridSpan="2">
                  <a:txBody>
                    <a:bodyPr/>
                    <a:lstStyle/>
                    <a:p>
                      <a:pPr algn="ctr"/>
                      <a:r>
                        <a:rPr lang="en-US" b="1" dirty="0">
                          <a:latin typeface="Times New Roman" panose="02020603050405020304" pitchFamily="18" charset="0"/>
                          <a:cs typeface="Times New Roman" panose="02020603050405020304" pitchFamily="18" charset="0"/>
                        </a:rPr>
                        <a:t>Community</a:t>
                      </a:r>
                    </a:p>
                  </a:txBody>
                  <a:tcPr/>
                </a:tc>
                <a:tc hMerge="1">
                  <a:txBody>
                    <a:bodyPr/>
                    <a:lstStyle/>
                    <a:p>
                      <a:endParaRPr lang="en-US" dirty="0"/>
                    </a:p>
                  </a:txBody>
                  <a:tcPr/>
                </a:tc>
                <a:extLst>
                  <a:ext uri="{0D108BD9-81ED-4DB2-BD59-A6C34878D82A}">
                    <a16:rowId xmlns:a16="http://schemas.microsoft.com/office/drawing/2014/main" val="2139732849"/>
                  </a:ext>
                </a:extLst>
              </a:tr>
              <a:tr h="370840">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Là một nền tảng tương đối mới và có cộng đồng nhỏ hơn và đang phát triển.</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Tuy nhiên, cộng đồng nhỏ hơn và năng động hơn Firebase.</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Firebase là một nền tảng lâu đời hơn Supabase và có cộng đồng lớn và tích cực.</a:t>
                      </a:r>
                    </a:p>
                    <a:p>
                      <a:endParaRPr lang="en-US" dirty="0"/>
                    </a:p>
                  </a:txBody>
                  <a:tcPr/>
                </a:tc>
                <a:extLst>
                  <a:ext uri="{0D108BD9-81ED-4DB2-BD59-A6C34878D82A}">
                    <a16:rowId xmlns:a16="http://schemas.microsoft.com/office/drawing/2014/main" val="956534988"/>
                  </a:ext>
                </a:extLst>
              </a:tr>
            </a:tbl>
          </a:graphicData>
        </a:graphic>
      </p:graphicFrame>
    </p:spTree>
    <p:extLst>
      <p:ext uri="{BB962C8B-B14F-4D97-AF65-F5344CB8AC3E}">
        <p14:creationId xmlns:p14="http://schemas.microsoft.com/office/powerpoint/2010/main" val="419949982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43</a:t>
            </a:fld>
            <a:endParaRPr lang="en-US"/>
          </a:p>
        </p:txBody>
      </p:sp>
      <p:graphicFrame>
        <p:nvGraphicFramePr>
          <p:cNvPr id="3" name="Table 2">
            <a:extLst>
              <a:ext uri="{FF2B5EF4-FFF2-40B4-BE49-F238E27FC236}">
                <a16:creationId xmlns:a16="http://schemas.microsoft.com/office/drawing/2014/main" id="{FC8A2BE9-202A-C18D-356E-DE3709EFD219}"/>
              </a:ext>
            </a:extLst>
          </p:cNvPr>
          <p:cNvGraphicFramePr>
            <a:graphicFrameLocks noGrp="1"/>
          </p:cNvGraphicFramePr>
          <p:nvPr>
            <p:extLst>
              <p:ext uri="{D42A27DB-BD31-4B8C-83A1-F6EECF244321}">
                <p14:modId xmlns:p14="http://schemas.microsoft.com/office/powerpoint/2010/main" val="3208209385"/>
              </p:ext>
            </p:extLst>
          </p:nvPr>
        </p:nvGraphicFramePr>
        <p:xfrm>
          <a:off x="2032000" y="326921"/>
          <a:ext cx="8128000" cy="616647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89033995"/>
                    </a:ext>
                  </a:extLst>
                </a:gridCol>
                <a:gridCol w="4064000">
                  <a:extLst>
                    <a:ext uri="{9D8B030D-6E8A-4147-A177-3AD203B41FA5}">
                      <a16:colId xmlns:a16="http://schemas.microsoft.com/office/drawing/2014/main" val="2729832967"/>
                    </a:ext>
                  </a:extLst>
                </a:gridCol>
              </a:tblGrid>
              <a:tr h="378280">
                <a:tc>
                  <a:txBody>
                    <a:bodyPr/>
                    <a:lstStyle/>
                    <a:p>
                      <a:pPr algn="ct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582930997"/>
                  </a:ext>
                </a:extLst>
              </a:tr>
              <a:tr h="378280">
                <a:tc gridSpan="2">
                  <a:txBody>
                    <a:bodyPr/>
                    <a:lstStyle/>
                    <a:p>
                      <a:pPr algn="ctr"/>
                      <a:r>
                        <a:rPr lang="en-US" b="1" dirty="0">
                          <a:latin typeface="Times New Roman" panose="02020603050405020304" pitchFamily="18" charset="0"/>
                          <a:cs typeface="Times New Roman" panose="02020603050405020304" pitchFamily="18" charset="0"/>
                        </a:rPr>
                        <a:t>Open-source</a:t>
                      </a:r>
                    </a:p>
                  </a:txBody>
                  <a:tcPr/>
                </a:tc>
                <a:tc hMerge="1">
                  <a:txBody>
                    <a:bodyPr/>
                    <a:lstStyle/>
                    <a:p>
                      <a:endParaRPr lang="en-US" dirty="0"/>
                    </a:p>
                  </a:txBody>
                  <a:tcPr/>
                </a:tc>
                <a:extLst>
                  <a:ext uri="{0D108BD9-81ED-4DB2-BD59-A6C34878D82A}">
                    <a16:rowId xmlns:a16="http://schemas.microsoft.com/office/drawing/2014/main" val="448497155"/>
                  </a:ext>
                </a:extLst>
              </a:tr>
              <a:tr h="5409918">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Supabase là một nền tảng Open-source.</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Open-source của Supabase có sẵn để người dùng xem và sửa đổi, đồng thời nền tảng này khuyến khích các công cụ và thư viện nguồn mở.</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Giúp người dùng dễ dàng tùy chỉnh và mở rộng Supabase để đáp ứng nhu cầu cụ thể và cho phép đóng góp trở lại cho sự phát triển của nền tảng.</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Bản chất Open-source của Supabase có thể là một lợi thế cho các nhà phát triển coi trọng tính minh bạch, tính linh hoạt và muốn kiểm soát nhiều hơn các tools và công nghệ mà họ sử dụng.</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Có thể giúp các nhà phát triển cộng tác và đóng góp cho nền tảng dễ dàng hơn, đồng thời khuyến khích sự tăng trưởng và phát triển của cộng đồng Supabase.</a:t>
                      </a:r>
                    </a:p>
                  </a:txBody>
                  <a:tcPr/>
                </a:tc>
                <a:tc>
                  <a:txBody>
                    <a:bodyPr/>
                    <a:lstStyle/>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Firebase không phải là một nền tảng Open-sourse.</a:t>
                      </a:r>
                    </a:p>
                    <a:p>
                      <a:pPr marL="285750" indent="-285750"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Nó được sở hữu và vận hành bởi Google do đó người dùng không thể xem hoặc sửa đổi source code.</a:t>
                      </a:r>
                    </a:p>
                  </a:txBody>
                  <a:tcPr/>
                </a:tc>
                <a:extLst>
                  <a:ext uri="{0D108BD9-81ED-4DB2-BD59-A6C34878D82A}">
                    <a16:rowId xmlns:a16="http://schemas.microsoft.com/office/drawing/2014/main" val="1020895549"/>
                  </a:ext>
                </a:extLst>
              </a:tr>
            </a:tbl>
          </a:graphicData>
        </a:graphic>
      </p:graphicFrame>
    </p:spTree>
    <p:extLst>
      <p:ext uri="{BB962C8B-B14F-4D97-AF65-F5344CB8AC3E}">
        <p14:creationId xmlns:p14="http://schemas.microsoft.com/office/powerpoint/2010/main" val="189811664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E799-B658-53A3-DCFD-42708CBFBC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439A8-95FB-16CF-16F1-E54155733BD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CF5911-458A-EF93-0377-E06BCD368729}"/>
              </a:ext>
            </a:extLst>
          </p:cNvPr>
          <p:cNvSpPr>
            <a:spLocks noGrp="1"/>
          </p:cNvSpPr>
          <p:nvPr>
            <p:ph type="sldNum" sz="quarter" idx="12"/>
          </p:nvPr>
        </p:nvSpPr>
        <p:spPr/>
        <p:txBody>
          <a:bodyPr/>
          <a:lstStyle/>
          <a:p>
            <a:fld id="{28844951-7827-47D4-8276-7DDE1FA7D85A}" type="slidenum">
              <a:rPr lang="en-US" smtClean="0"/>
              <a:pPr/>
              <a:t>44</a:t>
            </a:fld>
            <a:endParaRPr lang="en-US"/>
          </a:p>
        </p:txBody>
      </p:sp>
    </p:spTree>
    <p:extLst>
      <p:ext uri="{BB962C8B-B14F-4D97-AF65-F5344CB8AC3E}">
        <p14:creationId xmlns:p14="http://schemas.microsoft.com/office/powerpoint/2010/main" val="733168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5. Các </a:t>
            </a:r>
            <a:r>
              <a:rPr lang="en-US" dirty="0" err="1"/>
              <a:t>vấn</a:t>
            </a:r>
            <a:r>
              <a:rPr lang="en-US" dirty="0"/>
              <a:t> </a:t>
            </a:r>
            <a:r>
              <a:rPr lang="en-US" dirty="0" err="1"/>
              <a:t>đề</a:t>
            </a:r>
            <a:r>
              <a:rPr lang="en-US" dirty="0"/>
              <a:t> </a:t>
            </a:r>
            <a:r>
              <a:rPr lang="en-US" dirty="0" err="1"/>
              <a:t>và</a:t>
            </a:r>
            <a:r>
              <a:rPr lang="en-US" dirty="0"/>
              <a:t> </a:t>
            </a:r>
            <a:r>
              <a:rPr lang="en-US" dirty="0" err="1"/>
              <a:t>thách</a:t>
            </a:r>
            <a:r>
              <a:rPr lang="en-US" dirty="0"/>
              <a:t> </a:t>
            </a:r>
            <a:r>
              <a:rPr lang="en-US" dirty="0" err="1"/>
              <a:t>thức</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5397761" y="3079320"/>
            <a:ext cx="5873620" cy="2064863"/>
          </a:xfrm>
        </p:spPr>
        <p:txBody>
          <a:bodyPr>
            <a:normAutofit/>
          </a:bodyPr>
          <a:lstStyle/>
          <a:p>
            <a:pPr marL="45720" indent="0">
              <a:buNone/>
            </a:pPr>
            <a:r>
              <a:rPr lang="vi-VN" dirty="0"/>
              <a:t>Đối với một nền tảng dịch vụ quan trọng như cơ sở dữ liệu và xác thực, tính ổn định và hiệu suất là vấn đề quan trọng. Việc đảm bảo rằng hệ thống luôn hoạt động một cách mượt mà và đáp ứng được tải lớn là một thách thức.</a:t>
            </a:r>
          </a:p>
          <a:p>
            <a:pPr>
              <a:buFont typeface="Wingdings" panose="05000000000000000000" pitchFamily="2" charset="2"/>
              <a:buChar char="q"/>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45</a:t>
            </a:fld>
            <a:endParaRPr lang="en-US"/>
          </a:p>
        </p:txBody>
      </p:sp>
      <p:sp>
        <p:nvSpPr>
          <p:cNvPr id="6" name="Hộp Văn bản 5">
            <a:extLst>
              <a:ext uri="{FF2B5EF4-FFF2-40B4-BE49-F238E27FC236}">
                <a16:creationId xmlns:a16="http://schemas.microsoft.com/office/drawing/2014/main" id="{783CB13F-2D2F-227D-4523-C586B4C5143F}"/>
              </a:ext>
            </a:extLst>
          </p:cNvPr>
          <p:cNvSpPr txBox="1"/>
          <p:nvPr/>
        </p:nvSpPr>
        <p:spPr>
          <a:xfrm>
            <a:off x="1143000" y="1722960"/>
            <a:ext cx="6097554" cy="461665"/>
          </a:xfrm>
          <a:prstGeom prst="rect">
            <a:avLst/>
          </a:prstGeom>
          <a:noFill/>
        </p:spPr>
        <p:txBody>
          <a:bodyPr wrap="square">
            <a:spAutoFit/>
          </a:bodyPr>
          <a:lstStyle/>
          <a:p>
            <a:pPr marL="285750" indent="-285750">
              <a:buFont typeface="Wingdings" panose="05000000000000000000" pitchFamily="2" charset="2"/>
              <a:buChar char="v"/>
            </a:pPr>
            <a:r>
              <a:rPr lang="vi-VN" sz="2400" dirty="0">
                <a:solidFill>
                  <a:schemeClr val="accent1"/>
                </a:solidFill>
                <a:latin typeface="Times New Roman" panose="02020603050405020304" pitchFamily="18" charset="0"/>
                <a:cs typeface="Times New Roman" panose="02020603050405020304" pitchFamily="18" charset="0"/>
              </a:rPr>
              <a:t>Tính ổn định và hiệu suất:</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10" name="Hình ảnh 9">
            <a:extLst>
              <a:ext uri="{FF2B5EF4-FFF2-40B4-BE49-F238E27FC236}">
                <a16:creationId xmlns:a16="http://schemas.microsoft.com/office/drawing/2014/main" id="{5472CB1D-B7C1-2B96-068F-4214DF6B509C}"/>
              </a:ext>
            </a:extLst>
          </p:cNvPr>
          <p:cNvPicPr>
            <a:picLocks noChangeAspect="1"/>
          </p:cNvPicPr>
          <p:nvPr/>
        </p:nvPicPr>
        <p:blipFill>
          <a:blip r:embed="rId2"/>
          <a:stretch>
            <a:fillRect/>
          </a:stretch>
        </p:blipFill>
        <p:spPr>
          <a:xfrm>
            <a:off x="1143000" y="3220773"/>
            <a:ext cx="3511421" cy="1505385"/>
          </a:xfrm>
          <a:prstGeom prst="rect">
            <a:avLst/>
          </a:prstGeom>
        </p:spPr>
      </p:pic>
    </p:spTree>
    <p:extLst>
      <p:ext uri="{BB962C8B-B14F-4D97-AF65-F5344CB8AC3E}">
        <p14:creationId xmlns:p14="http://schemas.microsoft.com/office/powerpoint/2010/main" val="166383008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5. Các </a:t>
            </a:r>
            <a:r>
              <a:rPr lang="en-US" dirty="0" err="1"/>
              <a:t>vấn</a:t>
            </a:r>
            <a:r>
              <a:rPr lang="en-US" dirty="0"/>
              <a:t> </a:t>
            </a:r>
            <a:r>
              <a:rPr lang="en-US" dirty="0" err="1"/>
              <a:t>đề</a:t>
            </a:r>
            <a:r>
              <a:rPr lang="en-US" dirty="0"/>
              <a:t> </a:t>
            </a:r>
            <a:r>
              <a:rPr lang="en-US" dirty="0" err="1"/>
              <a:t>và</a:t>
            </a:r>
            <a:r>
              <a:rPr lang="en-US" dirty="0"/>
              <a:t> </a:t>
            </a:r>
            <a:r>
              <a:rPr lang="en-US" dirty="0" err="1"/>
              <a:t>thách</a:t>
            </a:r>
            <a:r>
              <a:rPr lang="en-US" dirty="0"/>
              <a:t> </a:t>
            </a:r>
            <a:r>
              <a:rPr lang="en-US" dirty="0" err="1"/>
              <a:t>thức</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6606073" y="2902137"/>
            <a:ext cx="4749282" cy="1651204"/>
          </a:xfrm>
        </p:spPr>
        <p:txBody>
          <a:bodyPr>
            <a:normAutofit/>
          </a:bodyPr>
          <a:lstStyle/>
          <a:p>
            <a:pPr marL="45720" indent="0">
              <a:buNone/>
            </a:pPr>
            <a:r>
              <a:rPr lang="vi-VN" dirty="0"/>
              <a:t>Bảo mật là một vấn đề quan trọng, đặc biệt đối với các ứng dụng lưu trữ dữ liệu nhạy cảm. Supabase phải đảm bảo rằng dữ liệu của người dùng được bảo vệ an toàn và không bị lộ thông tin.</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46</a:t>
            </a:fld>
            <a:endParaRPr lang="en-US"/>
          </a:p>
        </p:txBody>
      </p:sp>
      <p:sp>
        <p:nvSpPr>
          <p:cNvPr id="6" name="Hộp Văn bản 5">
            <a:extLst>
              <a:ext uri="{FF2B5EF4-FFF2-40B4-BE49-F238E27FC236}">
                <a16:creationId xmlns:a16="http://schemas.microsoft.com/office/drawing/2014/main" id="{F0D11AFB-CD58-A159-6BE1-F38994D49341}"/>
              </a:ext>
            </a:extLst>
          </p:cNvPr>
          <p:cNvSpPr txBox="1"/>
          <p:nvPr/>
        </p:nvSpPr>
        <p:spPr>
          <a:xfrm>
            <a:off x="1173480" y="1741718"/>
            <a:ext cx="6097554"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 </a:t>
            </a:r>
            <a:r>
              <a:rPr lang="vi-VN" sz="2400" dirty="0">
                <a:solidFill>
                  <a:schemeClr val="accent1"/>
                </a:solidFill>
                <a:latin typeface="Times New Roman" panose="02020603050405020304" pitchFamily="18" charset="0"/>
                <a:cs typeface="Times New Roman" panose="02020603050405020304" pitchFamily="18" charset="0"/>
              </a:rPr>
              <a:t>Bảo mật dữ liệu: </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Data Security Goes Beyond Technology">
            <a:extLst>
              <a:ext uri="{FF2B5EF4-FFF2-40B4-BE49-F238E27FC236}">
                <a16:creationId xmlns:a16="http://schemas.microsoft.com/office/drawing/2014/main" id="{4023CD9B-DE45-AA27-E980-D9CCC0CEC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710" y="2668555"/>
            <a:ext cx="4443038" cy="232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653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5. Các </a:t>
            </a:r>
            <a:r>
              <a:rPr lang="en-US" dirty="0" err="1"/>
              <a:t>vấn</a:t>
            </a:r>
            <a:r>
              <a:rPr lang="en-US" dirty="0"/>
              <a:t> </a:t>
            </a:r>
            <a:r>
              <a:rPr lang="en-US" dirty="0" err="1"/>
              <a:t>đề</a:t>
            </a:r>
            <a:r>
              <a:rPr lang="en-US" dirty="0"/>
              <a:t> </a:t>
            </a:r>
            <a:r>
              <a:rPr lang="en-US" dirty="0" err="1"/>
              <a:t>và</a:t>
            </a:r>
            <a:r>
              <a:rPr lang="en-US" dirty="0"/>
              <a:t> </a:t>
            </a:r>
            <a:r>
              <a:rPr lang="en-US" dirty="0" err="1"/>
              <a:t>thách</a:t>
            </a:r>
            <a:r>
              <a:rPr lang="en-US" dirty="0"/>
              <a:t> </a:t>
            </a:r>
            <a:r>
              <a:rPr lang="en-US" dirty="0" err="1"/>
              <a:t>thức</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6736701" y="2989783"/>
            <a:ext cx="4376057" cy="2637467"/>
          </a:xfrm>
        </p:spPr>
        <p:txBody>
          <a:bodyPr>
            <a:normAutofit/>
          </a:bodyPr>
          <a:lstStyle/>
          <a:p>
            <a:pPr marL="45720" indent="0">
              <a:buNone/>
            </a:pPr>
            <a:r>
              <a:rPr lang="vi-VN" dirty="0"/>
              <a:t>Với sự phát triển của ứng dụng và số lượng người dùng tăng lên, Supabase phải có khả năng mở rộng để đáp ứng nhu cầu của ứng dụng một cách linh hoạt và hiệu quả.</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47</a:t>
            </a:fld>
            <a:endParaRPr lang="en-US"/>
          </a:p>
        </p:txBody>
      </p:sp>
      <p:sp>
        <p:nvSpPr>
          <p:cNvPr id="6" name="Hộp Văn bản 5">
            <a:extLst>
              <a:ext uri="{FF2B5EF4-FFF2-40B4-BE49-F238E27FC236}">
                <a16:creationId xmlns:a16="http://schemas.microsoft.com/office/drawing/2014/main" id="{DA24817B-920F-7610-469F-A0715805C731}"/>
              </a:ext>
            </a:extLst>
          </p:cNvPr>
          <p:cNvSpPr txBox="1"/>
          <p:nvPr/>
        </p:nvSpPr>
        <p:spPr>
          <a:xfrm>
            <a:off x="1143000" y="1633423"/>
            <a:ext cx="6097554"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chemeClr val="accent1"/>
                </a:solidFill>
                <a:latin typeface="Times New Roman" panose="02020603050405020304" pitchFamily="18" charset="0"/>
                <a:cs typeface="Times New Roman" panose="02020603050405020304" pitchFamily="18" charset="0"/>
              </a:rPr>
              <a:t> </a:t>
            </a:r>
            <a:r>
              <a:rPr lang="vi-VN" sz="2400" dirty="0">
                <a:solidFill>
                  <a:schemeClr val="accent1"/>
                </a:solidFill>
                <a:latin typeface="Times New Roman" panose="02020603050405020304" pitchFamily="18" charset="0"/>
                <a:cs typeface="Times New Roman" panose="02020603050405020304" pitchFamily="18" charset="0"/>
              </a:rPr>
              <a:t>Tính mở rộng: </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3074" name="Picture 2" descr="Khả năng mở rộng (Scalability) là gì? Ý nghĩa của khả năng mở rộng">
            <a:extLst>
              <a:ext uri="{FF2B5EF4-FFF2-40B4-BE49-F238E27FC236}">
                <a16:creationId xmlns:a16="http://schemas.microsoft.com/office/drawing/2014/main" id="{D8F9AFB4-2134-1661-F65F-DD10D4576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40" y="2574924"/>
            <a:ext cx="4268914" cy="284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68612"/>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5. Các </a:t>
            </a:r>
            <a:r>
              <a:rPr lang="en-US" dirty="0" err="1"/>
              <a:t>vấn</a:t>
            </a:r>
            <a:r>
              <a:rPr lang="en-US" dirty="0"/>
              <a:t> </a:t>
            </a:r>
            <a:r>
              <a:rPr lang="en-US" dirty="0" err="1"/>
              <a:t>đề</a:t>
            </a:r>
            <a:r>
              <a:rPr lang="en-US" dirty="0"/>
              <a:t> </a:t>
            </a:r>
            <a:r>
              <a:rPr lang="en-US" dirty="0" err="1"/>
              <a:t>và</a:t>
            </a:r>
            <a:r>
              <a:rPr lang="en-US" dirty="0"/>
              <a:t> </a:t>
            </a:r>
            <a:r>
              <a:rPr lang="en-US" dirty="0" err="1"/>
              <a:t>thách</a:t>
            </a:r>
            <a:r>
              <a:rPr lang="en-US" dirty="0"/>
              <a:t> </a:t>
            </a:r>
            <a:r>
              <a:rPr lang="en-US" dirty="0" err="1"/>
              <a:t>thức</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6784570" y="2575403"/>
            <a:ext cx="4055234" cy="2937278"/>
          </a:xfrm>
        </p:spPr>
        <p:txBody>
          <a:bodyPr>
            <a:normAutofit/>
          </a:bodyPr>
          <a:lstStyle/>
          <a:p>
            <a:pPr marL="45720" indent="0">
              <a:buNone/>
            </a:pPr>
            <a:r>
              <a:rPr lang="vi-VN" sz="2400" dirty="0"/>
              <a:t>Đối với các dự án có sẵn, việc tích hợp Supabase vào hệ thống hiện tại có thể là một thách thức. Cần phải đảm bảo rằng việc tích hợp này diễn ra một cách mượt mà và không gây ra sự cố hoặc mất mát dữ liệu.</a:t>
            </a:r>
            <a:endParaRPr lang="vi-VN" dirty="0"/>
          </a:p>
          <a:p>
            <a:pPr>
              <a:buFont typeface="Wingdings" panose="05000000000000000000" pitchFamily="2" charset="2"/>
              <a:buChar char="v"/>
            </a:pP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48</a:t>
            </a:fld>
            <a:endParaRPr lang="en-US"/>
          </a:p>
        </p:txBody>
      </p:sp>
      <p:sp>
        <p:nvSpPr>
          <p:cNvPr id="6" name="Hộp Văn bản 5">
            <a:extLst>
              <a:ext uri="{FF2B5EF4-FFF2-40B4-BE49-F238E27FC236}">
                <a16:creationId xmlns:a16="http://schemas.microsoft.com/office/drawing/2014/main" id="{6ECF95B0-7A81-6F04-1D9E-C6BAC816FA8F}"/>
              </a:ext>
            </a:extLst>
          </p:cNvPr>
          <p:cNvSpPr txBox="1"/>
          <p:nvPr/>
        </p:nvSpPr>
        <p:spPr>
          <a:xfrm>
            <a:off x="882959" y="1793910"/>
            <a:ext cx="6097554" cy="461665"/>
          </a:xfrm>
          <a:prstGeom prst="rect">
            <a:avLst/>
          </a:prstGeom>
          <a:noFill/>
        </p:spPr>
        <p:txBody>
          <a:bodyPr wrap="square">
            <a:spAutoFit/>
          </a:bodyPr>
          <a:lstStyle/>
          <a:p>
            <a:pPr marL="342900" indent="-342900">
              <a:buFont typeface="Wingdings" panose="05000000000000000000" pitchFamily="2" charset="2"/>
              <a:buChar char="v"/>
            </a:pPr>
            <a:r>
              <a:rPr lang="vi-VN" sz="2400" dirty="0">
                <a:solidFill>
                  <a:schemeClr val="accent1"/>
                </a:solidFill>
                <a:latin typeface="Times New Roman" panose="02020603050405020304" pitchFamily="18" charset="0"/>
                <a:cs typeface="Times New Roman" panose="02020603050405020304" pitchFamily="18" charset="0"/>
              </a:rPr>
              <a:t>Tích hợp với hệ thống tồn tại</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4098" name="Picture 2" descr="Tích hợp hệ thống máy chủ - Giải pháp lưu trữ toàn diện">
            <a:extLst>
              <a:ext uri="{FF2B5EF4-FFF2-40B4-BE49-F238E27FC236}">
                <a16:creationId xmlns:a16="http://schemas.microsoft.com/office/drawing/2014/main" id="{F75809EA-FC1B-D5DF-6933-930B86FC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21" y="2767403"/>
            <a:ext cx="3830842" cy="284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800686"/>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6.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minh</a:t>
            </a:r>
            <a:r>
              <a:rPr lang="en-US" dirty="0"/>
              <a:t> </a:t>
            </a:r>
            <a:r>
              <a:rPr lang="en-US" dirty="0" err="1"/>
              <a:t>họa</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normAutofit/>
          </a:bodyPr>
          <a:lstStyle/>
          <a:p>
            <a:pPr marL="45720" indent="0">
              <a:buNone/>
            </a:pPr>
            <a:r>
              <a:rPr lang="en-US" dirty="0" err="1"/>
              <a:t>Mã</a:t>
            </a:r>
            <a:r>
              <a:rPr lang="en-US" dirty="0"/>
              <a:t> </a:t>
            </a:r>
            <a:r>
              <a:rPr lang="en-US" dirty="0" err="1"/>
              <a:t>nguồn</a:t>
            </a:r>
            <a:r>
              <a:rPr lang="en-US"/>
              <a:t>: https://github.com/SONLE03/Demo_Supabase</a:t>
            </a:r>
            <a:endParaRPr lang="vi-VN" dirty="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49</a:t>
            </a:fld>
            <a:endParaRPr lang="en-US"/>
          </a:p>
        </p:txBody>
      </p:sp>
    </p:spTree>
    <p:extLst>
      <p:ext uri="{BB962C8B-B14F-4D97-AF65-F5344CB8AC3E}">
        <p14:creationId xmlns:p14="http://schemas.microsoft.com/office/powerpoint/2010/main" val="14849360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2. </a:t>
            </a:r>
            <a:r>
              <a:rPr lang="en-US" dirty="0" err="1"/>
              <a:t>Kiến</a:t>
            </a:r>
            <a:r>
              <a:rPr lang="en-US" dirty="0"/>
              <a:t> </a:t>
            </a:r>
            <a:r>
              <a:rPr lang="en-US" dirty="0" err="1"/>
              <a:t>trúc</a:t>
            </a:r>
            <a:r>
              <a:rPr lang="en-US" dirty="0"/>
              <a:t> </a:t>
            </a:r>
            <a:r>
              <a:rPr lang="en-US" dirty="0" err="1"/>
              <a:t>của</a:t>
            </a:r>
            <a:r>
              <a:rPr lang="en-US" dirty="0"/>
              <a:t> </a:t>
            </a:r>
            <a:r>
              <a:rPr lang="en-US" dirty="0" err="1"/>
              <a:t>Supabase</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lstStyle/>
          <a:p>
            <a:pPr>
              <a:buFont typeface="Wingdings" panose="05000000000000000000" pitchFamily="2" charset="2"/>
              <a:buChar char="v"/>
            </a:pPr>
            <a:r>
              <a:rPr lang="en-US" dirty="0"/>
              <a:t> </a:t>
            </a:r>
            <a:r>
              <a:rPr lang="vi-VN" dirty="0"/>
              <a:t>Kiến trúc tổng thể:</a:t>
            </a:r>
          </a:p>
          <a:p>
            <a:r>
              <a:rPr lang="vi-VN" dirty="0"/>
              <a:t>Supabase: Phần chính của hệ thống, nó là toàn bộ phần Backend xoay quanh cơ sở dữ liệu Postgres.</a:t>
            </a:r>
          </a:p>
          <a:p>
            <a:r>
              <a:rPr lang="vi-VN" dirty="0"/>
              <a:t>Supabase Studio: giao diện dành cho người dùng quản trị, bạn có thể thấy khi truy cập vào website chính thức của Supabase.</a:t>
            </a:r>
          </a:p>
          <a:p>
            <a:r>
              <a:rPr lang="vi-VN" dirty="0"/>
              <a:t>Supabase Client Libraries: Supabase cung cấp quyền truy cập cấp thấp vào Supabase với các thư viện client bằng nhiều công nghệ khác nhau.</a:t>
            </a:r>
          </a:p>
          <a:p>
            <a:r>
              <a:rPr lang="vi-VN" dirty="0"/>
              <a:t>Supabase CLI: cung cấp giao diện command line cho API Supabase.</a:t>
            </a:r>
          </a:p>
          <a:p>
            <a:r>
              <a:rPr lang="vi-VN" dirty="0"/>
              <a:t>S3 storage provider: Supabase sử dụng bộ lưu trữ Amazon S3 để lưu tất cả các tệp lớn.</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424688334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3A1-389F-76C4-BA3E-E769B51F498F}"/>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nhiệm</a:t>
            </a:r>
            <a:r>
              <a:rPr lang="en-US" dirty="0"/>
              <a:t> </a:t>
            </a:r>
            <a:r>
              <a:rPr lang="en-US" dirty="0" err="1"/>
              <a:t>vụ</a:t>
            </a:r>
            <a:endParaRPr lang="en-US" dirty="0"/>
          </a:p>
        </p:txBody>
      </p:sp>
      <p:graphicFrame>
        <p:nvGraphicFramePr>
          <p:cNvPr id="5" name="Content Placeholder 4">
            <a:extLst>
              <a:ext uri="{FF2B5EF4-FFF2-40B4-BE49-F238E27FC236}">
                <a16:creationId xmlns:a16="http://schemas.microsoft.com/office/drawing/2014/main" id="{4CD16721-EA1F-5EDE-48A2-346B684B15F9}"/>
              </a:ext>
            </a:extLst>
          </p:cNvPr>
          <p:cNvGraphicFramePr>
            <a:graphicFrameLocks noGrp="1"/>
          </p:cNvGraphicFramePr>
          <p:nvPr>
            <p:ph idx="1"/>
            <p:extLst>
              <p:ext uri="{D42A27DB-BD31-4B8C-83A1-F6EECF244321}">
                <p14:modId xmlns:p14="http://schemas.microsoft.com/office/powerpoint/2010/main" val="202508203"/>
              </p:ext>
            </p:extLst>
          </p:nvPr>
        </p:nvGraphicFramePr>
        <p:xfrm>
          <a:off x="1143000" y="2057400"/>
          <a:ext cx="9872662" cy="2250958"/>
        </p:xfrm>
        <a:graphic>
          <a:graphicData uri="http://schemas.openxmlformats.org/drawingml/2006/table">
            <a:tbl>
              <a:tblPr firstRow="1" bandRow="1">
                <a:tableStyleId>{5C22544A-7EE6-4342-B048-85BDC9FD1C3A}</a:tableStyleId>
              </a:tblPr>
              <a:tblGrid>
                <a:gridCol w="4936331">
                  <a:extLst>
                    <a:ext uri="{9D8B030D-6E8A-4147-A177-3AD203B41FA5}">
                      <a16:colId xmlns:a16="http://schemas.microsoft.com/office/drawing/2014/main" val="1183249642"/>
                    </a:ext>
                  </a:extLst>
                </a:gridCol>
                <a:gridCol w="4936331">
                  <a:extLst>
                    <a:ext uri="{9D8B030D-6E8A-4147-A177-3AD203B41FA5}">
                      <a16:colId xmlns:a16="http://schemas.microsoft.com/office/drawing/2014/main" val="1169917772"/>
                    </a:ext>
                  </a:extLst>
                </a:gridCol>
              </a:tblGrid>
              <a:tr h="370840">
                <a:tc>
                  <a:txBody>
                    <a:bodyPr/>
                    <a:lstStyle/>
                    <a:p>
                      <a:r>
                        <a:rPr lang="en-US" dirty="0">
                          <a:latin typeface="Times New Roman" panose="02020603050405020304" pitchFamily="18" charset="0"/>
                          <a:cs typeface="Times New Roman" panose="02020603050405020304" pitchFamily="18" charset="0"/>
                        </a:rPr>
                        <a:t>Thành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9328841"/>
                  </a:ext>
                </a:extLst>
              </a:tr>
              <a:tr h="370840">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20521483 -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Trần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Duy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Khôi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2241519"/>
                  </a:ext>
                </a:extLst>
              </a:tr>
              <a:tr h="370840">
                <a:tc>
                  <a:txBody>
                    <a:bodyPr/>
                    <a:lstStyle/>
                    <a:p>
                      <a:r>
                        <a:rPr lang="en-US" dirty="0">
                          <a:latin typeface="Times New Roman" panose="02020603050405020304" pitchFamily="18" charset="0"/>
                          <a:cs typeface="Times New Roman" panose="02020603050405020304" pitchFamily="18" charset="0"/>
                        </a:rPr>
                        <a:t>20520628 - </a:t>
                      </a:r>
                      <a:r>
                        <a:rPr lang="en-US" dirty="0" err="1">
                          <a:latin typeface="Times New Roman" panose="02020603050405020304" pitchFamily="18" charset="0"/>
                          <a:cs typeface="Times New Roman" panose="02020603050405020304" pitchFamily="18" charset="0"/>
                        </a:rPr>
                        <a:t>Đinh</a:t>
                      </a:r>
                      <a:r>
                        <a:rPr lang="en-US" dirty="0">
                          <a:latin typeface="Times New Roman" panose="02020603050405020304" pitchFamily="18" charset="0"/>
                          <a:cs typeface="Times New Roman" panose="02020603050405020304" pitchFamily="18" charset="0"/>
                        </a:rPr>
                        <a:t> Quang </a:t>
                      </a:r>
                      <a:r>
                        <a:rPr lang="en-US" dirty="0" err="1">
                          <a:latin typeface="Times New Roman" panose="02020603050405020304" pitchFamily="18" charset="0"/>
                          <a:cs typeface="Times New Roman" panose="02020603050405020304" pitchFamily="18" charset="0"/>
                        </a:rPr>
                        <a:t>Mạnh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0716468"/>
                  </a:ext>
                </a:extLst>
              </a:tr>
              <a:tr h="370840">
                <a:tc>
                  <a:txBody>
                    <a:bodyPr/>
                    <a:lstStyle/>
                    <a:p>
                      <a:r>
                        <a:rPr lang="en-US" dirty="0">
                          <a:latin typeface="Times New Roman" panose="02020603050405020304" pitchFamily="18" charset="0"/>
                          <a:cs typeface="Times New Roman" panose="02020603050405020304" pitchFamily="18" charset="0"/>
                        </a:rPr>
                        <a:t>21522622 - Ngô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422899"/>
                  </a:ext>
                </a:extLst>
              </a:tr>
              <a:tr h="396758">
                <a:tc>
                  <a:txBody>
                    <a:bodyPr/>
                    <a:lstStyle/>
                    <a:p>
                      <a:r>
                        <a:rPr lang="en-US" dirty="0">
                          <a:latin typeface="Times New Roman" panose="02020603050405020304" pitchFamily="18" charset="0"/>
                          <a:cs typeface="Times New Roman" panose="02020603050405020304" pitchFamily="18" charset="0"/>
                        </a:rPr>
                        <a:t>21522495 -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Hoàng Minh </a:t>
                      </a:r>
                      <a:r>
                        <a:rPr lang="en-US" dirty="0" err="1">
                          <a:latin typeface="Times New Roman" panose="02020603050405020304" pitchFamily="18" charset="0"/>
                          <a:cs typeface="Times New Roman" panose="02020603050405020304" pitchFamily="18" charset="0"/>
                        </a:rPr>
                        <a:t>Quân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Supabase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2810677"/>
                  </a:ext>
                </a:extLst>
              </a:tr>
              <a:tr h="370840">
                <a:tc>
                  <a:txBody>
                    <a:bodyPr/>
                    <a:lstStyle/>
                    <a:p>
                      <a:r>
                        <a:rPr lang="vi-VN" dirty="0">
                          <a:latin typeface="Times New Roman" panose="02020603050405020304" pitchFamily="18" charset="0"/>
                          <a:cs typeface="Times New Roman" panose="02020603050405020304" pitchFamily="18" charset="0"/>
                        </a:rPr>
                        <a:t>21522553</a:t>
                      </a:r>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Lê Hồng Sơn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Supabase</a:t>
                      </a:r>
                      <a:r>
                        <a:rPr lang="en-US" dirty="0">
                          <a:latin typeface="Times New Roman" panose="02020603050405020304" pitchFamily="18" charset="0"/>
                          <a:cs typeface="Times New Roman" panose="02020603050405020304" pitchFamily="18" charset="0"/>
                        </a:rPr>
                        <a:t>, Demo</a:t>
                      </a:r>
                    </a:p>
                  </a:txBody>
                  <a:tcPr/>
                </a:tc>
                <a:extLst>
                  <a:ext uri="{0D108BD9-81ED-4DB2-BD59-A6C34878D82A}">
                    <a16:rowId xmlns:a16="http://schemas.microsoft.com/office/drawing/2014/main" val="3902332322"/>
                  </a:ext>
                </a:extLst>
              </a:tr>
            </a:tbl>
          </a:graphicData>
        </a:graphic>
      </p:graphicFrame>
      <p:sp>
        <p:nvSpPr>
          <p:cNvPr id="4" name="Slide Number Placeholder 3">
            <a:extLst>
              <a:ext uri="{FF2B5EF4-FFF2-40B4-BE49-F238E27FC236}">
                <a16:creationId xmlns:a16="http://schemas.microsoft.com/office/drawing/2014/main" id="{0D8C3715-2F72-1360-DAE9-A6C533BFA14F}"/>
              </a:ext>
            </a:extLst>
          </p:cNvPr>
          <p:cNvSpPr>
            <a:spLocks noGrp="1"/>
          </p:cNvSpPr>
          <p:nvPr>
            <p:ph type="sldNum" sz="quarter" idx="12"/>
          </p:nvPr>
        </p:nvSpPr>
        <p:spPr/>
        <p:txBody>
          <a:bodyPr/>
          <a:lstStyle/>
          <a:p>
            <a:fld id="{28844951-7827-47D4-8276-7DDE1FA7D85A}" type="slidenum">
              <a:rPr lang="en-US" smtClean="0"/>
              <a:pPr/>
              <a:t>50</a:t>
            </a:fld>
            <a:endParaRPr lang="en-US"/>
          </a:p>
        </p:txBody>
      </p:sp>
    </p:spTree>
    <p:extLst>
      <p:ext uri="{BB962C8B-B14F-4D97-AF65-F5344CB8AC3E}">
        <p14:creationId xmlns:p14="http://schemas.microsoft.com/office/powerpoint/2010/main" val="3232534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1465816"/>
            <a:ext cx="9966960" cy="1325880"/>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en-US" sz="2800" b="0" dirty="0">
                <a:latin typeface="Times New Roman" panose="02020603050405020304" pitchFamily="18" charset="0"/>
                <a:cs typeface="Times New Roman" panose="02020603050405020304" pitchFamily="18" charset="0"/>
              </a:rPr>
              <a:t>SEMINAR </a:t>
            </a:r>
          </a:p>
          <a:p>
            <a:r>
              <a:rPr lang="en-US" sz="3200" dirty="0">
                <a:latin typeface="Times New Roman" panose="02020603050405020304" pitchFamily="18" charset="0"/>
                <a:cs typeface="Times New Roman" panose="02020603050405020304" pitchFamily="18" charset="0"/>
              </a:rPr>
              <a:t>CHUYÊN ĐỀ CSDL NÂNG CAO</a:t>
            </a:r>
            <a:endParaRPr lang="vi-VN" sz="3200" dirty="0">
              <a:latin typeface="Times New Roman" panose="02020603050405020304" pitchFamily="18" charset="0"/>
              <a:cs typeface="Times New Roman" panose="02020603050405020304" pitchFamily="18" charset="0"/>
            </a:endParaRPr>
          </a:p>
        </p:txBody>
      </p:sp>
      <p:sp>
        <p:nvSpPr>
          <p:cNvPr id="4" name="Hộp Văn bản 12">
            <a:extLst>
              <a:ext uri="{FF2B5EF4-FFF2-40B4-BE49-F238E27FC236}">
                <a16:creationId xmlns:a16="http://schemas.microsoft.com/office/drawing/2014/main" id="{65A2C5F2-7DFC-1E9F-DFC9-CEA4DB8AE801}"/>
              </a:ext>
            </a:extLst>
          </p:cNvPr>
          <p:cNvSpPr txBox="1"/>
          <p:nvPr/>
        </p:nvSpPr>
        <p:spPr>
          <a:xfrm>
            <a:off x="7289800" y="584117"/>
            <a:ext cx="4172313" cy="584775"/>
          </a:xfrm>
          <a:prstGeom prst="rect">
            <a:avLst/>
          </a:prstGeom>
          <a:noFill/>
        </p:spPr>
        <p:txBody>
          <a:bodyPr wrap="square">
            <a:spAutoFit/>
          </a:bodyPr>
          <a:lstStyle/>
          <a:p>
            <a:pPr algn="ctr"/>
            <a:r>
              <a:rPr lang="en-US" sz="1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Khoa</a:t>
            </a: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dirty="0" err="1">
                <a:solidFill>
                  <a:srgbClr val="0070C0"/>
                </a:solidFill>
              </a:rPr>
              <a:t>Lớp</a:t>
            </a:r>
            <a:r>
              <a:rPr lang="en-US" sz="1600" dirty="0">
                <a:solidFill>
                  <a:srgbClr val="0070C0"/>
                </a:solidFill>
              </a:rPr>
              <a:t>: </a:t>
            </a:r>
            <a:r>
              <a:rPr lang="en-US" sz="1600" b="1" dirty="0">
                <a:solidFill>
                  <a:srgbClr val="0070C0"/>
                </a:solidFill>
                <a:effectLst/>
                <a:latin typeface="Times New Roman" panose="02020603050405020304" pitchFamily="18" charset="0"/>
                <a:ea typeface="Times New Roman" panose="02020603050405020304" pitchFamily="18" charset="0"/>
              </a:rPr>
              <a:t>SE332.O21</a:t>
            </a:r>
            <a:endParaRPr lang="en-US" sz="1600" dirty="0">
              <a:solidFill>
                <a:srgbClr val="0070C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B3D1DAC2-FFDD-9B58-65ED-8CD64B763103}"/>
              </a:ext>
            </a:extLst>
          </p:cNvPr>
          <p:cNvSpPr>
            <a:spLocks noGrp="1"/>
          </p:cNvSpPr>
          <p:nvPr>
            <p:ph type="subTitle" idx="1"/>
          </p:nvPr>
        </p:nvSpPr>
        <p:spPr>
          <a:xfrm>
            <a:off x="1709530" y="3862804"/>
            <a:ext cx="8767860" cy="1388165"/>
          </a:xfrm>
        </p:spPr>
        <p:txBody>
          <a:bodyPr>
            <a:normAutofit/>
          </a:bodyPr>
          <a:lstStyle/>
          <a:p>
            <a:r>
              <a:rPr lang="en-US" sz="4000" b="1" dirty="0"/>
              <a:t>Thank you for watching!</a:t>
            </a:r>
          </a:p>
        </p:txBody>
      </p:sp>
    </p:spTree>
    <p:extLst>
      <p:ext uri="{BB962C8B-B14F-4D97-AF65-F5344CB8AC3E}">
        <p14:creationId xmlns:p14="http://schemas.microsoft.com/office/powerpoint/2010/main" val="32167733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2. </a:t>
            </a:r>
            <a:r>
              <a:rPr lang="en-US" dirty="0" err="1"/>
              <a:t>Kiến</a:t>
            </a:r>
            <a:r>
              <a:rPr lang="en-US" dirty="0"/>
              <a:t> </a:t>
            </a:r>
            <a:r>
              <a:rPr lang="en-US" dirty="0" err="1"/>
              <a:t>trúc</a:t>
            </a:r>
            <a:r>
              <a:rPr lang="en-US" dirty="0"/>
              <a:t> </a:t>
            </a:r>
            <a:r>
              <a:rPr lang="en-US" dirty="0" err="1"/>
              <a:t>của</a:t>
            </a:r>
            <a:r>
              <a:rPr lang="en-US" dirty="0"/>
              <a:t> </a:t>
            </a:r>
            <a:r>
              <a:rPr lang="en-US" dirty="0" err="1"/>
              <a:t>Supabase</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lstStyle/>
          <a:p>
            <a:pPr>
              <a:buFont typeface="Wingdings" panose="05000000000000000000" pitchFamily="2" charset="2"/>
              <a:buChar char="v"/>
            </a:pPr>
            <a:r>
              <a:rPr lang="en-US" dirty="0"/>
              <a:t> </a:t>
            </a:r>
            <a:r>
              <a:rPr lang="vi-VN" dirty="0"/>
              <a:t>Tech stack tổng thể:</a:t>
            </a:r>
          </a:p>
          <a:p>
            <a:pPr>
              <a:buFont typeface="Arial" panose="020B0604020202020204" pitchFamily="34" charset="0"/>
              <a:buChar char="•"/>
            </a:pPr>
            <a:r>
              <a:rPr lang="vi-VN" dirty="0"/>
              <a:t>Ngôn ngữ và Framework: Javascript, Typescript, Go, Elixir, Tailwind, React</a:t>
            </a:r>
          </a:p>
          <a:p>
            <a:pPr>
              <a:buFont typeface="Arial" panose="020B0604020202020204" pitchFamily="34" charset="0"/>
              <a:buChar char="•"/>
            </a:pPr>
            <a:r>
              <a:rPr lang="vi-VN" dirty="0"/>
              <a:t>Công cụ: PostgREST, Pulumi, Kong</a:t>
            </a:r>
          </a:p>
          <a:p>
            <a:pPr>
              <a:buFont typeface="Arial" panose="020B0604020202020204" pitchFamily="34" charset="0"/>
              <a:buChar char="•"/>
            </a:pPr>
            <a:r>
              <a:rPr lang="vi-VN" dirty="0"/>
              <a:t>Nền tảng: PostgreSQL, Node.js, Next.js, Docker</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2089238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58239" y="453020"/>
            <a:ext cx="9875520" cy="1093201"/>
          </a:xfrm>
        </p:spPr>
        <p:txBody>
          <a:bodyPr>
            <a:normAutofit/>
          </a:bodyPr>
          <a:lstStyle/>
          <a:p>
            <a:r>
              <a:rPr lang="en-US" sz="3500" dirty="0" err="1"/>
              <a:t>Kiến</a:t>
            </a:r>
            <a:r>
              <a:rPr lang="en-US" sz="3500" dirty="0"/>
              <a:t> </a:t>
            </a:r>
            <a:r>
              <a:rPr lang="en-US" sz="3500" dirty="0" err="1"/>
              <a:t>trúc</a:t>
            </a:r>
            <a:r>
              <a:rPr lang="en-US" sz="3500" dirty="0"/>
              <a:t> chi </a:t>
            </a:r>
            <a:r>
              <a:rPr lang="en-US" sz="3500" dirty="0" err="1"/>
              <a:t>tiết</a:t>
            </a:r>
            <a:r>
              <a:rPr lang="en-US" sz="3500" dirty="0"/>
              <a:t> </a:t>
            </a:r>
            <a:r>
              <a:rPr lang="en-US" sz="3500" dirty="0" err="1"/>
              <a:t>của</a:t>
            </a:r>
            <a:r>
              <a:rPr lang="en-US" sz="3500" dirty="0"/>
              <a:t> </a:t>
            </a:r>
            <a:r>
              <a:rPr lang="en-US" sz="3500" dirty="0" err="1"/>
              <a:t>Supabase</a:t>
            </a:r>
            <a:r>
              <a:rPr lang="en-US" sz="3500" dirty="0"/>
              <a:t> </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7</a:t>
            </a:fld>
            <a:endParaRPr lang="en-US"/>
          </a:p>
        </p:txBody>
      </p:sp>
      <p:pic>
        <p:nvPicPr>
          <p:cNvPr id="2052" name="Picture 4">
            <a:extLst>
              <a:ext uri="{FF2B5EF4-FFF2-40B4-BE49-F238E27FC236}">
                <a16:creationId xmlns:a16="http://schemas.microsoft.com/office/drawing/2014/main" id="{1BBDF6FA-038D-36E8-E75E-B88E71C0F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282" y="1268867"/>
            <a:ext cx="6231433" cy="532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443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normAutofit/>
          </a:bodyPr>
          <a:lstStyle/>
          <a:p>
            <a:r>
              <a:rPr lang="en-US" sz="3500" dirty="0" err="1"/>
              <a:t>Kiến</a:t>
            </a:r>
            <a:r>
              <a:rPr lang="en-US" sz="3500" dirty="0"/>
              <a:t> </a:t>
            </a:r>
            <a:r>
              <a:rPr lang="en-US" sz="3500" dirty="0" err="1"/>
              <a:t>trúc</a:t>
            </a:r>
            <a:r>
              <a:rPr lang="en-US" sz="3500" dirty="0"/>
              <a:t> chi </a:t>
            </a:r>
            <a:r>
              <a:rPr lang="en-US" sz="3500" dirty="0" err="1"/>
              <a:t>tiết</a:t>
            </a:r>
            <a:r>
              <a:rPr lang="en-US" sz="3500" dirty="0"/>
              <a:t> </a:t>
            </a:r>
            <a:r>
              <a:rPr lang="en-US" sz="3500" dirty="0" err="1"/>
              <a:t>của</a:t>
            </a:r>
            <a:r>
              <a:rPr lang="en-US" sz="3500" dirty="0"/>
              <a:t> </a:t>
            </a:r>
            <a:r>
              <a:rPr lang="en-US" sz="3500" dirty="0" err="1"/>
              <a:t>Supabase</a:t>
            </a:r>
            <a:r>
              <a:rPr lang="en-US" sz="3500" dirty="0"/>
              <a:t> </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43000" y="1864256"/>
            <a:ext cx="9872871" cy="4231744"/>
          </a:xfrm>
        </p:spPr>
        <p:txBody>
          <a:bodyPr>
            <a:normAutofit fontScale="92500" lnSpcReduction="10000"/>
          </a:bodyPr>
          <a:lstStyle/>
          <a:p>
            <a:pPr algn="just">
              <a:buFont typeface="Arial" panose="020B0604020202020204" pitchFamily="34" charset="0"/>
              <a:buChar char="•"/>
            </a:pPr>
            <a:r>
              <a:rPr lang="vi-VN" dirty="0"/>
              <a:t>Kong: là API gateway</a:t>
            </a:r>
          </a:p>
          <a:p>
            <a:pPr algn="just">
              <a:buFont typeface="Arial" panose="020B0604020202020204" pitchFamily="34" charset="0"/>
              <a:buChar char="•"/>
            </a:pPr>
            <a:r>
              <a:rPr lang="vi-VN" dirty="0"/>
              <a:t>GoTrue: sử dụng để quản lý người dùng và token</a:t>
            </a:r>
          </a:p>
          <a:p>
            <a:pPr algn="just">
              <a:buFont typeface="Arial" panose="020B0604020202020204" pitchFamily="34" charset="0"/>
              <a:buChar char="•"/>
            </a:pPr>
            <a:r>
              <a:rPr lang="vi-VN" dirty="0"/>
              <a:t>PostgREST: sử dụng để cung cấp RESTful API từ bất kỳ cơ sở dữ liệu Postgres nào được tạo</a:t>
            </a:r>
          </a:p>
          <a:p>
            <a:pPr algn="just">
              <a:buFont typeface="Arial" panose="020B0604020202020204" pitchFamily="34" charset="0"/>
              <a:buChar char="•"/>
            </a:pPr>
            <a:r>
              <a:rPr lang="vi-VN" dirty="0"/>
              <a:t>Realtime: cung cấp websocket để lắng nghe cơ sở dữ liệu Postgres đích</a:t>
            </a:r>
          </a:p>
          <a:p>
            <a:pPr algn="just">
              <a:buFont typeface="Arial" panose="020B0604020202020204" pitchFamily="34" charset="0"/>
              <a:buChar char="•"/>
            </a:pPr>
            <a:r>
              <a:rPr lang="vi-VN" dirty="0"/>
              <a:t>Storage-API: dịch vụ lưu trữ đối tượng tượng tương thích S3 với Postgres và GoTrue. Nó được xây dựng bằng framework fastify</a:t>
            </a:r>
          </a:p>
          <a:p>
            <a:pPr algn="just">
              <a:buFont typeface="Arial" panose="020B0604020202020204" pitchFamily="34" charset="0"/>
              <a:buChar char="•"/>
            </a:pPr>
            <a:r>
              <a:rPr lang="vi-VN" dirty="0"/>
              <a:t>postgres-meta: cung cấp RESTful API để quản lý cơ sở dữ liệu PostgreSQL (truy xuất bảng, thêm vai trò, chạy truy vấn)</a:t>
            </a:r>
          </a:p>
          <a:p>
            <a:pPr algn="just">
              <a:buFont typeface="Arial" panose="020B0604020202020204" pitchFamily="34" charset="0"/>
              <a:buChar char="•"/>
            </a:pPr>
            <a:r>
              <a:rPr lang="vi-VN" dirty="0"/>
              <a:t>PostgreSQL:</a:t>
            </a:r>
          </a:p>
          <a:p>
            <a:pPr algn="just">
              <a:buFont typeface="Arial" panose="020B0604020202020204" pitchFamily="34" charset="0"/>
              <a:buChar char="•"/>
            </a:pPr>
            <a:r>
              <a:rPr lang="vi-VN" dirty="0"/>
              <a:t>S3 Storage Provided: sử dụng Amazon S3 để lưu trữ các tập tin lớn</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40135576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43000" y="507896"/>
            <a:ext cx="9875520" cy="1356360"/>
          </a:xfrm>
        </p:spPr>
        <p:txBody>
          <a:bodyPr/>
          <a:lstStyle/>
          <a:p>
            <a:r>
              <a:rPr lang="en-US" dirty="0"/>
              <a:t>3. Các </a:t>
            </a:r>
            <a:r>
              <a:rPr lang="en-US" dirty="0" err="1"/>
              <a:t>tính</a:t>
            </a:r>
            <a:r>
              <a:rPr lang="en-US" dirty="0"/>
              <a:t> </a:t>
            </a:r>
            <a:r>
              <a:rPr lang="en-US" dirty="0" err="1"/>
              <a:t>năng</a:t>
            </a:r>
            <a:r>
              <a:rPr lang="en-US" dirty="0"/>
              <a:t> </a:t>
            </a:r>
            <a:r>
              <a:rPr lang="en-US" dirty="0" err="1"/>
              <a:t>nổi</a:t>
            </a:r>
            <a:r>
              <a:rPr lang="en-US" dirty="0"/>
              <a:t> </a:t>
            </a:r>
            <a:r>
              <a:rPr lang="en-US" dirty="0" err="1"/>
              <a:t>bật</a:t>
            </a:r>
            <a:endParaRPr lang="en-US" dirty="0"/>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p:txBody>
          <a:bodyPr>
            <a:normAutofit/>
          </a:bodyPr>
          <a:lstStyle/>
          <a:p>
            <a:pPr>
              <a:buFont typeface="Wingdings" panose="05000000000000000000" pitchFamily="2" charset="2"/>
              <a:buChar char="v"/>
            </a:pPr>
            <a:r>
              <a:rPr lang="en-US" dirty="0"/>
              <a:t> Database</a:t>
            </a:r>
          </a:p>
          <a:p>
            <a:pPr>
              <a:buFont typeface="Wingdings" panose="05000000000000000000" pitchFamily="2" charset="2"/>
              <a:buChar char="v"/>
            </a:pPr>
            <a:r>
              <a:rPr lang="en-US" dirty="0"/>
              <a:t> Authentication</a:t>
            </a:r>
          </a:p>
          <a:p>
            <a:pPr>
              <a:buFont typeface="Wingdings" panose="05000000000000000000" pitchFamily="2" charset="2"/>
              <a:buChar char="v"/>
            </a:pPr>
            <a:r>
              <a:rPr lang="en-US" dirty="0"/>
              <a:t> Storage</a:t>
            </a:r>
          </a:p>
          <a:p>
            <a:pPr>
              <a:buFont typeface="Wingdings" panose="05000000000000000000" pitchFamily="2" charset="2"/>
              <a:buChar char="v"/>
            </a:pPr>
            <a:r>
              <a:rPr lang="en-US" dirty="0"/>
              <a:t>Edge Functions</a:t>
            </a:r>
          </a:p>
          <a:p>
            <a:pPr>
              <a:buFont typeface="Wingdings" panose="05000000000000000000" pitchFamily="2" charset="2"/>
              <a:buChar char="v"/>
            </a:pPr>
            <a:r>
              <a:rPr lang="en-US" dirty="0"/>
              <a:t> Realtime</a:t>
            </a:r>
          </a:p>
          <a:p>
            <a:pPr>
              <a:buFont typeface="Wingdings" panose="05000000000000000000" pitchFamily="2" charset="2"/>
              <a:buChar char="v"/>
            </a:pPr>
            <a:r>
              <a:rPr lang="en-US" dirty="0"/>
              <a:t> Platform</a:t>
            </a:r>
          </a:p>
          <a:p>
            <a:pPr>
              <a:buFont typeface="Wingdings" panose="05000000000000000000" pitchFamily="2" charset="2"/>
              <a:buChar char="v"/>
            </a:pPr>
            <a:r>
              <a:rPr lang="en-US" dirty="0"/>
              <a:t>Management API</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1311318695"/>
      </p:ext>
    </p:extLst>
  </p:cSld>
  <p:clrMapOvr>
    <a:masterClrMapping/>
  </p:clrMapOvr>
  <p:transition spd="slow">
    <p:push dir="u"/>
  </p:transition>
</p:sld>
</file>

<file path=ppt/theme/theme1.xml><?xml version="1.0" encoding="utf-8"?>
<a:theme xmlns:a="http://schemas.openxmlformats.org/drawingml/2006/main" name="Cơ sở">
  <a:themeElements>
    <a:clrScheme name="Cơ sở">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ơ sở">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ơ sở">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624</TotalTime>
  <Words>3558</Words>
  <Application>Microsoft Office PowerPoint</Application>
  <PresentationFormat>Widescreen</PresentationFormat>
  <Paragraphs>298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Corbel</vt:lpstr>
      <vt:lpstr>Courier New</vt:lpstr>
      <vt:lpstr>Times New Roman</vt:lpstr>
      <vt:lpstr>Wingdings</vt:lpstr>
      <vt:lpstr>Cơ sở</vt:lpstr>
      <vt:lpstr>Tìm hiểu về Supabase</vt:lpstr>
      <vt:lpstr>Nội dung</vt:lpstr>
      <vt:lpstr>1. Giới thiệu về Supabase</vt:lpstr>
      <vt:lpstr>2. Kiến trúc của Supabase</vt:lpstr>
      <vt:lpstr>2. Kiến trúc của Supabase</vt:lpstr>
      <vt:lpstr>2. Kiến trúc của Supabase</vt:lpstr>
      <vt:lpstr>Kiến trúc chi tiết của Supabase </vt:lpstr>
      <vt:lpstr>Kiến trúc chi tiết của Supabase </vt:lpstr>
      <vt:lpstr>3. Các tính năng nổi bật</vt:lpstr>
      <vt:lpstr>3.1. Database</vt:lpstr>
      <vt:lpstr>PowerPoint Presentation</vt:lpstr>
      <vt:lpstr>Arrays</vt:lpstr>
      <vt:lpstr>Enum</vt:lpstr>
      <vt:lpstr>Function</vt:lpstr>
      <vt:lpstr>API</vt:lpstr>
      <vt:lpstr>Security</vt:lpstr>
      <vt:lpstr>PowerPoint Presentation</vt:lpstr>
      <vt:lpstr>PowerPoint Presentation</vt:lpstr>
      <vt:lpstr>3.2. Authentication</vt:lpstr>
      <vt:lpstr>User session</vt:lpstr>
      <vt:lpstr>3.2. Authentication</vt:lpstr>
      <vt:lpstr>3.2. Authentication</vt:lpstr>
      <vt:lpstr>PowerPoint Presentation</vt:lpstr>
      <vt:lpstr>PowerPoint Presentation</vt:lpstr>
      <vt:lpstr>Auth UI (React, Flutter)</vt:lpstr>
      <vt:lpstr>3.3. Storage</vt:lpstr>
      <vt:lpstr>3.4. Platform</vt:lpstr>
      <vt:lpstr>3.5. Edge Functions</vt:lpstr>
      <vt:lpstr>3.5. Edge Functions</vt:lpstr>
      <vt:lpstr>3.6. Realtime </vt:lpstr>
      <vt:lpstr>3.6. Realtime </vt:lpstr>
      <vt:lpstr>3.6. Realtime </vt:lpstr>
      <vt:lpstr>3.6. Realtime </vt:lpstr>
      <vt:lpstr>3.6. Realtime </vt:lpstr>
      <vt:lpstr>3.6. Realtime </vt:lpstr>
      <vt:lpstr>3.7. Project management</vt:lpstr>
      <vt:lpstr>4. So sánh với các công nghệ liên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Các vấn đề và thách thức</vt:lpstr>
      <vt:lpstr>5. Các vấn đề và thách thức</vt:lpstr>
      <vt:lpstr>5. Các vấn đề và thách thức</vt:lpstr>
      <vt:lpstr>5. Các vấn đề và thách thức</vt:lpstr>
      <vt:lpstr>6. Xây dựng ứng dụng minh họa</vt:lpstr>
      <vt:lpstr>Phân công nhiệm vụ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SINH VIÊN TRƯỜNG ĐẠI HỌC URC</dc:title>
  <dc:creator>Trần Thị Hồng Yến</dc:creator>
  <cp:lastModifiedBy>Lê Hồng Sơn</cp:lastModifiedBy>
  <cp:revision>29</cp:revision>
  <dcterms:created xsi:type="dcterms:W3CDTF">2021-10-28T17:19:47Z</dcterms:created>
  <dcterms:modified xsi:type="dcterms:W3CDTF">2024-05-08T08:49:09Z</dcterms:modified>
</cp:coreProperties>
</file>