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3" r:id="rId6"/>
    <p:sldId id="264" r:id="rId7"/>
    <p:sldId id="270" r:id="rId8"/>
    <p:sldId id="265" r:id="rId9"/>
    <p:sldId id="266" r:id="rId10"/>
    <p:sldId id="267" r:id="rId11"/>
    <p:sldId id="268" r:id="rId12"/>
    <p:sldId id="269" r:id="rId13"/>
  </p:sldIdLst>
  <p:sldSz cx="9144000" cy="6858000" type="screen4x3"/>
  <p:notesSz cx="9872663" cy="6797675"/>
  <p:embeddedFontLst>
    <p:embeddedFont>
      <p:font typeface="PT Sans" panose="020B0503020203020204" pitchFamily="34" charset="0"/>
      <p:regular r:id="rId15"/>
      <p:bold r:id="rId16"/>
      <p:italic r:id="rId17"/>
      <p:boldItalic r:id="rId18"/>
    </p:embeddedFont>
    <p:embeddedFont>
      <p:font typeface="Tahoma" panose="020B060403050404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h0WepinKZpSjUR5nIDZh0FDLj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033" autoAdjust="0"/>
  </p:normalViewPr>
  <p:slideViewPr>
    <p:cSldViewPr snapToGrid="0">
      <p:cViewPr varScale="1">
        <p:scale>
          <a:sx n="82" d="100"/>
          <a:sy n="82" d="100"/>
        </p:scale>
        <p:origin x="1253"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factoring.guru/smells/long-parameter-li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1.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Builder</a:t>
            </a:r>
            <a:r>
              <a:rPr lang="en-US" b="0" i="0">
                <a:solidFill>
                  <a:srgbClr val="444444"/>
                </a:solidFill>
                <a:latin typeface="PT Sans"/>
                <a:ea typeface="PT Sans"/>
                <a:cs typeface="PT Sans"/>
                <a:sym typeface="PT Sans"/>
              </a:rPr>
              <a:t> interface declares product construction steps that are common to all types of builders.</a:t>
            </a:r>
            <a:endParaRPr/>
          </a:p>
          <a:p>
            <a:pPr marL="0" marR="0" lvl="0" indent="0" algn="l" rtl="0">
              <a:lnSpc>
                <a:spcPct val="100000"/>
              </a:lnSpc>
              <a:spcBef>
                <a:spcPts val="360"/>
              </a:spcBef>
              <a:spcAft>
                <a:spcPts val="0"/>
              </a:spcAft>
              <a:buClr>
                <a:schemeClr val="dk1"/>
              </a:buClr>
              <a:buSzPts val="1200"/>
              <a:buFont typeface="Calibri"/>
              <a:buNone/>
            </a:pPr>
            <a:r>
              <a:rPr lang="en-US"/>
              <a:t>2. </a:t>
            </a:r>
            <a:r>
              <a:rPr lang="en-US" b="1" i="0">
                <a:solidFill>
                  <a:srgbClr val="444444"/>
                </a:solidFill>
                <a:latin typeface="PT Sans"/>
                <a:ea typeface="PT Sans"/>
                <a:cs typeface="PT Sans"/>
                <a:sym typeface="PT Sans"/>
              </a:rPr>
              <a:t>Concrete Builders</a:t>
            </a:r>
            <a:r>
              <a:rPr lang="en-US" b="0" i="0">
                <a:solidFill>
                  <a:srgbClr val="444444"/>
                </a:solidFill>
                <a:latin typeface="PT Sans"/>
                <a:ea typeface="PT Sans"/>
                <a:cs typeface="PT Sans"/>
                <a:sym typeface="PT Sans"/>
              </a:rPr>
              <a:t> provide different implementations of the construction steps. Concrete builders may produce products that don’t follow the common interface.</a:t>
            </a:r>
            <a:endParaRPr/>
          </a:p>
          <a:p>
            <a:pPr marL="0" marR="0" lvl="0" indent="0" algn="l" rtl="0">
              <a:lnSpc>
                <a:spcPct val="100000"/>
              </a:lnSpc>
              <a:spcBef>
                <a:spcPts val="360"/>
              </a:spcBef>
              <a:spcAft>
                <a:spcPts val="0"/>
              </a:spcAft>
              <a:buClr>
                <a:schemeClr val="dk1"/>
              </a:buClr>
              <a:buSzPts val="1200"/>
              <a:buFont typeface="Calibri"/>
              <a:buNone/>
            </a:pPr>
            <a:r>
              <a:rPr lang="en-US"/>
              <a:t>3. </a:t>
            </a:r>
            <a:r>
              <a:rPr lang="en-US" b="1" i="0">
                <a:solidFill>
                  <a:srgbClr val="444444"/>
                </a:solidFill>
                <a:latin typeface="PT Sans"/>
                <a:ea typeface="PT Sans"/>
                <a:cs typeface="PT Sans"/>
                <a:sym typeface="PT Sans"/>
              </a:rPr>
              <a:t>Products</a:t>
            </a:r>
            <a:r>
              <a:rPr lang="en-US" b="0" i="0">
                <a:solidFill>
                  <a:srgbClr val="444444"/>
                </a:solidFill>
                <a:latin typeface="PT Sans"/>
                <a:ea typeface="PT Sans"/>
                <a:cs typeface="PT Sans"/>
                <a:sym typeface="PT Sans"/>
              </a:rPr>
              <a:t> are resulting objects. Products constructed by different builders don’t have to belong to the same class hierarchy or interface.</a:t>
            </a:r>
            <a:endParaRPr/>
          </a:p>
          <a:p>
            <a:pPr marL="0" marR="0" lvl="0" indent="0" algn="l" rtl="0">
              <a:lnSpc>
                <a:spcPct val="100000"/>
              </a:lnSpc>
              <a:spcBef>
                <a:spcPts val="360"/>
              </a:spcBef>
              <a:spcAft>
                <a:spcPts val="0"/>
              </a:spcAft>
              <a:buClr>
                <a:schemeClr val="dk1"/>
              </a:buClr>
              <a:buSzPts val="1200"/>
              <a:buFont typeface="Calibri"/>
              <a:buNone/>
            </a:pPr>
            <a:r>
              <a:rPr lang="en-US"/>
              <a:t>4.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Director</a:t>
            </a:r>
            <a:r>
              <a:rPr lang="en-US" b="0" i="0">
                <a:solidFill>
                  <a:srgbClr val="444444"/>
                </a:solidFill>
                <a:latin typeface="PT Sans"/>
                <a:ea typeface="PT Sans"/>
                <a:cs typeface="PT Sans"/>
                <a:sym typeface="PT Sans"/>
              </a:rPr>
              <a:t> class defines the order in which to call construction steps, so you can create and reuse specific configurations of products.</a:t>
            </a:r>
            <a:endParaRPr/>
          </a:p>
          <a:p>
            <a:pPr marL="0" marR="0" lvl="0" indent="0" algn="l" rtl="0">
              <a:lnSpc>
                <a:spcPct val="100000"/>
              </a:lnSpc>
              <a:spcBef>
                <a:spcPts val="360"/>
              </a:spcBef>
              <a:spcAft>
                <a:spcPts val="0"/>
              </a:spcAft>
              <a:buClr>
                <a:schemeClr val="dk1"/>
              </a:buClr>
              <a:buSzPts val="1200"/>
              <a:buFont typeface="Calibri"/>
              <a:buNone/>
            </a:pPr>
            <a:r>
              <a:rPr lang="en-US"/>
              <a:t>5.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Client</a:t>
            </a:r>
            <a:r>
              <a:rPr lang="en-US" b="0" i="0">
                <a:solidFill>
                  <a:srgbClr val="444444"/>
                </a:solidFill>
                <a:latin typeface="PT Sans"/>
                <a:ea typeface="PT Sans"/>
                <a:cs typeface="PT Sans"/>
                <a:sym typeface="PT Sans"/>
              </a:rPr>
              <a:t> must associate one of the builder objects with the director. Usually, it’s done just once, via parameters of the director’s constructor. Then the director uses that builder object for all further construction. However, there’s an alternative approach for when the client passes the builder object to the production method of the director. In this case, you can use a different builder each time you produce something with the director.</a:t>
            </a:r>
            <a:endParaRPr/>
          </a:p>
          <a:p>
            <a:pPr marL="0" lvl="0" indent="0" algn="l" rtl="0">
              <a:spcBef>
                <a:spcPts val="360"/>
              </a:spcBef>
              <a:spcAft>
                <a:spcPts val="0"/>
              </a:spcAft>
              <a:buNone/>
            </a:pPr>
            <a:endParaRPr/>
          </a:p>
        </p:txBody>
      </p:sp>
      <p:sp>
        <p:nvSpPr>
          <p:cNvPr id="150" name="Google Shape;150;p1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52" name="Google Shape;152;p1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2: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1.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Builder</a:t>
            </a:r>
            <a:r>
              <a:rPr lang="en-US" b="0" i="0">
                <a:solidFill>
                  <a:srgbClr val="444444"/>
                </a:solidFill>
                <a:latin typeface="PT Sans"/>
                <a:ea typeface="PT Sans"/>
                <a:cs typeface="PT Sans"/>
                <a:sym typeface="PT Sans"/>
              </a:rPr>
              <a:t> interface declares product construction steps that are common to all types of builders.</a:t>
            </a:r>
            <a:endParaRPr/>
          </a:p>
          <a:p>
            <a:pPr marL="0" marR="0" lvl="0" indent="0" algn="l" rtl="0">
              <a:lnSpc>
                <a:spcPct val="100000"/>
              </a:lnSpc>
              <a:spcBef>
                <a:spcPts val="360"/>
              </a:spcBef>
              <a:spcAft>
                <a:spcPts val="0"/>
              </a:spcAft>
              <a:buClr>
                <a:schemeClr val="dk1"/>
              </a:buClr>
              <a:buSzPts val="1200"/>
              <a:buFont typeface="Calibri"/>
              <a:buNone/>
            </a:pPr>
            <a:r>
              <a:rPr lang="en-US"/>
              <a:t>2. </a:t>
            </a:r>
            <a:r>
              <a:rPr lang="en-US" b="1" i="0">
                <a:solidFill>
                  <a:srgbClr val="444444"/>
                </a:solidFill>
                <a:latin typeface="PT Sans"/>
                <a:ea typeface="PT Sans"/>
                <a:cs typeface="PT Sans"/>
                <a:sym typeface="PT Sans"/>
              </a:rPr>
              <a:t>Concrete Builders</a:t>
            </a:r>
            <a:r>
              <a:rPr lang="en-US" b="0" i="0">
                <a:solidFill>
                  <a:srgbClr val="444444"/>
                </a:solidFill>
                <a:latin typeface="PT Sans"/>
                <a:ea typeface="PT Sans"/>
                <a:cs typeface="PT Sans"/>
                <a:sym typeface="PT Sans"/>
              </a:rPr>
              <a:t> provide different implementations of the construction steps. Concrete builders may produce products that don’t follow the common interface.</a:t>
            </a:r>
            <a:endParaRPr/>
          </a:p>
          <a:p>
            <a:pPr marL="0" marR="0" lvl="0" indent="0" algn="l" rtl="0">
              <a:lnSpc>
                <a:spcPct val="100000"/>
              </a:lnSpc>
              <a:spcBef>
                <a:spcPts val="360"/>
              </a:spcBef>
              <a:spcAft>
                <a:spcPts val="0"/>
              </a:spcAft>
              <a:buClr>
                <a:schemeClr val="dk1"/>
              </a:buClr>
              <a:buSzPts val="1200"/>
              <a:buFont typeface="Calibri"/>
              <a:buNone/>
            </a:pPr>
            <a:r>
              <a:rPr lang="en-US"/>
              <a:t>3. </a:t>
            </a:r>
            <a:r>
              <a:rPr lang="en-US" b="1" i="0">
                <a:solidFill>
                  <a:srgbClr val="444444"/>
                </a:solidFill>
                <a:latin typeface="PT Sans"/>
                <a:ea typeface="PT Sans"/>
                <a:cs typeface="PT Sans"/>
                <a:sym typeface="PT Sans"/>
              </a:rPr>
              <a:t>Products</a:t>
            </a:r>
            <a:r>
              <a:rPr lang="en-US" b="0" i="0">
                <a:solidFill>
                  <a:srgbClr val="444444"/>
                </a:solidFill>
                <a:latin typeface="PT Sans"/>
                <a:ea typeface="PT Sans"/>
                <a:cs typeface="PT Sans"/>
                <a:sym typeface="PT Sans"/>
              </a:rPr>
              <a:t> are resulting objects. Products constructed by different builders don’t have to belong to the same class hierarchy or interface.</a:t>
            </a:r>
            <a:endParaRPr/>
          </a:p>
          <a:p>
            <a:pPr marL="0" marR="0" lvl="0" indent="0" algn="l" rtl="0">
              <a:lnSpc>
                <a:spcPct val="100000"/>
              </a:lnSpc>
              <a:spcBef>
                <a:spcPts val="360"/>
              </a:spcBef>
              <a:spcAft>
                <a:spcPts val="0"/>
              </a:spcAft>
              <a:buClr>
                <a:schemeClr val="dk1"/>
              </a:buClr>
              <a:buSzPts val="1200"/>
              <a:buFont typeface="Calibri"/>
              <a:buNone/>
            </a:pPr>
            <a:r>
              <a:rPr lang="en-US"/>
              <a:t>4.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Director</a:t>
            </a:r>
            <a:r>
              <a:rPr lang="en-US" b="0" i="0">
                <a:solidFill>
                  <a:srgbClr val="444444"/>
                </a:solidFill>
                <a:latin typeface="PT Sans"/>
                <a:ea typeface="PT Sans"/>
                <a:cs typeface="PT Sans"/>
                <a:sym typeface="PT Sans"/>
              </a:rPr>
              <a:t> class defines the order in which to call construction steps, so you can create and reuse specific configurations of products.</a:t>
            </a:r>
            <a:endParaRPr/>
          </a:p>
          <a:p>
            <a:pPr marL="0" marR="0" lvl="0" indent="0" algn="l" rtl="0">
              <a:lnSpc>
                <a:spcPct val="100000"/>
              </a:lnSpc>
              <a:spcBef>
                <a:spcPts val="360"/>
              </a:spcBef>
              <a:spcAft>
                <a:spcPts val="0"/>
              </a:spcAft>
              <a:buClr>
                <a:schemeClr val="dk1"/>
              </a:buClr>
              <a:buSzPts val="1200"/>
              <a:buFont typeface="Calibri"/>
              <a:buNone/>
            </a:pPr>
            <a:r>
              <a:rPr lang="en-US"/>
              <a:t>5.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Client</a:t>
            </a:r>
            <a:r>
              <a:rPr lang="en-US" b="0" i="0">
                <a:solidFill>
                  <a:srgbClr val="444444"/>
                </a:solidFill>
                <a:latin typeface="PT Sans"/>
                <a:ea typeface="PT Sans"/>
                <a:cs typeface="PT Sans"/>
                <a:sym typeface="PT Sans"/>
              </a:rPr>
              <a:t> must associate one of the builder objects with the director. Usually, it’s done just once, via parameters of the director’s constructor. Then the director uses that builder object for all further construction. However, there’s an alternative approach for when the client passes the builder object to the production method of the director. In this case, you can use a different builder each time you produce something with the director.</a:t>
            </a:r>
            <a:endParaRPr/>
          </a:p>
          <a:p>
            <a:pPr marL="0" lvl="0" indent="0" algn="l" rtl="0">
              <a:spcBef>
                <a:spcPts val="360"/>
              </a:spcBef>
              <a:spcAft>
                <a:spcPts val="0"/>
              </a:spcAft>
              <a:buNone/>
            </a:pPr>
            <a:endParaRPr/>
          </a:p>
        </p:txBody>
      </p:sp>
      <p:sp>
        <p:nvSpPr>
          <p:cNvPr id="159" name="Google Shape;159;p12: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2: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61" name="Google Shape;161;p12: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3: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dirty="0"/>
              <a:t>1. </a:t>
            </a:r>
            <a:r>
              <a:rPr lang="en-US" b="0" i="0" dirty="0">
                <a:solidFill>
                  <a:srgbClr val="444444"/>
                </a:solidFill>
                <a:latin typeface="PT Sans"/>
                <a:ea typeface="PT Sans"/>
                <a:cs typeface="PT Sans"/>
                <a:sym typeface="PT Sans"/>
              </a:rPr>
              <a:t>The </a:t>
            </a:r>
            <a:r>
              <a:rPr lang="en-US" b="1" i="0" dirty="0">
                <a:solidFill>
                  <a:srgbClr val="444444"/>
                </a:solidFill>
                <a:latin typeface="PT Sans"/>
                <a:ea typeface="PT Sans"/>
                <a:cs typeface="PT Sans"/>
                <a:sym typeface="PT Sans"/>
              </a:rPr>
              <a:t>Builder</a:t>
            </a:r>
            <a:r>
              <a:rPr lang="en-US" b="0" i="0" dirty="0">
                <a:solidFill>
                  <a:srgbClr val="444444"/>
                </a:solidFill>
                <a:latin typeface="PT Sans"/>
                <a:ea typeface="PT Sans"/>
                <a:cs typeface="PT Sans"/>
                <a:sym typeface="PT Sans"/>
              </a:rPr>
              <a:t> interface declares product construction steps that are common to all types of builders.</a:t>
            </a:r>
            <a:endParaRPr dirty="0"/>
          </a:p>
          <a:p>
            <a:pPr marL="0" marR="0" lvl="0" indent="0" algn="l" rtl="0">
              <a:lnSpc>
                <a:spcPct val="100000"/>
              </a:lnSpc>
              <a:spcBef>
                <a:spcPts val="360"/>
              </a:spcBef>
              <a:spcAft>
                <a:spcPts val="0"/>
              </a:spcAft>
              <a:buClr>
                <a:schemeClr val="dk1"/>
              </a:buClr>
              <a:buSzPts val="1200"/>
              <a:buFont typeface="Calibri"/>
              <a:buNone/>
            </a:pPr>
            <a:r>
              <a:rPr lang="en-US" dirty="0"/>
              <a:t>2. </a:t>
            </a:r>
            <a:r>
              <a:rPr lang="en-US" b="1" i="0" dirty="0">
                <a:solidFill>
                  <a:srgbClr val="444444"/>
                </a:solidFill>
                <a:latin typeface="PT Sans"/>
                <a:ea typeface="PT Sans"/>
                <a:cs typeface="PT Sans"/>
                <a:sym typeface="PT Sans"/>
              </a:rPr>
              <a:t>Concrete Builders</a:t>
            </a:r>
            <a:r>
              <a:rPr lang="en-US" b="0" i="0" dirty="0">
                <a:solidFill>
                  <a:srgbClr val="444444"/>
                </a:solidFill>
                <a:latin typeface="PT Sans"/>
                <a:ea typeface="PT Sans"/>
                <a:cs typeface="PT Sans"/>
                <a:sym typeface="PT Sans"/>
              </a:rPr>
              <a:t> provide different implementations of the construction steps. Concrete builders may produce products that don’t follow the common interface.</a:t>
            </a:r>
            <a:endParaRPr dirty="0"/>
          </a:p>
          <a:p>
            <a:pPr marL="0" marR="0" lvl="0" indent="0" algn="l" rtl="0">
              <a:lnSpc>
                <a:spcPct val="100000"/>
              </a:lnSpc>
              <a:spcBef>
                <a:spcPts val="360"/>
              </a:spcBef>
              <a:spcAft>
                <a:spcPts val="0"/>
              </a:spcAft>
              <a:buClr>
                <a:schemeClr val="dk1"/>
              </a:buClr>
              <a:buSzPts val="1200"/>
              <a:buFont typeface="Calibri"/>
              <a:buNone/>
            </a:pPr>
            <a:r>
              <a:rPr lang="en-US" dirty="0"/>
              <a:t>3. </a:t>
            </a:r>
            <a:r>
              <a:rPr lang="en-US" b="1" i="0" dirty="0">
                <a:solidFill>
                  <a:srgbClr val="444444"/>
                </a:solidFill>
                <a:latin typeface="PT Sans"/>
                <a:ea typeface="PT Sans"/>
                <a:cs typeface="PT Sans"/>
                <a:sym typeface="PT Sans"/>
              </a:rPr>
              <a:t>Products</a:t>
            </a:r>
            <a:r>
              <a:rPr lang="en-US" b="0" i="0" dirty="0">
                <a:solidFill>
                  <a:srgbClr val="444444"/>
                </a:solidFill>
                <a:latin typeface="PT Sans"/>
                <a:ea typeface="PT Sans"/>
                <a:cs typeface="PT Sans"/>
                <a:sym typeface="PT Sans"/>
              </a:rPr>
              <a:t> are resulting objects. Products constructed by different builders don’t have to belong to the same class hierarchy or interface.</a:t>
            </a:r>
            <a:endParaRPr dirty="0"/>
          </a:p>
          <a:p>
            <a:pPr marL="0" marR="0" lvl="0" indent="0" algn="l" rtl="0">
              <a:lnSpc>
                <a:spcPct val="100000"/>
              </a:lnSpc>
              <a:spcBef>
                <a:spcPts val="360"/>
              </a:spcBef>
              <a:spcAft>
                <a:spcPts val="0"/>
              </a:spcAft>
              <a:buClr>
                <a:schemeClr val="dk1"/>
              </a:buClr>
              <a:buSzPts val="1200"/>
              <a:buFont typeface="Calibri"/>
              <a:buNone/>
            </a:pPr>
            <a:r>
              <a:rPr lang="en-US" dirty="0"/>
              <a:t>4. </a:t>
            </a:r>
            <a:r>
              <a:rPr lang="en-US" b="0" i="0" dirty="0">
                <a:solidFill>
                  <a:srgbClr val="444444"/>
                </a:solidFill>
                <a:latin typeface="PT Sans"/>
                <a:ea typeface="PT Sans"/>
                <a:cs typeface="PT Sans"/>
                <a:sym typeface="PT Sans"/>
              </a:rPr>
              <a:t>The </a:t>
            </a:r>
            <a:r>
              <a:rPr lang="en-US" b="1" i="0" dirty="0">
                <a:solidFill>
                  <a:srgbClr val="444444"/>
                </a:solidFill>
                <a:latin typeface="PT Sans"/>
                <a:ea typeface="PT Sans"/>
                <a:cs typeface="PT Sans"/>
                <a:sym typeface="PT Sans"/>
              </a:rPr>
              <a:t>Director</a:t>
            </a:r>
            <a:r>
              <a:rPr lang="en-US" b="0" i="0" dirty="0">
                <a:solidFill>
                  <a:srgbClr val="444444"/>
                </a:solidFill>
                <a:latin typeface="PT Sans"/>
                <a:ea typeface="PT Sans"/>
                <a:cs typeface="PT Sans"/>
                <a:sym typeface="PT Sans"/>
              </a:rPr>
              <a:t> class defines the order in which to call construction steps, so you can create and reuse specific configurations of products.</a:t>
            </a:r>
            <a:endParaRPr dirty="0"/>
          </a:p>
          <a:p>
            <a:pPr marL="0" marR="0" lvl="0" indent="0" algn="l" rtl="0">
              <a:lnSpc>
                <a:spcPct val="100000"/>
              </a:lnSpc>
              <a:spcBef>
                <a:spcPts val="360"/>
              </a:spcBef>
              <a:spcAft>
                <a:spcPts val="0"/>
              </a:spcAft>
              <a:buClr>
                <a:schemeClr val="dk1"/>
              </a:buClr>
              <a:buSzPts val="1200"/>
              <a:buFont typeface="Calibri"/>
              <a:buNone/>
            </a:pPr>
            <a:r>
              <a:rPr lang="en-US" dirty="0"/>
              <a:t>5. </a:t>
            </a:r>
            <a:r>
              <a:rPr lang="en-US" b="0" i="0" dirty="0">
                <a:solidFill>
                  <a:srgbClr val="444444"/>
                </a:solidFill>
                <a:latin typeface="PT Sans"/>
                <a:ea typeface="PT Sans"/>
                <a:cs typeface="PT Sans"/>
                <a:sym typeface="PT Sans"/>
              </a:rPr>
              <a:t>The </a:t>
            </a:r>
            <a:r>
              <a:rPr lang="en-US" b="1" i="0" dirty="0">
                <a:solidFill>
                  <a:srgbClr val="444444"/>
                </a:solidFill>
                <a:latin typeface="PT Sans"/>
                <a:ea typeface="PT Sans"/>
                <a:cs typeface="PT Sans"/>
                <a:sym typeface="PT Sans"/>
              </a:rPr>
              <a:t>Client</a:t>
            </a:r>
            <a:r>
              <a:rPr lang="en-US" b="0" i="0" dirty="0">
                <a:solidFill>
                  <a:srgbClr val="444444"/>
                </a:solidFill>
                <a:latin typeface="PT Sans"/>
                <a:ea typeface="PT Sans"/>
                <a:cs typeface="PT Sans"/>
                <a:sym typeface="PT Sans"/>
              </a:rPr>
              <a:t> must associate one of the builder objects with the director. Usually, it’s done just once, via parameters of the director’s constructor. Then the director uses that builder object for all further construction. However, there’s an alternative approach for when the client passes the builder object to the production method of the director. In this case, you can use a different builder each time you produce something with the director.</a:t>
            </a:r>
            <a:endParaRPr dirty="0"/>
          </a:p>
          <a:p>
            <a:pPr marL="0" lvl="0" indent="0" algn="l" rtl="0">
              <a:spcBef>
                <a:spcPts val="360"/>
              </a:spcBef>
              <a:spcAft>
                <a:spcPts val="0"/>
              </a:spcAft>
              <a:buNone/>
            </a:pPr>
            <a:endParaRPr dirty="0"/>
          </a:p>
        </p:txBody>
      </p:sp>
      <p:sp>
        <p:nvSpPr>
          <p:cNvPr id="168" name="Google Shape;168;p13: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70" name="Google Shape;170;p13: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 name="Google Shape;59;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110" b="0" i="0">
                <a:solidFill>
                  <a:srgbClr val="444444"/>
                </a:solidFill>
                <a:latin typeface="PT Sans"/>
                <a:ea typeface="PT Sans"/>
                <a:cs typeface="PT Sans"/>
                <a:sym typeface="PT Sans"/>
              </a:rPr>
              <a:t>- Imagine a complex object that requires laborious, step-by-step initialization of many fields and nested objects.</a:t>
            </a:r>
            <a:endParaRPr/>
          </a:p>
          <a:p>
            <a:pPr marL="0" lvl="0" indent="0" algn="l" rtl="0">
              <a:lnSpc>
                <a:spcPct val="90000"/>
              </a:lnSpc>
              <a:spcBef>
                <a:spcPts val="333"/>
              </a:spcBef>
              <a:spcAft>
                <a:spcPts val="0"/>
              </a:spcAft>
              <a:buNone/>
            </a:pPr>
            <a:endParaRPr sz="1110" b="0" i="0">
              <a:solidFill>
                <a:srgbClr val="444444"/>
              </a:solidFill>
              <a:latin typeface="PT Sans"/>
              <a:ea typeface="PT Sans"/>
              <a:cs typeface="PT Sans"/>
              <a:sym typeface="PT Sans"/>
            </a:endParaRPr>
          </a:p>
          <a:p>
            <a:pPr marL="0" lvl="0" indent="0" algn="l" rtl="0">
              <a:lnSpc>
                <a:spcPct val="90000"/>
              </a:lnSpc>
              <a:spcBef>
                <a:spcPts val="333"/>
              </a:spcBef>
              <a:spcAft>
                <a:spcPts val="0"/>
              </a:spcAft>
              <a:buNone/>
            </a:pPr>
            <a:r>
              <a:rPr lang="en-US" sz="1110"/>
              <a:t>- </a:t>
            </a:r>
            <a:r>
              <a:rPr lang="en-US" sz="1110" b="0" i="0">
                <a:solidFill>
                  <a:srgbClr val="444444"/>
                </a:solidFill>
                <a:latin typeface="PT Sans"/>
                <a:ea typeface="PT Sans"/>
                <a:cs typeface="PT Sans"/>
                <a:sym typeface="PT Sans"/>
              </a:rPr>
              <a:t>For example, let’s think about how to create a </a:t>
            </a:r>
            <a:r>
              <a:rPr lang="en-US" sz="1110"/>
              <a:t>House</a:t>
            </a:r>
            <a:r>
              <a:rPr lang="en-US" sz="1110" b="0" i="0">
                <a:solidFill>
                  <a:srgbClr val="444444"/>
                </a:solidFill>
                <a:latin typeface="PT Sans"/>
                <a:ea typeface="PT Sans"/>
                <a:cs typeface="PT Sans"/>
                <a:sym typeface="PT Sans"/>
              </a:rPr>
              <a:t> object. To build a simple house, you need to construct four walls and a floor, install a door, fit a pair of windows, and build a roof. But what if you want a bigger, brighter house, with a backyard and other goodies (like a heating system, plumbing, and electrical wiring)?</a:t>
            </a:r>
            <a:endParaRPr/>
          </a:p>
          <a:p>
            <a:pPr marL="0" lvl="0" indent="0" algn="l" rtl="0">
              <a:lnSpc>
                <a:spcPct val="90000"/>
              </a:lnSpc>
              <a:spcBef>
                <a:spcPts val="333"/>
              </a:spcBef>
              <a:spcAft>
                <a:spcPts val="0"/>
              </a:spcAft>
              <a:buNone/>
            </a:pPr>
            <a:endParaRPr sz="1110" b="0" i="0">
              <a:solidFill>
                <a:srgbClr val="444444"/>
              </a:solidFill>
              <a:latin typeface="PT Sans"/>
              <a:ea typeface="PT Sans"/>
              <a:cs typeface="PT Sans"/>
              <a:sym typeface="PT Sans"/>
            </a:endParaRPr>
          </a:p>
          <a:p>
            <a:pPr marL="0" lvl="0" indent="0" algn="l" rtl="0">
              <a:lnSpc>
                <a:spcPct val="90000"/>
              </a:lnSpc>
              <a:spcBef>
                <a:spcPts val="333"/>
              </a:spcBef>
              <a:spcAft>
                <a:spcPts val="0"/>
              </a:spcAft>
              <a:buNone/>
            </a:pPr>
            <a:r>
              <a:rPr lang="en-US" sz="1110" b="0" i="0">
                <a:solidFill>
                  <a:srgbClr val="444444"/>
                </a:solidFill>
                <a:latin typeface="PT Sans"/>
                <a:ea typeface="PT Sans"/>
                <a:cs typeface="PT Sans"/>
                <a:sym typeface="PT Sans"/>
              </a:rPr>
              <a:t>- The simplest solution is to </a:t>
            </a:r>
            <a:r>
              <a:rPr lang="en-US" sz="1110" b="1" i="0">
                <a:solidFill>
                  <a:srgbClr val="444444"/>
                </a:solidFill>
                <a:latin typeface="PT Sans"/>
                <a:ea typeface="PT Sans"/>
                <a:cs typeface="PT Sans"/>
                <a:sym typeface="PT Sans"/>
              </a:rPr>
              <a:t>extend the base </a:t>
            </a:r>
            <a:r>
              <a:rPr lang="en-US" sz="1110" b="1"/>
              <a:t>House</a:t>
            </a:r>
            <a:r>
              <a:rPr lang="en-US" sz="1110" b="1" i="0">
                <a:solidFill>
                  <a:srgbClr val="444444"/>
                </a:solidFill>
                <a:latin typeface="PT Sans"/>
                <a:ea typeface="PT Sans"/>
                <a:cs typeface="PT Sans"/>
                <a:sym typeface="PT Sans"/>
              </a:rPr>
              <a:t> class </a:t>
            </a:r>
            <a:r>
              <a:rPr lang="en-US" sz="1110" b="0" i="0">
                <a:solidFill>
                  <a:srgbClr val="444444"/>
                </a:solidFill>
                <a:latin typeface="PT Sans"/>
                <a:ea typeface="PT Sans"/>
                <a:cs typeface="PT Sans"/>
                <a:sym typeface="PT Sans"/>
              </a:rPr>
              <a:t>and create a set of subclasses to cover all </a:t>
            </a:r>
            <a:r>
              <a:rPr lang="en-US" sz="1110" b="1" i="0">
                <a:solidFill>
                  <a:srgbClr val="444444"/>
                </a:solidFill>
                <a:latin typeface="PT Sans"/>
                <a:ea typeface="PT Sans"/>
                <a:cs typeface="PT Sans"/>
                <a:sym typeface="PT Sans"/>
              </a:rPr>
              <a:t>combinations of the parameters</a:t>
            </a:r>
            <a:r>
              <a:rPr lang="en-US" sz="1110" b="0" i="0">
                <a:solidFill>
                  <a:srgbClr val="444444"/>
                </a:solidFill>
                <a:latin typeface="PT Sans"/>
                <a:ea typeface="PT Sans"/>
                <a:cs typeface="PT Sans"/>
                <a:sym typeface="PT Sans"/>
              </a:rPr>
              <a:t>. But eventually you’ll end up with a </a:t>
            </a:r>
            <a:r>
              <a:rPr lang="en-US" sz="1110" b="1" i="0">
                <a:solidFill>
                  <a:srgbClr val="444444"/>
                </a:solidFill>
                <a:latin typeface="PT Sans"/>
                <a:ea typeface="PT Sans"/>
                <a:cs typeface="PT Sans"/>
                <a:sym typeface="PT Sans"/>
              </a:rPr>
              <a:t>considerable number of subclasses. </a:t>
            </a:r>
            <a:r>
              <a:rPr lang="en-US" sz="1110" b="0" i="0">
                <a:solidFill>
                  <a:srgbClr val="444444"/>
                </a:solidFill>
                <a:latin typeface="PT Sans"/>
                <a:ea typeface="PT Sans"/>
                <a:cs typeface="PT Sans"/>
                <a:sym typeface="PT Sans"/>
              </a:rPr>
              <a:t>Any new parameter, such as the porch style, will require growing this hierarchy even more.</a:t>
            </a:r>
            <a:endParaRPr/>
          </a:p>
          <a:p>
            <a:pPr marL="0" lvl="0" indent="0" algn="l" rtl="0">
              <a:lnSpc>
                <a:spcPct val="90000"/>
              </a:lnSpc>
              <a:spcBef>
                <a:spcPts val="333"/>
              </a:spcBef>
              <a:spcAft>
                <a:spcPts val="0"/>
              </a:spcAft>
              <a:buNone/>
            </a:pPr>
            <a:endParaRPr sz="1110" b="0" i="0">
              <a:solidFill>
                <a:srgbClr val="444444"/>
              </a:solidFill>
              <a:latin typeface="PT Sans"/>
              <a:ea typeface="PT Sans"/>
              <a:cs typeface="PT Sans"/>
              <a:sym typeface="PT Sans"/>
            </a:endParaRPr>
          </a:p>
          <a:p>
            <a:pPr marL="0" lvl="0" indent="0" algn="l" rtl="0">
              <a:lnSpc>
                <a:spcPct val="90000"/>
              </a:lnSpc>
              <a:spcBef>
                <a:spcPts val="333"/>
              </a:spcBef>
              <a:spcAft>
                <a:spcPts val="0"/>
              </a:spcAft>
              <a:buNone/>
            </a:pPr>
            <a:r>
              <a:rPr lang="en-US" sz="1110" b="0" i="0">
                <a:solidFill>
                  <a:srgbClr val="444444"/>
                </a:solidFill>
                <a:latin typeface="PT Sans"/>
                <a:ea typeface="PT Sans"/>
                <a:cs typeface="PT Sans"/>
                <a:sym typeface="PT Sans"/>
              </a:rPr>
              <a:t>- There’s another approach that doesn’t involve breeding subclasses. You can create a giant constructor right in the base </a:t>
            </a:r>
            <a:r>
              <a:rPr lang="en-US" sz="1110"/>
              <a:t>House</a:t>
            </a:r>
            <a:r>
              <a:rPr lang="en-US" sz="1110" b="0" i="0">
                <a:solidFill>
                  <a:srgbClr val="444444"/>
                </a:solidFill>
                <a:latin typeface="PT Sans"/>
                <a:ea typeface="PT Sans"/>
                <a:cs typeface="PT Sans"/>
                <a:sym typeface="PT Sans"/>
              </a:rPr>
              <a:t> class with all possible parameters that control the house object. While this approach indeed eliminates the need for subclasses, it creates another problem.</a:t>
            </a:r>
            <a:endParaRPr/>
          </a:p>
          <a:p>
            <a:pPr marL="0" lvl="0" indent="0" algn="l" rtl="0">
              <a:lnSpc>
                <a:spcPct val="90000"/>
              </a:lnSpc>
              <a:spcBef>
                <a:spcPts val="333"/>
              </a:spcBef>
              <a:spcAft>
                <a:spcPts val="0"/>
              </a:spcAft>
              <a:buNone/>
            </a:pPr>
            <a:endParaRPr sz="1110" b="0" i="0">
              <a:solidFill>
                <a:srgbClr val="444444"/>
              </a:solidFill>
              <a:latin typeface="PT Sans"/>
              <a:ea typeface="PT Sans"/>
              <a:cs typeface="PT Sans"/>
              <a:sym typeface="PT Sans"/>
            </a:endParaRPr>
          </a:p>
          <a:p>
            <a:pPr marL="0" lvl="0" indent="0" algn="l" rtl="0">
              <a:lnSpc>
                <a:spcPct val="90000"/>
              </a:lnSpc>
              <a:spcBef>
                <a:spcPts val="333"/>
              </a:spcBef>
              <a:spcAft>
                <a:spcPts val="0"/>
              </a:spcAft>
              <a:buNone/>
            </a:pPr>
            <a:r>
              <a:rPr lang="en-US" sz="1110" b="0" i="0">
                <a:solidFill>
                  <a:srgbClr val="444444"/>
                </a:solidFill>
                <a:latin typeface="PT Sans"/>
                <a:ea typeface="PT Sans"/>
                <a:cs typeface="PT Sans"/>
                <a:sym typeface="PT Sans"/>
              </a:rPr>
              <a:t>-In most cases most of the parameters will be unused, making </a:t>
            </a:r>
            <a:r>
              <a:rPr lang="en-US" sz="1110" b="1" i="0" u="sng" strike="noStrike">
                <a:solidFill>
                  <a:srgbClr val="444444"/>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the constructor calls pretty ugly</a:t>
            </a:r>
            <a:r>
              <a:rPr lang="en-US" sz="1110" b="0" i="0">
                <a:solidFill>
                  <a:srgbClr val="444444"/>
                </a:solidFill>
                <a:latin typeface="PT Sans"/>
                <a:ea typeface="PT Sans"/>
                <a:cs typeface="PT Sans"/>
                <a:sym typeface="PT Sans"/>
              </a:rPr>
              <a:t>. For instance, only a fraction of houses have swimming pools, so the parameters related to swimming pools will be useless nine times out of ten.</a:t>
            </a:r>
            <a:endParaRPr sz="1110"/>
          </a:p>
        </p:txBody>
      </p:sp>
      <p:sp>
        <p:nvSpPr>
          <p:cNvPr id="73" name="Google Shape;73;p4: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75" name="Google Shape;75;p4: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sz="930" b="1" i="0">
                <a:solidFill>
                  <a:srgbClr val="444444"/>
                </a:solidFill>
                <a:latin typeface="PT Sans"/>
                <a:ea typeface="PT Sans"/>
                <a:cs typeface="PT Sans"/>
                <a:sym typeface="PT Sans"/>
              </a:rPr>
              <a:t>Idea 1:</a:t>
            </a:r>
            <a:endParaRPr/>
          </a:p>
          <a:p>
            <a:pPr marL="0" lvl="0" indent="0" algn="l" rtl="0">
              <a:lnSpc>
                <a:spcPct val="80000"/>
              </a:lnSpc>
              <a:spcBef>
                <a:spcPts val="279"/>
              </a:spcBef>
              <a:spcAft>
                <a:spcPts val="0"/>
              </a:spcAft>
              <a:buNone/>
            </a:pPr>
            <a:r>
              <a:rPr lang="en-US" sz="930" b="0" i="0">
                <a:solidFill>
                  <a:srgbClr val="444444"/>
                </a:solidFill>
                <a:latin typeface="PT Sans"/>
                <a:ea typeface="PT Sans"/>
                <a:cs typeface="PT Sans"/>
                <a:sym typeface="PT Sans"/>
              </a:rPr>
              <a:t>- Say you have a constructor with ten optional parameters. Calling such a beast is very inconvenient; therefore, you overload the constructor and create several shorter versions with fewer parameters. These constructors still refer to the main one, passing some default values into any omitted parameters.</a:t>
            </a:r>
            <a:endParaRPr/>
          </a:p>
          <a:p>
            <a:pPr marL="0" lvl="0" indent="0" algn="l" rtl="0">
              <a:lnSpc>
                <a:spcPct val="80000"/>
              </a:lnSpc>
              <a:spcBef>
                <a:spcPts val="279"/>
              </a:spcBef>
              <a:spcAft>
                <a:spcPts val="0"/>
              </a:spcAft>
              <a:buNone/>
            </a:pPr>
            <a:endParaRPr sz="930" b="0" i="0">
              <a:solidFill>
                <a:srgbClr val="444444"/>
              </a:solidFill>
              <a:latin typeface="PT Sans"/>
              <a:ea typeface="PT Sans"/>
              <a:cs typeface="PT Sans"/>
              <a:sym typeface="PT Sans"/>
            </a:endParaRPr>
          </a:p>
          <a:p>
            <a:pPr marL="0" lvl="0" indent="0" algn="l" rtl="0">
              <a:lnSpc>
                <a:spcPct val="80000"/>
              </a:lnSpc>
              <a:spcBef>
                <a:spcPts val="279"/>
              </a:spcBef>
              <a:spcAft>
                <a:spcPts val="0"/>
              </a:spcAft>
              <a:buNone/>
            </a:pPr>
            <a:r>
              <a:rPr lang="en-US" sz="930" b="0" i="0">
                <a:solidFill>
                  <a:srgbClr val="444444"/>
                </a:solidFill>
                <a:latin typeface="PT Sans"/>
                <a:ea typeface="PT Sans"/>
                <a:cs typeface="PT Sans"/>
                <a:sym typeface="PT Sans"/>
              </a:rPr>
              <a:t>- The Builder pattern lets you build objects step by step, using only those steps that you really need. After implementing the pattern, you don’t have to cram dozens of parameters into your constructors anymore.</a:t>
            </a:r>
            <a:endParaRPr/>
          </a:p>
          <a:p>
            <a:pPr marL="0" lvl="0" indent="0" algn="l" rtl="0">
              <a:lnSpc>
                <a:spcPct val="80000"/>
              </a:lnSpc>
              <a:spcBef>
                <a:spcPts val="279"/>
              </a:spcBef>
              <a:spcAft>
                <a:spcPts val="0"/>
              </a:spcAft>
              <a:buNone/>
            </a:pPr>
            <a:endParaRPr sz="930" b="0" i="0">
              <a:solidFill>
                <a:srgbClr val="444444"/>
              </a:solidFill>
              <a:latin typeface="PT Sans"/>
              <a:ea typeface="PT Sans"/>
              <a:cs typeface="PT Sans"/>
              <a:sym typeface="PT Sans"/>
            </a:endParaRPr>
          </a:p>
          <a:p>
            <a:pPr marL="0" lvl="0" indent="0" algn="l" rtl="0">
              <a:lnSpc>
                <a:spcPct val="80000"/>
              </a:lnSpc>
              <a:spcBef>
                <a:spcPts val="279"/>
              </a:spcBef>
              <a:spcAft>
                <a:spcPts val="0"/>
              </a:spcAft>
              <a:buNone/>
            </a:pPr>
            <a:r>
              <a:rPr lang="en-US" sz="930" b="1" i="0">
                <a:solidFill>
                  <a:srgbClr val="444444"/>
                </a:solidFill>
                <a:latin typeface="PT Sans"/>
                <a:ea typeface="PT Sans"/>
                <a:cs typeface="PT Sans"/>
                <a:sym typeface="PT Sans"/>
              </a:rPr>
              <a:t>Idea 2: </a:t>
            </a:r>
            <a:endParaRPr/>
          </a:p>
          <a:p>
            <a:pPr marL="0" lvl="0" indent="0" algn="l" rtl="0">
              <a:lnSpc>
                <a:spcPct val="80000"/>
              </a:lnSpc>
              <a:spcBef>
                <a:spcPts val="279"/>
              </a:spcBef>
              <a:spcAft>
                <a:spcPts val="0"/>
              </a:spcAft>
              <a:buNone/>
            </a:pPr>
            <a:r>
              <a:rPr lang="en-US" sz="930" b="0" i="0">
                <a:solidFill>
                  <a:srgbClr val="444444"/>
                </a:solidFill>
                <a:latin typeface="PT Sans"/>
                <a:ea typeface="PT Sans"/>
                <a:cs typeface="PT Sans"/>
                <a:sym typeface="PT Sans"/>
              </a:rPr>
              <a:t>- The Builder pattern can be applied when construction of various representations of the product involves similar steps that differ only in the details.</a:t>
            </a:r>
            <a:endParaRPr/>
          </a:p>
          <a:p>
            <a:pPr marL="0" lvl="0" indent="0" algn="l" rtl="0">
              <a:lnSpc>
                <a:spcPct val="80000"/>
              </a:lnSpc>
              <a:spcBef>
                <a:spcPts val="279"/>
              </a:spcBef>
              <a:spcAft>
                <a:spcPts val="0"/>
              </a:spcAft>
              <a:buNone/>
            </a:pPr>
            <a:endParaRPr sz="930" b="0" i="0">
              <a:solidFill>
                <a:srgbClr val="444444"/>
              </a:solidFill>
              <a:latin typeface="PT Sans"/>
              <a:ea typeface="PT Sans"/>
              <a:cs typeface="PT Sans"/>
              <a:sym typeface="PT Sans"/>
            </a:endParaRPr>
          </a:p>
          <a:p>
            <a:pPr marL="0" lvl="0" indent="0" algn="l" rtl="0">
              <a:lnSpc>
                <a:spcPct val="80000"/>
              </a:lnSpc>
              <a:spcBef>
                <a:spcPts val="279"/>
              </a:spcBef>
              <a:spcAft>
                <a:spcPts val="0"/>
              </a:spcAft>
              <a:buNone/>
            </a:pPr>
            <a:r>
              <a:rPr lang="en-US" sz="930" b="0" i="0">
                <a:solidFill>
                  <a:srgbClr val="444444"/>
                </a:solidFill>
                <a:latin typeface="PT Sans"/>
                <a:ea typeface="PT Sans"/>
                <a:cs typeface="PT Sans"/>
                <a:sym typeface="PT Sans"/>
              </a:rPr>
              <a:t>- The base builder interface defines all possible construction steps, and concrete builders implement these steps to construct particular representations of the product. Meanwhile, the director class guides the order of construction.</a:t>
            </a:r>
            <a:endParaRPr/>
          </a:p>
          <a:p>
            <a:pPr marL="0" lvl="0" indent="0" algn="l" rtl="0">
              <a:lnSpc>
                <a:spcPct val="80000"/>
              </a:lnSpc>
              <a:spcBef>
                <a:spcPts val="279"/>
              </a:spcBef>
              <a:spcAft>
                <a:spcPts val="0"/>
              </a:spcAft>
              <a:buNone/>
            </a:pPr>
            <a:endParaRPr sz="930" b="0" i="0">
              <a:solidFill>
                <a:srgbClr val="444444"/>
              </a:solidFill>
              <a:latin typeface="PT Sans"/>
              <a:ea typeface="PT Sans"/>
              <a:cs typeface="PT Sans"/>
              <a:sym typeface="PT Sans"/>
            </a:endParaRPr>
          </a:p>
          <a:p>
            <a:pPr marL="0" lvl="0" indent="0" algn="l" rtl="0">
              <a:lnSpc>
                <a:spcPct val="80000"/>
              </a:lnSpc>
              <a:spcBef>
                <a:spcPts val="279"/>
              </a:spcBef>
              <a:spcAft>
                <a:spcPts val="0"/>
              </a:spcAft>
              <a:buNone/>
            </a:pPr>
            <a:r>
              <a:rPr lang="en-US" sz="930" b="1" i="0">
                <a:solidFill>
                  <a:srgbClr val="444444"/>
                </a:solidFill>
                <a:latin typeface="PT Sans"/>
                <a:ea typeface="PT Sans"/>
                <a:cs typeface="PT Sans"/>
                <a:sym typeface="PT Sans"/>
              </a:rPr>
              <a:t>Idea 3:</a:t>
            </a:r>
            <a:br>
              <a:rPr lang="en-US" sz="930" b="1" i="0">
                <a:solidFill>
                  <a:srgbClr val="444444"/>
                </a:solidFill>
                <a:latin typeface="PT Sans"/>
                <a:ea typeface="PT Sans"/>
                <a:cs typeface="PT Sans"/>
                <a:sym typeface="PT Sans"/>
              </a:rPr>
            </a:br>
            <a:r>
              <a:rPr lang="en-US" sz="930" b="1" i="0">
                <a:solidFill>
                  <a:srgbClr val="444444"/>
                </a:solidFill>
                <a:latin typeface="PT Sans"/>
                <a:ea typeface="PT Sans"/>
                <a:cs typeface="PT Sans"/>
                <a:sym typeface="PT Sans"/>
              </a:rPr>
              <a:t>-</a:t>
            </a:r>
            <a:r>
              <a:rPr lang="en-US" sz="930" b="0" i="0">
                <a:solidFill>
                  <a:srgbClr val="444444"/>
                </a:solidFill>
                <a:latin typeface="PT Sans"/>
                <a:ea typeface="PT Sans"/>
                <a:cs typeface="PT Sans"/>
                <a:sym typeface="PT Sans"/>
              </a:rPr>
              <a:t>The Builder pattern lets you construct products step-by-step. You could defer execution of some steps without breaking the final product. You can even call steps recursively, which comes in handy when you need to build an object tree.</a:t>
            </a:r>
            <a:endParaRPr/>
          </a:p>
          <a:p>
            <a:pPr marL="0" lvl="0" indent="0" algn="l" rtl="0">
              <a:lnSpc>
                <a:spcPct val="80000"/>
              </a:lnSpc>
              <a:spcBef>
                <a:spcPts val="279"/>
              </a:spcBef>
              <a:spcAft>
                <a:spcPts val="0"/>
              </a:spcAft>
              <a:buNone/>
            </a:pPr>
            <a:endParaRPr sz="930" b="0" i="0">
              <a:solidFill>
                <a:srgbClr val="444444"/>
              </a:solidFill>
              <a:latin typeface="PT Sans"/>
              <a:ea typeface="PT Sans"/>
              <a:cs typeface="PT Sans"/>
              <a:sym typeface="PT Sans"/>
            </a:endParaRPr>
          </a:p>
          <a:p>
            <a:pPr marL="0" lvl="0" indent="0" algn="l" rtl="0">
              <a:lnSpc>
                <a:spcPct val="80000"/>
              </a:lnSpc>
              <a:spcBef>
                <a:spcPts val="279"/>
              </a:spcBef>
              <a:spcAft>
                <a:spcPts val="0"/>
              </a:spcAft>
              <a:buNone/>
            </a:pPr>
            <a:r>
              <a:rPr lang="en-US" sz="930" b="0" i="0">
                <a:solidFill>
                  <a:srgbClr val="444444"/>
                </a:solidFill>
                <a:latin typeface="PT Sans"/>
                <a:ea typeface="PT Sans"/>
                <a:cs typeface="PT Sans"/>
                <a:sym typeface="PT Sans"/>
              </a:rPr>
              <a:t>- A builder doesn’t expose the unfinished product while running construction steps. This prevents the client code from fetching an incomplete result.</a:t>
            </a:r>
            <a:endParaRPr/>
          </a:p>
          <a:p>
            <a:pPr marL="0" lvl="0" indent="0" algn="l" rtl="0">
              <a:lnSpc>
                <a:spcPct val="80000"/>
              </a:lnSpc>
              <a:spcBef>
                <a:spcPts val="279"/>
              </a:spcBef>
              <a:spcAft>
                <a:spcPts val="0"/>
              </a:spcAft>
              <a:buNone/>
            </a:pPr>
            <a:endParaRPr sz="930" b="1" i="0">
              <a:solidFill>
                <a:srgbClr val="444444"/>
              </a:solidFill>
              <a:latin typeface="PT Sans"/>
              <a:ea typeface="PT Sans"/>
              <a:cs typeface="PT Sans"/>
              <a:sym typeface="PT Sans"/>
            </a:endParaRPr>
          </a:p>
          <a:p>
            <a:pPr marL="0" lvl="0" indent="0" algn="l" rtl="0">
              <a:lnSpc>
                <a:spcPct val="80000"/>
              </a:lnSpc>
              <a:spcBef>
                <a:spcPts val="279"/>
              </a:spcBef>
              <a:spcAft>
                <a:spcPts val="0"/>
              </a:spcAft>
              <a:buNone/>
            </a:pPr>
            <a:endParaRPr sz="930"/>
          </a:p>
        </p:txBody>
      </p:sp>
      <p:sp>
        <p:nvSpPr>
          <p:cNvPr id="114" name="Google Shape;114;p8: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8: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16" name="Google Shape;116;p8: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1.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Builder</a:t>
            </a:r>
            <a:r>
              <a:rPr lang="en-US" b="0" i="0">
                <a:solidFill>
                  <a:srgbClr val="444444"/>
                </a:solidFill>
                <a:latin typeface="PT Sans"/>
                <a:ea typeface="PT Sans"/>
                <a:cs typeface="PT Sans"/>
                <a:sym typeface="PT Sans"/>
              </a:rPr>
              <a:t> interface declares product construction steps that are common to all types of builders.</a:t>
            </a:r>
            <a:endParaRPr/>
          </a:p>
          <a:p>
            <a:pPr marL="0" marR="0" lvl="0" indent="0" algn="l" rtl="0">
              <a:lnSpc>
                <a:spcPct val="100000"/>
              </a:lnSpc>
              <a:spcBef>
                <a:spcPts val="360"/>
              </a:spcBef>
              <a:spcAft>
                <a:spcPts val="0"/>
              </a:spcAft>
              <a:buClr>
                <a:schemeClr val="dk1"/>
              </a:buClr>
              <a:buSzPts val="1200"/>
              <a:buFont typeface="Calibri"/>
              <a:buNone/>
            </a:pPr>
            <a:r>
              <a:rPr lang="en-US"/>
              <a:t>2. </a:t>
            </a:r>
            <a:r>
              <a:rPr lang="en-US" b="1" i="0">
                <a:solidFill>
                  <a:srgbClr val="444444"/>
                </a:solidFill>
                <a:latin typeface="PT Sans"/>
                <a:ea typeface="PT Sans"/>
                <a:cs typeface="PT Sans"/>
                <a:sym typeface="PT Sans"/>
              </a:rPr>
              <a:t>Concrete Builders</a:t>
            </a:r>
            <a:r>
              <a:rPr lang="en-US" b="0" i="0">
                <a:solidFill>
                  <a:srgbClr val="444444"/>
                </a:solidFill>
                <a:latin typeface="PT Sans"/>
                <a:ea typeface="PT Sans"/>
                <a:cs typeface="PT Sans"/>
                <a:sym typeface="PT Sans"/>
              </a:rPr>
              <a:t> provide different implementations of the construction steps. Concrete builders may produce products that don’t follow the common interface.</a:t>
            </a:r>
            <a:endParaRPr/>
          </a:p>
          <a:p>
            <a:pPr marL="0" marR="0" lvl="0" indent="0" algn="l" rtl="0">
              <a:lnSpc>
                <a:spcPct val="100000"/>
              </a:lnSpc>
              <a:spcBef>
                <a:spcPts val="360"/>
              </a:spcBef>
              <a:spcAft>
                <a:spcPts val="0"/>
              </a:spcAft>
              <a:buClr>
                <a:schemeClr val="dk1"/>
              </a:buClr>
              <a:buSzPts val="1200"/>
              <a:buFont typeface="Calibri"/>
              <a:buNone/>
            </a:pPr>
            <a:r>
              <a:rPr lang="en-US"/>
              <a:t>3. </a:t>
            </a:r>
            <a:r>
              <a:rPr lang="en-US" b="1" i="0">
                <a:solidFill>
                  <a:srgbClr val="444444"/>
                </a:solidFill>
                <a:latin typeface="PT Sans"/>
                <a:ea typeface="PT Sans"/>
                <a:cs typeface="PT Sans"/>
                <a:sym typeface="PT Sans"/>
              </a:rPr>
              <a:t>Products</a:t>
            </a:r>
            <a:r>
              <a:rPr lang="en-US" b="0" i="0">
                <a:solidFill>
                  <a:srgbClr val="444444"/>
                </a:solidFill>
                <a:latin typeface="PT Sans"/>
                <a:ea typeface="PT Sans"/>
                <a:cs typeface="PT Sans"/>
                <a:sym typeface="PT Sans"/>
              </a:rPr>
              <a:t> are resulting objects. Products constructed by different builders don’t have to belong to the same class hierarchy or interface.</a:t>
            </a:r>
            <a:endParaRPr/>
          </a:p>
          <a:p>
            <a:pPr marL="0" marR="0" lvl="0" indent="0" algn="l" rtl="0">
              <a:lnSpc>
                <a:spcPct val="100000"/>
              </a:lnSpc>
              <a:spcBef>
                <a:spcPts val="360"/>
              </a:spcBef>
              <a:spcAft>
                <a:spcPts val="0"/>
              </a:spcAft>
              <a:buClr>
                <a:schemeClr val="dk1"/>
              </a:buClr>
              <a:buSzPts val="1200"/>
              <a:buFont typeface="Calibri"/>
              <a:buNone/>
            </a:pPr>
            <a:r>
              <a:rPr lang="en-US"/>
              <a:t>4.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Director</a:t>
            </a:r>
            <a:r>
              <a:rPr lang="en-US" b="0" i="0">
                <a:solidFill>
                  <a:srgbClr val="444444"/>
                </a:solidFill>
                <a:latin typeface="PT Sans"/>
                <a:ea typeface="PT Sans"/>
                <a:cs typeface="PT Sans"/>
                <a:sym typeface="PT Sans"/>
              </a:rPr>
              <a:t> class defines the order in which to call construction steps, so you can create and reuse specific configurations of products.</a:t>
            </a:r>
            <a:endParaRPr/>
          </a:p>
          <a:p>
            <a:pPr marL="0" marR="0" lvl="0" indent="0" algn="l" rtl="0">
              <a:lnSpc>
                <a:spcPct val="100000"/>
              </a:lnSpc>
              <a:spcBef>
                <a:spcPts val="360"/>
              </a:spcBef>
              <a:spcAft>
                <a:spcPts val="0"/>
              </a:spcAft>
              <a:buClr>
                <a:schemeClr val="dk1"/>
              </a:buClr>
              <a:buSzPts val="1200"/>
              <a:buFont typeface="Calibri"/>
              <a:buNone/>
            </a:pPr>
            <a:r>
              <a:rPr lang="en-US"/>
              <a:t>5.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Client</a:t>
            </a:r>
            <a:r>
              <a:rPr lang="en-US" b="0" i="0">
                <a:solidFill>
                  <a:srgbClr val="444444"/>
                </a:solidFill>
                <a:latin typeface="PT Sans"/>
                <a:ea typeface="PT Sans"/>
                <a:cs typeface="PT Sans"/>
                <a:sym typeface="PT Sans"/>
              </a:rPr>
              <a:t> must associate one of the builder objects with the director. Usually, it’s done just once, via parameters of the director’s constructor. Then the director uses that builder object for all further construction. However, there’s an alternative approach for when the client passes the builder object to the production method of the director. In this case, you can use a different builder each time you produce something with the director.</a:t>
            </a:r>
            <a:endParaRPr/>
          </a:p>
          <a:p>
            <a:pPr marL="0" lvl="0" indent="0" algn="l" rtl="0">
              <a:spcBef>
                <a:spcPts val="360"/>
              </a:spcBef>
              <a:spcAft>
                <a:spcPts val="0"/>
              </a:spcAft>
              <a:buNone/>
            </a:pPr>
            <a:endParaRPr/>
          </a:p>
        </p:txBody>
      </p:sp>
      <p:sp>
        <p:nvSpPr>
          <p:cNvPr id="123" name="Google Shape;123;p9: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25" name="Google Shape;125;p9: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1.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Builder</a:t>
            </a:r>
            <a:r>
              <a:rPr lang="en-US" b="0" i="0">
                <a:solidFill>
                  <a:srgbClr val="444444"/>
                </a:solidFill>
                <a:latin typeface="PT Sans"/>
                <a:ea typeface="PT Sans"/>
                <a:cs typeface="PT Sans"/>
                <a:sym typeface="PT Sans"/>
              </a:rPr>
              <a:t> interface declares product construction steps that are common to all types of builders.</a:t>
            </a:r>
            <a:endParaRPr/>
          </a:p>
          <a:p>
            <a:pPr marL="0" marR="0" lvl="0" indent="0" algn="l" rtl="0">
              <a:lnSpc>
                <a:spcPct val="100000"/>
              </a:lnSpc>
              <a:spcBef>
                <a:spcPts val="360"/>
              </a:spcBef>
              <a:spcAft>
                <a:spcPts val="0"/>
              </a:spcAft>
              <a:buClr>
                <a:schemeClr val="dk1"/>
              </a:buClr>
              <a:buSzPts val="1200"/>
              <a:buFont typeface="Calibri"/>
              <a:buNone/>
            </a:pPr>
            <a:r>
              <a:rPr lang="en-US"/>
              <a:t>2. </a:t>
            </a:r>
            <a:r>
              <a:rPr lang="en-US" b="1" i="0">
                <a:solidFill>
                  <a:srgbClr val="444444"/>
                </a:solidFill>
                <a:latin typeface="PT Sans"/>
                <a:ea typeface="PT Sans"/>
                <a:cs typeface="PT Sans"/>
                <a:sym typeface="PT Sans"/>
              </a:rPr>
              <a:t>Concrete Builders</a:t>
            </a:r>
            <a:r>
              <a:rPr lang="en-US" b="0" i="0">
                <a:solidFill>
                  <a:srgbClr val="444444"/>
                </a:solidFill>
                <a:latin typeface="PT Sans"/>
                <a:ea typeface="PT Sans"/>
                <a:cs typeface="PT Sans"/>
                <a:sym typeface="PT Sans"/>
              </a:rPr>
              <a:t> provide different implementations of the construction steps. Concrete builders may produce products that don’t follow the common interface.</a:t>
            </a:r>
            <a:endParaRPr/>
          </a:p>
          <a:p>
            <a:pPr marL="0" marR="0" lvl="0" indent="0" algn="l" rtl="0">
              <a:lnSpc>
                <a:spcPct val="100000"/>
              </a:lnSpc>
              <a:spcBef>
                <a:spcPts val="360"/>
              </a:spcBef>
              <a:spcAft>
                <a:spcPts val="0"/>
              </a:spcAft>
              <a:buClr>
                <a:schemeClr val="dk1"/>
              </a:buClr>
              <a:buSzPts val="1200"/>
              <a:buFont typeface="Calibri"/>
              <a:buNone/>
            </a:pPr>
            <a:r>
              <a:rPr lang="en-US"/>
              <a:t>3. </a:t>
            </a:r>
            <a:r>
              <a:rPr lang="en-US" b="1" i="0">
                <a:solidFill>
                  <a:srgbClr val="444444"/>
                </a:solidFill>
                <a:latin typeface="PT Sans"/>
                <a:ea typeface="PT Sans"/>
                <a:cs typeface="PT Sans"/>
                <a:sym typeface="PT Sans"/>
              </a:rPr>
              <a:t>Products</a:t>
            </a:r>
            <a:r>
              <a:rPr lang="en-US" b="0" i="0">
                <a:solidFill>
                  <a:srgbClr val="444444"/>
                </a:solidFill>
                <a:latin typeface="PT Sans"/>
                <a:ea typeface="PT Sans"/>
                <a:cs typeface="PT Sans"/>
                <a:sym typeface="PT Sans"/>
              </a:rPr>
              <a:t> are resulting objects. Products constructed by different builders don’t have to belong to the same class hierarchy or interface.</a:t>
            </a:r>
            <a:endParaRPr/>
          </a:p>
          <a:p>
            <a:pPr marL="0" marR="0" lvl="0" indent="0" algn="l" rtl="0">
              <a:lnSpc>
                <a:spcPct val="100000"/>
              </a:lnSpc>
              <a:spcBef>
                <a:spcPts val="360"/>
              </a:spcBef>
              <a:spcAft>
                <a:spcPts val="0"/>
              </a:spcAft>
              <a:buClr>
                <a:schemeClr val="dk1"/>
              </a:buClr>
              <a:buSzPts val="1200"/>
              <a:buFont typeface="Calibri"/>
              <a:buNone/>
            </a:pPr>
            <a:r>
              <a:rPr lang="en-US"/>
              <a:t>4.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Director</a:t>
            </a:r>
            <a:r>
              <a:rPr lang="en-US" b="0" i="0">
                <a:solidFill>
                  <a:srgbClr val="444444"/>
                </a:solidFill>
                <a:latin typeface="PT Sans"/>
                <a:ea typeface="PT Sans"/>
                <a:cs typeface="PT Sans"/>
                <a:sym typeface="PT Sans"/>
              </a:rPr>
              <a:t> class defines the order in which to call construction steps, so you can create and reuse specific configurations of products.</a:t>
            </a:r>
            <a:endParaRPr/>
          </a:p>
          <a:p>
            <a:pPr marL="0" marR="0" lvl="0" indent="0" algn="l" rtl="0">
              <a:lnSpc>
                <a:spcPct val="100000"/>
              </a:lnSpc>
              <a:spcBef>
                <a:spcPts val="360"/>
              </a:spcBef>
              <a:spcAft>
                <a:spcPts val="0"/>
              </a:spcAft>
              <a:buClr>
                <a:schemeClr val="dk1"/>
              </a:buClr>
              <a:buSzPts val="1200"/>
              <a:buFont typeface="Calibri"/>
              <a:buNone/>
            </a:pPr>
            <a:r>
              <a:rPr lang="en-US"/>
              <a:t>5.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Client</a:t>
            </a:r>
            <a:r>
              <a:rPr lang="en-US" b="0" i="0">
                <a:solidFill>
                  <a:srgbClr val="444444"/>
                </a:solidFill>
                <a:latin typeface="PT Sans"/>
                <a:ea typeface="PT Sans"/>
                <a:cs typeface="PT Sans"/>
                <a:sym typeface="PT Sans"/>
              </a:rPr>
              <a:t> must associate one of the builder objects with the director. Usually, it’s done just once, via parameters of the director’s constructor. Then the director uses that builder object for all further construction. However, there’s an alternative approach for when the client passes the builder object to the production method of the director. In this case, you can use a different builder each time you produce something with the director.</a:t>
            </a:r>
            <a:endParaRPr/>
          </a:p>
          <a:p>
            <a:pPr marL="0" lvl="0" indent="0" algn="l" rtl="0">
              <a:spcBef>
                <a:spcPts val="360"/>
              </a:spcBef>
              <a:spcAft>
                <a:spcPts val="0"/>
              </a:spcAft>
              <a:buNone/>
            </a:pPr>
            <a:endParaRPr/>
          </a:p>
        </p:txBody>
      </p:sp>
      <p:sp>
        <p:nvSpPr>
          <p:cNvPr id="123" name="Google Shape;123;p9: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25" name="Google Shape;125;p9: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63384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fe3d94746_0_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29fe3d94746_0_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1.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Builder</a:t>
            </a:r>
            <a:r>
              <a:rPr lang="en-US" b="0" i="0">
                <a:solidFill>
                  <a:srgbClr val="444444"/>
                </a:solidFill>
                <a:latin typeface="PT Sans"/>
                <a:ea typeface="PT Sans"/>
                <a:cs typeface="PT Sans"/>
                <a:sym typeface="PT Sans"/>
              </a:rPr>
              <a:t> interface declares product construction steps that are common to all types of builders.</a:t>
            </a:r>
            <a:endParaRPr/>
          </a:p>
          <a:p>
            <a:pPr marL="0" marR="0" lvl="0" indent="0" algn="l" rtl="0">
              <a:lnSpc>
                <a:spcPct val="100000"/>
              </a:lnSpc>
              <a:spcBef>
                <a:spcPts val="360"/>
              </a:spcBef>
              <a:spcAft>
                <a:spcPts val="0"/>
              </a:spcAft>
              <a:buClr>
                <a:schemeClr val="dk1"/>
              </a:buClr>
              <a:buSzPts val="1200"/>
              <a:buFont typeface="Calibri"/>
              <a:buNone/>
            </a:pPr>
            <a:r>
              <a:rPr lang="en-US"/>
              <a:t>2. </a:t>
            </a:r>
            <a:r>
              <a:rPr lang="en-US" b="1" i="0">
                <a:solidFill>
                  <a:srgbClr val="444444"/>
                </a:solidFill>
                <a:latin typeface="PT Sans"/>
                <a:ea typeface="PT Sans"/>
                <a:cs typeface="PT Sans"/>
                <a:sym typeface="PT Sans"/>
              </a:rPr>
              <a:t>Concrete Builders</a:t>
            </a:r>
            <a:r>
              <a:rPr lang="en-US" b="0" i="0">
                <a:solidFill>
                  <a:srgbClr val="444444"/>
                </a:solidFill>
                <a:latin typeface="PT Sans"/>
                <a:ea typeface="PT Sans"/>
                <a:cs typeface="PT Sans"/>
                <a:sym typeface="PT Sans"/>
              </a:rPr>
              <a:t> provide different implementations of the construction steps. Concrete builders may produce products that don’t follow the common interface.</a:t>
            </a:r>
            <a:endParaRPr/>
          </a:p>
          <a:p>
            <a:pPr marL="0" marR="0" lvl="0" indent="0" algn="l" rtl="0">
              <a:lnSpc>
                <a:spcPct val="100000"/>
              </a:lnSpc>
              <a:spcBef>
                <a:spcPts val="360"/>
              </a:spcBef>
              <a:spcAft>
                <a:spcPts val="0"/>
              </a:spcAft>
              <a:buClr>
                <a:schemeClr val="dk1"/>
              </a:buClr>
              <a:buSzPts val="1200"/>
              <a:buFont typeface="Calibri"/>
              <a:buNone/>
            </a:pPr>
            <a:r>
              <a:rPr lang="en-US"/>
              <a:t>3. </a:t>
            </a:r>
            <a:r>
              <a:rPr lang="en-US" b="1" i="0">
                <a:solidFill>
                  <a:srgbClr val="444444"/>
                </a:solidFill>
                <a:latin typeface="PT Sans"/>
                <a:ea typeface="PT Sans"/>
                <a:cs typeface="PT Sans"/>
                <a:sym typeface="PT Sans"/>
              </a:rPr>
              <a:t>Products</a:t>
            </a:r>
            <a:r>
              <a:rPr lang="en-US" b="0" i="0">
                <a:solidFill>
                  <a:srgbClr val="444444"/>
                </a:solidFill>
                <a:latin typeface="PT Sans"/>
                <a:ea typeface="PT Sans"/>
                <a:cs typeface="PT Sans"/>
                <a:sym typeface="PT Sans"/>
              </a:rPr>
              <a:t> are resulting objects. Products constructed by different builders don’t have to belong to the same class hierarchy or interface.</a:t>
            </a:r>
            <a:endParaRPr/>
          </a:p>
          <a:p>
            <a:pPr marL="0" marR="0" lvl="0" indent="0" algn="l" rtl="0">
              <a:lnSpc>
                <a:spcPct val="100000"/>
              </a:lnSpc>
              <a:spcBef>
                <a:spcPts val="360"/>
              </a:spcBef>
              <a:spcAft>
                <a:spcPts val="0"/>
              </a:spcAft>
              <a:buClr>
                <a:schemeClr val="dk1"/>
              </a:buClr>
              <a:buSzPts val="1200"/>
              <a:buFont typeface="Calibri"/>
              <a:buNone/>
            </a:pPr>
            <a:r>
              <a:rPr lang="en-US"/>
              <a:t>4.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Director</a:t>
            </a:r>
            <a:r>
              <a:rPr lang="en-US" b="0" i="0">
                <a:solidFill>
                  <a:srgbClr val="444444"/>
                </a:solidFill>
                <a:latin typeface="PT Sans"/>
                <a:ea typeface="PT Sans"/>
                <a:cs typeface="PT Sans"/>
                <a:sym typeface="PT Sans"/>
              </a:rPr>
              <a:t> class defines the order in which to call construction steps, so you can create and reuse specific configurations of products.</a:t>
            </a:r>
            <a:endParaRPr/>
          </a:p>
          <a:p>
            <a:pPr marL="0" marR="0" lvl="0" indent="0" algn="l" rtl="0">
              <a:lnSpc>
                <a:spcPct val="100000"/>
              </a:lnSpc>
              <a:spcBef>
                <a:spcPts val="360"/>
              </a:spcBef>
              <a:spcAft>
                <a:spcPts val="0"/>
              </a:spcAft>
              <a:buClr>
                <a:schemeClr val="dk1"/>
              </a:buClr>
              <a:buSzPts val="1200"/>
              <a:buFont typeface="Calibri"/>
              <a:buNone/>
            </a:pPr>
            <a:r>
              <a:rPr lang="en-US"/>
              <a:t>5.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Client</a:t>
            </a:r>
            <a:r>
              <a:rPr lang="en-US" b="0" i="0">
                <a:solidFill>
                  <a:srgbClr val="444444"/>
                </a:solidFill>
                <a:latin typeface="PT Sans"/>
                <a:ea typeface="PT Sans"/>
                <a:cs typeface="PT Sans"/>
                <a:sym typeface="PT Sans"/>
              </a:rPr>
              <a:t> must associate one of the builder objects with the director. Usually, it’s done just once, via parameters of the director’s constructor. Then the director uses that builder object for all further construction. However, there’s an alternative approach for when the client passes the builder object to the production method of the director. In this case, you can use a different builder each time you produce something with the director.</a:t>
            </a:r>
            <a:endParaRPr/>
          </a:p>
          <a:p>
            <a:pPr marL="0" lvl="0" indent="0" algn="l" rtl="0">
              <a:spcBef>
                <a:spcPts val="360"/>
              </a:spcBef>
              <a:spcAft>
                <a:spcPts val="0"/>
              </a:spcAft>
              <a:buNone/>
            </a:pPr>
            <a:endParaRPr/>
          </a:p>
        </p:txBody>
      </p:sp>
      <p:sp>
        <p:nvSpPr>
          <p:cNvPr id="133" name="Google Shape;133;g29fe3d94746_0_0:notes"/>
          <p:cNvSpPr txBox="1">
            <a:spLocks noGrp="1"/>
          </p:cNvSpPr>
          <p:nvPr>
            <p:ph type="hdr" idx="3"/>
          </p:nvPr>
        </p:nvSpPr>
        <p:spPr>
          <a:xfrm>
            <a:off x="0" y="0"/>
            <a:ext cx="4278300" cy="339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9fe3d94746_0_0:notes"/>
          <p:cNvSpPr txBox="1">
            <a:spLocks noGrp="1"/>
          </p:cNvSpPr>
          <p:nvPr>
            <p:ph type="ftr" idx="11"/>
          </p:nvPr>
        </p:nvSpPr>
        <p:spPr>
          <a:xfrm>
            <a:off x="0" y="6456612"/>
            <a:ext cx="5046000" cy="339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35" name="Google Shape;135;g29fe3d94746_0_0:notes"/>
          <p:cNvSpPr txBox="1">
            <a:spLocks noGrp="1"/>
          </p:cNvSpPr>
          <p:nvPr>
            <p:ph type="sldNum" idx="12"/>
          </p:nvPr>
        </p:nvSpPr>
        <p:spPr>
          <a:xfrm>
            <a:off x="5592224" y="6456612"/>
            <a:ext cx="4278300" cy="33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1.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Builder</a:t>
            </a:r>
            <a:r>
              <a:rPr lang="en-US" b="0" i="0">
                <a:solidFill>
                  <a:srgbClr val="444444"/>
                </a:solidFill>
                <a:latin typeface="PT Sans"/>
                <a:ea typeface="PT Sans"/>
                <a:cs typeface="PT Sans"/>
                <a:sym typeface="PT Sans"/>
              </a:rPr>
              <a:t> interface declares product construction steps that are common to all types of builders.</a:t>
            </a:r>
            <a:endParaRPr/>
          </a:p>
          <a:p>
            <a:pPr marL="0" marR="0" lvl="0" indent="0" algn="l" rtl="0">
              <a:lnSpc>
                <a:spcPct val="100000"/>
              </a:lnSpc>
              <a:spcBef>
                <a:spcPts val="360"/>
              </a:spcBef>
              <a:spcAft>
                <a:spcPts val="0"/>
              </a:spcAft>
              <a:buClr>
                <a:schemeClr val="dk1"/>
              </a:buClr>
              <a:buSzPts val="1200"/>
              <a:buFont typeface="Calibri"/>
              <a:buNone/>
            </a:pPr>
            <a:r>
              <a:rPr lang="en-US"/>
              <a:t>2. </a:t>
            </a:r>
            <a:r>
              <a:rPr lang="en-US" b="1" i="0">
                <a:solidFill>
                  <a:srgbClr val="444444"/>
                </a:solidFill>
                <a:latin typeface="PT Sans"/>
                <a:ea typeface="PT Sans"/>
                <a:cs typeface="PT Sans"/>
                <a:sym typeface="PT Sans"/>
              </a:rPr>
              <a:t>Concrete Builders</a:t>
            </a:r>
            <a:r>
              <a:rPr lang="en-US" b="0" i="0">
                <a:solidFill>
                  <a:srgbClr val="444444"/>
                </a:solidFill>
                <a:latin typeface="PT Sans"/>
                <a:ea typeface="PT Sans"/>
                <a:cs typeface="PT Sans"/>
                <a:sym typeface="PT Sans"/>
              </a:rPr>
              <a:t> provide different implementations of the construction steps. Concrete builders may produce products that don’t follow the common interface.</a:t>
            </a:r>
            <a:endParaRPr/>
          </a:p>
          <a:p>
            <a:pPr marL="0" marR="0" lvl="0" indent="0" algn="l" rtl="0">
              <a:lnSpc>
                <a:spcPct val="100000"/>
              </a:lnSpc>
              <a:spcBef>
                <a:spcPts val="360"/>
              </a:spcBef>
              <a:spcAft>
                <a:spcPts val="0"/>
              </a:spcAft>
              <a:buClr>
                <a:schemeClr val="dk1"/>
              </a:buClr>
              <a:buSzPts val="1200"/>
              <a:buFont typeface="Calibri"/>
              <a:buNone/>
            </a:pPr>
            <a:r>
              <a:rPr lang="en-US"/>
              <a:t>3. </a:t>
            </a:r>
            <a:r>
              <a:rPr lang="en-US" b="1" i="0">
                <a:solidFill>
                  <a:srgbClr val="444444"/>
                </a:solidFill>
                <a:latin typeface="PT Sans"/>
                <a:ea typeface="PT Sans"/>
                <a:cs typeface="PT Sans"/>
                <a:sym typeface="PT Sans"/>
              </a:rPr>
              <a:t>Products</a:t>
            </a:r>
            <a:r>
              <a:rPr lang="en-US" b="0" i="0">
                <a:solidFill>
                  <a:srgbClr val="444444"/>
                </a:solidFill>
                <a:latin typeface="PT Sans"/>
                <a:ea typeface="PT Sans"/>
                <a:cs typeface="PT Sans"/>
                <a:sym typeface="PT Sans"/>
              </a:rPr>
              <a:t> are resulting objects. Products constructed by different builders don’t have to belong to the same class hierarchy or interface.</a:t>
            </a:r>
            <a:endParaRPr/>
          </a:p>
          <a:p>
            <a:pPr marL="0" marR="0" lvl="0" indent="0" algn="l" rtl="0">
              <a:lnSpc>
                <a:spcPct val="100000"/>
              </a:lnSpc>
              <a:spcBef>
                <a:spcPts val="360"/>
              </a:spcBef>
              <a:spcAft>
                <a:spcPts val="0"/>
              </a:spcAft>
              <a:buClr>
                <a:schemeClr val="dk1"/>
              </a:buClr>
              <a:buSzPts val="1200"/>
              <a:buFont typeface="Calibri"/>
              <a:buNone/>
            </a:pPr>
            <a:r>
              <a:rPr lang="en-US"/>
              <a:t>4.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Director</a:t>
            </a:r>
            <a:r>
              <a:rPr lang="en-US" b="0" i="0">
                <a:solidFill>
                  <a:srgbClr val="444444"/>
                </a:solidFill>
                <a:latin typeface="PT Sans"/>
                <a:ea typeface="PT Sans"/>
                <a:cs typeface="PT Sans"/>
                <a:sym typeface="PT Sans"/>
              </a:rPr>
              <a:t> class defines the order in which to call construction steps, so you can create and reuse specific configurations of products.</a:t>
            </a:r>
            <a:endParaRPr/>
          </a:p>
          <a:p>
            <a:pPr marL="0" marR="0" lvl="0" indent="0" algn="l" rtl="0">
              <a:lnSpc>
                <a:spcPct val="100000"/>
              </a:lnSpc>
              <a:spcBef>
                <a:spcPts val="360"/>
              </a:spcBef>
              <a:spcAft>
                <a:spcPts val="0"/>
              </a:spcAft>
              <a:buClr>
                <a:schemeClr val="dk1"/>
              </a:buClr>
              <a:buSzPts val="1200"/>
              <a:buFont typeface="Calibri"/>
              <a:buNone/>
            </a:pPr>
            <a:r>
              <a:rPr lang="en-US"/>
              <a:t>5. </a:t>
            </a:r>
            <a:r>
              <a:rPr lang="en-US" b="0" i="0">
                <a:solidFill>
                  <a:srgbClr val="444444"/>
                </a:solidFill>
                <a:latin typeface="PT Sans"/>
                <a:ea typeface="PT Sans"/>
                <a:cs typeface="PT Sans"/>
                <a:sym typeface="PT Sans"/>
              </a:rPr>
              <a:t>The </a:t>
            </a:r>
            <a:r>
              <a:rPr lang="en-US" b="1" i="0">
                <a:solidFill>
                  <a:srgbClr val="444444"/>
                </a:solidFill>
                <a:latin typeface="PT Sans"/>
                <a:ea typeface="PT Sans"/>
                <a:cs typeface="PT Sans"/>
                <a:sym typeface="PT Sans"/>
              </a:rPr>
              <a:t>Client</a:t>
            </a:r>
            <a:r>
              <a:rPr lang="en-US" b="0" i="0">
                <a:solidFill>
                  <a:srgbClr val="444444"/>
                </a:solidFill>
                <a:latin typeface="PT Sans"/>
                <a:ea typeface="PT Sans"/>
                <a:cs typeface="PT Sans"/>
                <a:sym typeface="PT Sans"/>
              </a:rPr>
              <a:t> must associate one of the builder objects with the director. Usually, it’s done just once, via parameters of the director’s constructor. Then the director uses that builder object for all further construction. However, there’s an alternative approach for when the client passes the builder object to the production method of the director. In this case, you can use a different builder each time you produce something with the director.</a:t>
            </a:r>
            <a:endParaRPr/>
          </a:p>
          <a:p>
            <a:pPr marL="0" lvl="0" indent="0" algn="l" rtl="0">
              <a:spcBef>
                <a:spcPts val="360"/>
              </a:spcBef>
              <a:spcAft>
                <a:spcPts val="0"/>
              </a:spcAft>
              <a:buNone/>
            </a:pPr>
            <a:endParaRPr/>
          </a:p>
        </p:txBody>
      </p:sp>
      <p:sp>
        <p:nvSpPr>
          <p:cNvPr id="141" name="Google Shape;141;p10: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43" name="Google Shape;143;p10: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1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1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2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4" name="Google Shape;44;p2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2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a:solidFill>
                  <a:schemeClr val="dk1"/>
                </a:solidFill>
                <a:latin typeface="Arial"/>
                <a:ea typeface="Arial"/>
                <a:cs typeface="Arial"/>
                <a:sym typeface="Arial"/>
              </a:defRPr>
            </a:lvl1pPr>
            <a:lvl2pPr marL="0" marR="0" lvl="1" indent="0" algn="l" rtl="0">
              <a:spcBef>
                <a:spcPts val="0"/>
              </a:spcBef>
              <a:spcAft>
                <a:spcPts val="0"/>
              </a:spcAft>
              <a:buNone/>
              <a:defRPr sz="1800" b="0">
                <a:solidFill>
                  <a:schemeClr val="dk1"/>
                </a:solidFill>
                <a:latin typeface="Arial"/>
                <a:ea typeface="Arial"/>
                <a:cs typeface="Arial"/>
                <a:sym typeface="Arial"/>
              </a:defRPr>
            </a:lvl2pPr>
            <a:lvl3pPr marL="0" marR="0" lvl="2" indent="0" algn="l" rtl="0">
              <a:spcBef>
                <a:spcPts val="0"/>
              </a:spcBef>
              <a:spcAft>
                <a:spcPts val="0"/>
              </a:spcAft>
              <a:buNone/>
              <a:defRPr sz="1800" b="0">
                <a:solidFill>
                  <a:schemeClr val="dk1"/>
                </a:solidFill>
                <a:latin typeface="Arial"/>
                <a:ea typeface="Arial"/>
                <a:cs typeface="Arial"/>
                <a:sym typeface="Arial"/>
              </a:defRPr>
            </a:lvl3pPr>
            <a:lvl4pPr marL="0" marR="0" lvl="3" indent="0" algn="l" rtl="0">
              <a:spcBef>
                <a:spcPts val="0"/>
              </a:spcBef>
              <a:spcAft>
                <a:spcPts val="0"/>
              </a:spcAft>
              <a:buNone/>
              <a:defRPr sz="1800" b="0">
                <a:solidFill>
                  <a:schemeClr val="dk1"/>
                </a:solidFill>
                <a:latin typeface="Arial"/>
                <a:ea typeface="Arial"/>
                <a:cs typeface="Arial"/>
                <a:sym typeface="Arial"/>
              </a:defRPr>
            </a:lvl4pPr>
            <a:lvl5pPr marL="0" marR="0" lvl="4" indent="0" algn="l" rtl="0">
              <a:spcBef>
                <a:spcPts val="0"/>
              </a:spcBef>
              <a:spcAft>
                <a:spcPts val="0"/>
              </a:spcAft>
              <a:buNone/>
              <a:defRPr sz="1800" b="0">
                <a:solidFill>
                  <a:schemeClr val="dk1"/>
                </a:solidFill>
                <a:latin typeface="Arial"/>
                <a:ea typeface="Arial"/>
                <a:cs typeface="Arial"/>
                <a:sym typeface="Arial"/>
              </a:defRPr>
            </a:lvl5pPr>
            <a:lvl6pPr marL="0" marR="0" lvl="5" indent="0" algn="l" rtl="0">
              <a:spcBef>
                <a:spcPts val="0"/>
              </a:spcBef>
              <a:spcAft>
                <a:spcPts val="0"/>
              </a:spcAft>
              <a:buNone/>
              <a:defRPr sz="1800" b="0">
                <a:solidFill>
                  <a:schemeClr val="dk1"/>
                </a:solidFill>
                <a:latin typeface="Arial"/>
                <a:ea typeface="Arial"/>
                <a:cs typeface="Arial"/>
                <a:sym typeface="Arial"/>
              </a:defRPr>
            </a:lvl6pPr>
            <a:lvl7pPr marL="0" marR="0" lvl="6" indent="0" algn="l" rtl="0">
              <a:spcBef>
                <a:spcPts val="0"/>
              </a:spcBef>
              <a:spcAft>
                <a:spcPts val="0"/>
              </a:spcAft>
              <a:buNone/>
              <a:defRPr sz="1800" b="0">
                <a:solidFill>
                  <a:schemeClr val="dk1"/>
                </a:solidFill>
                <a:latin typeface="Arial"/>
                <a:ea typeface="Arial"/>
                <a:cs typeface="Arial"/>
                <a:sym typeface="Arial"/>
              </a:defRPr>
            </a:lvl7pPr>
            <a:lvl8pPr marL="0" marR="0" lvl="7" indent="0" algn="l" rtl="0">
              <a:spcBef>
                <a:spcPts val="0"/>
              </a:spcBef>
              <a:spcAft>
                <a:spcPts val="0"/>
              </a:spcAft>
              <a:buNone/>
              <a:defRPr sz="1800" b="0">
                <a:solidFill>
                  <a:schemeClr val="dk1"/>
                </a:solidFill>
                <a:latin typeface="Arial"/>
                <a:ea typeface="Arial"/>
                <a:cs typeface="Arial"/>
                <a:sym typeface="Arial"/>
              </a:defRPr>
            </a:lvl8pPr>
            <a:lvl9pPr marL="0" marR="0" lvl="8" indent="0" algn="l" rtl="0">
              <a:spcBef>
                <a:spcPts val="0"/>
              </a:spcBef>
              <a:spcAft>
                <a:spcPts val="0"/>
              </a:spcAft>
              <a:buNone/>
              <a:defRPr sz="1800" b="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1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3" name="Google Shape;23;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7" name="Google Shape;27;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4" name="Google Shape;34;p21"/>
          <p:cNvSpPr>
            <a:spLocks noGrp="1"/>
          </p:cNvSpPr>
          <p:nvPr>
            <p:ph type="pic" idx="2"/>
          </p:nvPr>
        </p:nvSpPr>
        <p:spPr>
          <a:xfrm>
            <a:off x="1792288" y="612775"/>
            <a:ext cx="5486400" cy="4114800"/>
          </a:xfrm>
          <a:prstGeom prst="rect">
            <a:avLst/>
          </a:prstGeom>
          <a:noFill/>
          <a:ln>
            <a:noFill/>
          </a:ln>
        </p:spPr>
      </p:sp>
      <p:sp>
        <p:nvSpPr>
          <p:cNvPr id="35" name="Google Shape;35;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1" name="Google Shape;41;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1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rgbClr val="222268"/>
                </a:solidFill>
                <a:latin typeface="Arial"/>
                <a:ea typeface="Arial"/>
                <a:cs typeface="Arial"/>
                <a:sym typeface="Arial"/>
              </a:rPr>
              <a:t>Mẫu</a:t>
            </a:r>
            <a:r>
              <a:rPr lang="en-US" sz="4400" b="1" i="0" u="none" strike="noStrike" cap="none" dirty="0">
                <a:solidFill>
                  <a:srgbClr val="222268"/>
                </a:solidFill>
                <a:latin typeface="Arial"/>
                <a:ea typeface="Arial"/>
                <a:cs typeface="Arial"/>
                <a:sym typeface="Arial"/>
              </a:rPr>
              <a:t> Builder</a:t>
            </a:r>
            <a:endParaRPr sz="4400" b="1" i="0" u="none" strike="noStrike" cap="none" dirty="0">
              <a:solidFill>
                <a:srgbClr val="222268"/>
              </a:solidFill>
              <a:latin typeface="Arial"/>
              <a:ea typeface="Arial"/>
              <a:cs typeface="Arial"/>
              <a:sym typeface="Aria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a:extLst>
              <a:ext uri="{FF2B5EF4-FFF2-40B4-BE49-F238E27FC236}">
                <a16:creationId xmlns:a16="http://schemas.microsoft.com/office/drawing/2014/main" id="{818B53DB-D6B5-F2AE-BFB9-9345330C1B99}"/>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6. </a:t>
            </a:r>
            <a:r>
              <a:rPr lang="en-US" sz="4000" b="1" dirty="0" err="1">
                <a:solidFill>
                  <a:schemeClr val="dk1"/>
                </a:solidFill>
              </a:rPr>
              <a:t>Nhược</a:t>
            </a:r>
            <a:r>
              <a:rPr lang="en-US" sz="4000" b="1" dirty="0">
                <a:solidFill>
                  <a:schemeClr val="dk1"/>
                </a:solidFill>
              </a:rPr>
              <a:t> </a:t>
            </a:r>
            <a:r>
              <a:rPr lang="en-US" sz="4000" b="1" dirty="0" err="1">
                <a:solidFill>
                  <a:schemeClr val="dk1"/>
                </a:solidFill>
              </a:rPr>
              <a:t>điểm</a:t>
            </a:r>
            <a:endParaRPr dirty="0"/>
          </a:p>
        </p:txBody>
      </p:sp>
      <p:sp>
        <p:nvSpPr>
          <p:cNvPr id="155" name="Google Shape;155;p11"/>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190500" algn="just" rtl="0">
              <a:lnSpc>
                <a:spcPct val="120000"/>
              </a:lnSpc>
              <a:spcBef>
                <a:spcPts val="0"/>
              </a:spcBef>
              <a:spcAft>
                <a:spcPts val="0"/>
              </a:spcAft>
              <a:buClr>
                <a:schemeClr val="dk1"/>
              </a:buClr>
              <a:buSzPts val="2400"/>
              <a:buFont typeface="Noto Sans Symbols"/>
              <a:buNone/>
            </a:pPr>
            <a:endParaRPr sz="2400" dirty="0">
              <a:latin typeface="Arial"/>
              <a:ea typeface="Arial"/>
              <a:cs typeface="Arial"/>
              <a:sym typeface="Arial"/>
            </a:endParaRPr>
          </a:p>
          <a:p>
            <a:pPr marL="342900" indent="-342900" algn="just">
              <a:lnSpc>
                <a:spcPct val="120000"/>
              </a:lnSpc>
              <a:spcBef>
                <a:spcPts val="600"/>
              </a:spcBef>
              <a:buSzPts val="2400"/>
            </a:pPr>
            <a:r>
              <a:rPr lang="vi-VN" sz="2300" dirty="0">
                <a:latin typeface="Arial"/>
                <a:ea typeface="Arial"/>
                <a:cs typeface="Arial"/>
                <a:sym typeface="Arial"/>
              </a:rPr>
              <a:t>Tăng độ phức tạp của </a:t>
            </a:r>
            <a:r>
              <a:rPr lang="en-US" sz="2300" dirty="0">
                <a:latin typeface="Arial"/>
                <a:ea typeface="Arial"/>
                <a:cs typeface="Arial"/>
                <a:sym typeface="Arial"/>
              </a:rPr>
              <a:t>code</a:t>
            </a:r>
            <a:r>
              <a:rPr lang="vi-VN" sz="2300" dirty="0">
                <a:latin typeface="Arial"/>
                <a:ea typeface="Arial"/>
                <a:cs typeface="Arial"/>
                <a:sym typeface="Arial"/>
              </a:rPr>
              <a:t>: Mẫu Builder có thể làm tăng độ phức tạp của </a:t>
            </a:r>
            <a:r>
              <a:rPr lang="en-US" sz="2300" dirty="0">
                <a:latin typeface="Arial"/>
                <a:ea typeface="Arial"/>
                <a:cs typeface="Arial"/>
                <a:sym typeface="Arial"/>
              </a:rPr>
              <a:t>code</a:t>
            </a:r>
            <a:r>
              <a:rPr lang="vi-VN" sz="2300" dirty="0">
                <a:latin typeface="Arial"/>
                <a:ea typeface="Arial"/>
                <a:cs typeface="Arial"/>
                <a:sym typeface="Arial"/>
              </a:rPr>
              <a:t> bởi vì cần tạo ra nhiều lớp Builder và Concrete Builder cho mỗi loại đối tượng cần tạo ra.</a:t>
            </a:r>
            <a:endParaRPr lang="en-US" sz="2300" dirty="0">
              <a:latin typeface="Arial"/>
              <a:ea typeface="Arial"/>
              <a:cs typeface="Arial"/>
              <a:sym typeface="Arial"/>
            </a:endParaRPr>
          </a:p>
          <a:p>
            <a:pPr marL="342900" indent="-342900" algn="just">
              <a:lnSpc>
                <a:spcPct val="120000"/>
              </a:lnSpc>
              <a:spcBef>
                <a:spcPts val="600"/>
              </a:spcBef>
              <a:buSzPts val="2400"/>
            </a:pPr>
            <a:r>
              <a:rPr lang="vi-VN" sz="2300" dirty="0"/>
              <a:t>Thừa số lượng lớp: Nếu quá trình xây dựng đối tượng không phức tạp hoặc không cần sự linh hoạt cao, việc sử dụng mẫu Builder có thể làm tăng số lượng lớp không cần thiết.</a:t>
            </a:r>
            <a:endParaRPr lang="en-US" sz="2300" dirty="0"/>
          </a:p>
          <a:p>
            <a:pPr marL="342900" indent="-342900" algn="just">
              <a:lnSpc>
                <a:spcPct val="120000"/>
              </a:lnSpc>
              <a:spcBef>
                <a:spcPts val="600"/>
              </a:spcBef>
              <a:buSzPts val="2400"/>
            </a:pPr>
            <a:r>
              <a:rPr lang="en-US" sz="2300" dirty="0" err="1"/>
              <a:t>Cần</a:t>
            </a:r>
            <a:r>
              <a:rPr lang="en-US" sz="2300" dirty="0"/>
              <a:t> </a:t>
            </a:r>
            <a:r>
              <a:rPr lang="en-US" sz="2300" dirty="0" err="1"/>
              <a:t>có</a:t>
            </a:r>
            <a:r>
              <a:rPr lang="en-US" sz="2300" dirty="0"/>
              <a:t> </a:t>
            </a:r>
            <a:r>
              <a:rPr lang="en-US" sz="2300" dirty="0" err="1"/>
              <a:t>sự</a:t>
            </a:r>
            <a:r>
              <a:rPr lang="en-US" sz="2300" dirty="0"/>
              <a:t> </a:t>
            </a:r>
            <a:r>
              <a:rPr lang="en-US" sz="2300" dirty="0" err="1"/>
              <a:t>đồng</a:t>
            </a:r>
            <a:r>
              <a:rPr lang="en-US" sz="2300" dirty="0"/>
              <a:t> </a:t>
            </a:r>
            <a:r>
              <a:rPr lang="en-US" sz="2300" dirty="0" err="1"/>
              <a:t>thuận</a:t>
            </a:r>
            <a:r>
              <a:rPr lang="en-US" sz="2300" dirty="0"/>
              <a:t> </a:t>
            </a:r>
            <a:r>
              <a:rPr lang="en-US" sz="2300" dirty="0" err="1"/>
              <a:t>giữa</a:t>
            </a:r>
            <a:r>
              <a:rPr lang="en-US" sz="2300" dirty="0"/>
              <a:t> </a:t>
            </a:r>
            <a:r>
              <a:rPr lang="en-US" sz="2300" dirty="0" err="1"/>
              <a:t>các</a:t>
            </a:r>
            <a:r>
              <a:rPr lang="en-US" sz="2300" dirty="0"/>
              <a:t> </a:t>
            </a:r>
            <a:r>
              <a:rPr lang="en-US" sz="2300" dirty="0" err="1"/>
              <a:t>lớp</a:t>
            </a:r>
            <a:r>
              <a:rPr lang="en-US" sz="2300" dirty="0"/>
              <a:t> Builder: </a:t>
            </a:r>
            <a:r>
              <a:rPr lang="en-US" sz="2300" dirty="0" err="1"/>
              <a:t>Nếu</a:t>
            </a:r>
            <a:r>
              <a:rPr lang="en-US" sz="2300" dirty="0"/>
              <a:t> </a:t>
            </a:r>
            <a:r>
              <a:rPr lang="en-US" sz="2300" dirty="0" err="1"/>
              <a:t>có</a:t>
            </a:r>
            <a:r>
              <a:rPr lang="en-US" sz="2300" dirty="0"/>
              <a:t> </a:t>
            </a:r>
            <a:r>
              <a:rPr lang="en-US" sz="2300" dirty="0" err="1"/>
              <a:t>nhiều</a:t>
            </a:r>
            <a:r>
              <a:rPr lang="en-US" sz="2300" dirty="0"/>
              <a:t> </a:t>
            </a:r>
            <a:r>
              <a:rPr lang="en-US" sz="2300" dirty="0" err="1"/>
              <a:t>lớp</a:t>
            </a:r>
            <a:r>
              <a:rPr lang="en-US" sz="2300" dirty="0"/>
              <a:t> Builder </a:t>
            </a:r>
            <a:r>
              <a:rPr lang="en-US" sz="2300" dirty="0" err="1"/>
              <a:t>và</a:t>
            </a:r>
            <a:r>
              <a:rPr lang="en-US" sz="2300" dirty="0"/>
              <a:t> Concrete Builder, </a:t>
            </a:r>
            <a:r>
              <a:rPr lang="en-US" sz="2300" dirty="0" err="1"/>
              <a:t>cần</a:t>
            </a:r>
            <a:r>
              <a:rPr lang="en-US" sz="2300" dirty="0"/>
              <a:t> </a:t>
            </a:r>
            <a:r>
              <a:rPr lang="en-US" sz="2300" dirty="0" err="1"/>
              <a:t>phải</a:t>
            </a:r>
            <a:r>
              <a:rPr lang="en-US" sz="2300" dirty="0"/>
              <a:t> </a:t>
            </a:r>
            <a:r>
              <a:rPr lang="en-US" sz="2300" dirty="0" err="1"/>
              <a:t>đảm</a:t>
            </a:r>
            <a:r>
              <a:rPr lang="en-US" sz="2300" dirty="0"/>
              <a:t> </a:t>
            </a:r>
            <a:r>
              <a:rPr lang="en-US" sz="2300" dirty="0" err="1"/>
              <a:t>bảo</a:t>
            </a:r>
            <a:r>
              <a:rPr lang="en-US" sz="2300" dirty="0"/>
              <a:t> </a:t>
            </a:r>
            <a:r>
              <a:rPr lang="en-US" sz="2300" dirty="0" err="1"/>
              <a:t>rằng</a:t>
            </a:r>
            <a:r>
              <a:rPr lang="en-US" sz="2300" dirty="0"/>
              <a:t> </a:t>
            </a:r>
            <a:r>
              <a:rPr lang="en-US" sz="2300" dirty="0" err="1"/>
              <a:t>chúng</a:t>
            </a:r>
            <a:r>
              <a:rPr lang="en-US" sz="2300" dirty="0"/>
              <a:t> </a:t>
            </a:r>
            <a:r>
              <a:rPr lang="en-US" sz="2300" dirty="0" err="1"/>
              <a:t>hoạt</a:t>
            </a:r>
            <a:r>
              <a:rPr lang="en-US" sz="2300" dirty="0"/>
              <a:t> </a:t>
            </a:r>
            <a:r>
              <a:rPr lang="en-US" sz="2300" dirty="0" err="1"/>
              <a:t>động</a:t>
            </a:r>
            <a:r>
              <a:rPr lang="en-US" sz="2300" dirty="0"/>
              <a:t> </a:t>
            </a:r>
            <a:r>
              <a:rPr lang="en-US" sz="2300" dirty="0" err="1"/>
              <a:t>một</a:t>
            </a:r>
            <a:r>
              <a:rPr lang="en-US" sz="2300" dirty="0"/>
              <a:t> </a:t>
            </a:r>
            <a:r>
              <a:rPr lang="en-US" sz="2300" dirty="0" err="1"/>
              <a:t>cách</a:t>
            </a:r>
            <a:r>
              <a:rPr lang="en-US" sz="2300" dirty="0"/>
              <a:t> </a:t>
            </a:r>
            <a:r>
              <a:rPr lang="en-US" sz="2300" dirty="0" err="1"/>
              <a:t>nhất</a:t>
            </a:r>
            <a:r>
              <a:rPr lang="en-US" sz="2300" dirty="0"/>
              <a:t> </a:t>
            </a:r>
            <a:r>
              <a:rPr lang="en-US" sz="2300" dirty="0" err="1"/>
              <a:t>quán</a:t>
            </a:r>
            <a:r>
              <a:rPr lang="en-US" sz="2300" dirty="0"/>
              <a:t> </a:t>
            </a:r>
            <a:r>
              <a:rPr lang="en-US" sz="2300" dirty="0" err="1"/>
              <a:t>và</a:t>
            </a:r>
            <a:r>
              <a:rPr lang="en-US" sz="2300" dirty="0"/>
              <a:t> </a:t>
            </a:r>
            <a:r>
              <a:rPr lang="en-US" sz="2300" dirty="0" err="1"/>
              <a:t>đồng</a:t>
            </a:r>
            <a:r>
              <a:rPr lang="en-US" sz="2300" dirty="0"/>
              <a:t> </a:t>
            </a:r>
            <a:r>
              <a:rPr lang="en-US" sz="2300" dirty="0" err="1"/>
              <a:t>nhất</a:t>
            </a:r>
            <a:r>
              <a:rPr lang="en-US" sz="2300" dirty="0"/>
              <a:t>.</a:t>
            </a:r>
            <a:endParaRPr sz="2300" dirty="0"/>
          </a:p>
        </p:txBody>
      </p:sp>
    </p:spTree>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7. Liên </a:t>
            </a:r>
            <a:r>
              <a:rPr lang="en-US" sz="4000" b="1" dirty="0" err="1">
                <a:solidFill>
                  <a:schemeClr val="dk1"/>
                </a:solidFill>
              </a:rPr>
              <a:t>quan</a:t>
            </a:r>
            <a:r>
              <a:rPr lang="en-US" sz="4000" b="1" dirty="0">
                <a:solidFill>
                  <a:schemeClr val="dk1"/>
                </a:solidFill>
              </a:rPr>
              <a:t> </a:t>
            </a:r>
            <a:r>
              <a:rPr lang="en-US" sz="4000" b="1" dirty="0" err="1">
                <a:solidFill>
                  <a:schemeClr val="dk1"/>
                </a:solidFill>
              </a:rPr>
              <a:t>các</a:t>
            </a:r>
            <a:r>
              <a:rPr lang="en-US" sz="4000" b="1" dirty="0">
                <a:solidFill>
                  <a:schemeClr val="dk1"/>
                </a:solidFill>
              </a:rPr>
              <a:t> </a:t>
            </a:r>
            <a:r>
              <a:rPr lang="en-US" sz="4000" b="1" dirty="0" err="1">
                <a:solidFill>
                  <a:schemeClr val="dk1"/>
                </a:solidFill>
              </a:rPr>
              <a:t>mẫu</a:t>
            </a:r>
            <a:r>
              <a:rPr lang="en-US" sz="4000" b="1" dirty="0">
                <a:solidFill>
                  <a:schemeClr val="dk1"/>
                </a:solidFill>
              </a:rPr>
              <a:t> </a:t>
            </a:r>
            <a:r>
              <a:rPr lang="en-US" sz="4000" b="1" dirty="0" err="1">
                <a:solidFill>
                  <a:schemeClr val="dk1"/>
                </a:solidFill>
              </a:rPr>
              <a:t>khác</a:t>
            </a:r>
            <a:endParaRPr dirty="0"/>
          </a:p>
        </p:txBody>
      </p:sp>
      <p:sp>
        <p:nvSpPr>
          <p:cNvPr id="164" name="Google Shape;164;p12"/>
          <p:cNvSpPr txBox="1">
            <a:spLocks noGrp="1"/>
          </p:cNvSpPr>
          <p:nvPr>
            <p:ph type="body" idx="1"/>
          </p:nvPr>
        </p:nvSpPr>
        <p:spPr>
          <a:xfrm>
            <a:off x="342900" y="1066800"/>
            <a:ext cx="8458200" cy="5638800"/>
          </a:xfrm>
          <a:prstGeom prst="rect">
            <a:avLst/>
          </a:prstGeom>
          <a:noFill/>
          <a:ln>
            <a:noFill/>
          </a:ln>
        </p:spPr>
        <p:txBody>
          <a:bodyPr spcFirstLastPara="1" wrap="square" lIns="91425" tIns="45700" rIns="91425" bIns="45700" anchor="t" anchorCtr="0">
            <a:noAutofit/>
          </a:bodyPr>
          <a:lstStyle/>
          <a:p>
            <a:pPr marL="342900" indent="-342900" algn="just">
              <a:lnSpc>
                <a:spcPct val="120000"/>
              </a:lnSpc>
              <a:spcBef>
                <a:spcPts val="600"/>
              </a:spcBef>
              <a:buSzPts val="2400"/>
            </a:pPr>
            <a:r>
              <a:rPr lang="vi-VN" sz="2400" dirty="0">
                <a:latin typeface="Arial"/>
                <a:ea typeface="Arial"/>
                <a:cs typeface="Arial"/>
                <a:sym typeface="Arial"/>
              </a:rPr>
              <a:t>Nhiều thiết kế bắt đầu bằng cách sử dụng Factory Method (ít phức tạp hơn và có thể tùy chỉnh nhiều hơn thông qua các lớp con) và phát triển theo hướng Abstract Factory, Prototype hoặc Builder (linh hoạt hơn, nhưng phức tạp hơn)</a:t>
            </a:r>
            <a:endParaRPr lang="en-US" sz="2400" dirty="0">
              <a:latin typeface="Arial"/>
              <a:ea typeface="Arial"/>
              <a:cs typeface="Arial"/>
              <a:sym typeface="Arial"/>
            </a:endParaRPr>
          </a:p>
          <a:p>
            <a:pPr marL="342900" indent="-342900" algn="just">
              <a:lnSpc>
                <a:spcPct val="120000"/>
              </a:lnSpc>
              <a:spcBef>
                <a:spcPts val="600"/>
              </a:spcBef>
              <a:buSzPts val="2400"/>
            </a:pPr>
            <a:r>
              <a:rPr lang="vi-VN" sz="2400" dirty="0">
                <a:latin typeface="Arial"/>
                <a:ea typeface="Arial"/>
                <a:cs typeface="Arial"/>
                <a:sym typeface="Arial"/>
              </a:rPr>
              <a:t>Builder tập trung vào việc </a:t>
            </a:r>
            <a:r>
              <a:rPr lang="vi-VN" sz="2400" i="1" dirty="0">
                <a:latin typeface="Arial"/>
                <a:ea typeface="Arial"/>
                <a:cs typeface="Arial"/>
                <a:sym typeface="Arial"/>
              </a:rPr>
              <a:t>xây dựng các đối tượng phức tạp từng bước</a:t>
            </a:r>
            <a:r>
              <a:rPr lang="vi-VN" sz="2400" dirty="0">
                <a:latin typeface="Arial"/>
                <a:ea typeface="Arial"/>
                <a:cs typeface="Arial"/>
                <a:sym typeface="Arial"/>
              </a:rPr>
              <a:t>. Abstract Factory chuyên </a:t>
            </a:r>
            <a:r>
              <a:rPr lang="vi-VN" sz="2400" i="1" dirty="0">
                <a:latin typeface="Arial"/>
                <a:ea typeface="Arial"/>
                <a:cs typeface="Arial"/>
                <a:sym typeface="Arial"/>
              </a:rPr>
              <a:t>tạo ra các gia đình của các đối tượng liên quan</a:t>
            </a:r>
            <a:r>
              <a:rPr lang="vi-VN" sz="2400" dirty="0">
                <a:latin typeface="Arial"/>
                <a:ea typeface="Arial"/>
                <a:cs typeface="Arial"/>
                <a:sym typeface="Arial"/>
              </a:rPr>
              <a:t>. Abstract Factory trả về sản phẩm ngay lập tức, trong khi Builder cho phép bạn chạy một số bước xây dựng bổ sung trước khi tìm nạp sản phẩm.</a:t>
            </a:r>
          </a:p>
          <a:p>
            <a:pPr marL="342900" lvl="0" indent="-190500" algn="just" rtl="0">
              <a:lnSpc>
                <a:spcPct val="120000"/>
              </a:lnSpc>
              <a:spcBef>
                <a:spcPts val="600"/>
              </a:spcBef>
              <a:spcAft>
                <a:spcPts val="0"/>
              </a:spcAft>
              <a:buClr>
                <a:schemeClr val="dk1"/>
              </a:buClr>
              <a:buSzPts val="2400"/>
              <a:buFont typeface="Noto Sans Symbols"/>
              <a:buNone/>
            </a:pPr>
            <a:endParaRPr sz="2400" dirty="0">
              <a:latin typeface="Arial"/>
              <a:ea typeface="Arial"/>
              <a:cs typeface="Arial"/>
              <a:sym typeface="Arial"/>
            </a:endParaRPr>
          </a:p>
        </p:txBody>
      </p:sp>
    </p:spTree>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7. Liên </a:t>
            </a:r>
            <a:r>
              <a:rPr lang="en-US" sz="4000" b="1" dirty="0" err="1">
                <a:solidFill>
                  <a:schemeClr val="dk1"/>
                </a:solidFill>
              </a:rPr>
              <a:t>quan</a:t>
            </a:r>
            <a:r>
              <a:rPr lang="en-US" sz="4000" b="1" dirty="0">
                <a:solidFill>
                  <a:schemeClr val="dk1"/>
                </a:solidFill>
              </a:rPr>
              <a:t> </a:t>
            </a:r>
            <a:r>
              <a:rPr lang="en-US" sz="4000" b="1" dirty="0" err="1">
                <a:solidFill>
                  <a:schemeClr val="dk1"/>
                </a:solidFill>
              </a:rPr>
              <a:t>các</a:t>
            </a:r>
            <a:r>
              <a:rPr lang="en-US" sz="4000" b="1" dirty="0">
                <a:solidFill>
                  <a:schemeClr val="dk1"/>
                </a:solidFill>
              </a:rPr>
              <a:t> </a:t>
            </a:r>
            <a:r>
              <a:rPr lang="en-US" sz="4000" b="1" dirty="0" err="1">
                <a:solidFill>
                  <a:schemeClr val="dk1"/>
                </a:solidFill>
              </a:rPr>
              <a:t>mẫu</a:t>
            </a:r>
            <a:r>
              <a:rPr lang="en-US" sz="4000" b="1" dirty="0">
                <a:solidFill>
                  <a:schemeClr val="dk1"/>
                </a:solidFill>
              </a:rPr>
              <a:t> </a:t>
            </a:r>
            <a:r>
              <a:rPr lang="en-US" sz="4000" b="1" dirty="0" err="1">
                <a:solidFill>
                  <a:schemeClr val="dk1"/>
                </a:solidFill>
              </a:rPr>
              <a:t>khác</a:t>
            </a:r>
            <a:endParaRPr dirty="0"/>
          </a:p>
        </p:txBody>
      </p:sp>
      <p:sp>
        <p:nvSpPr>
          <p:cNvPr id="173" name="Google Shape;173;p1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190500" algn="just" rtl="0">
              <a:lnSpc>
                <a:spcPct val="120000"/>
              </a:lnSpc>
              <a:spcBef>
                <a:spcPts val="0"/>
              </a:spcBef>
              <a:spcAft>
                <a:spcPts val="0"/>
              </a:spcAft>
              <a:buClr>
                <a:schemeClr val="dk1"/>
              </a:buClr>
              <a:buSzPts val="2400"/>
              <a:buFont typeface="Noto Sans Symbols"/>
              <a:buNone/>
            </a:pPr>
            <a:endParaRPr sz="2400" dirty="0">
              <a:latin typeface="Arial"/>
              <a:ea typeface="Arial"/>
              <a:cs typeface="Arial"/>
              <a:sym typeface="Arial"/>
            </a:endParaRPr>
          </a:p>
          <a:p>
            <a:pPr marL="342900" indent="-342900" algn="just">
              <a:lnSpc>
                <a:spcPct val="120000"/>
              </a:lnSpc>
              <a:spcBef>
                <a:spcPts val="600"/>
              </a:spcBef>
              <a:buSzPts val="2400"/>
            </a:pPr>
            <a:r>
              <a:rPr lang="vi-VN" sz="2300" dirty="0">
                <a:latin typeface="Arial"/>
                <a:ea typeface="Arial"/>
                <a:cs typeface="Arial"/>
                <a:sym typeface="Arial"/>
              </a:rPr>
              <a:t>Mẫu Builder có thể được sử dụng để xây dựng các đối tượng Composite, nơi các phần cấu thành của đối tượng có thể là các đối tượng con hoặc là một phần của đối tượng lớn hơn.</a:t>
            </a:r>
            <a:endParaRPr lang="en-US" sz="2300" dirty="0">
              <a:latin typeface="Arial"/>
              <a:ea typeface="Arial"/>
              <a:cs typeface="Arial"/>
              <a:sym typeface="Arial"/>
            </a:endParaRPr>
          </a:p>
          <a:p>
            <a:pPr marL="342900" indent="-342900" algn="just">
              <a:lnSpc>
                <a:spcPct val="120000"/>
              </a:lnSpc>
              <a:spcBef>
                <a:spcPts val="600"/>
              </a:spcBef>
              <a:buSzPts val="2400"/>
            </a:pPr>
            <a:r>
              <a:rPr lang="en-US" sz="2300" dirty="0"/>
              <a:t>C</a:t>
            </a:r>
            <a:r>
              <a:rPr lang="vi-VN" sz="2300" dirty="0">
                <a:latin typeface="Arial"/>
                <a:ea typeface="Arial"/>
                <a:cs typeface="Arial"/>
                <a:sym typeface="Arial"/>
              </a:rPr>
              <a:t>ó thể kết hợp mẫu Builder với mẫu Bridge</a:t>
            </a:r>
            <a:r>
              <a:rPr lang="en-US" sz="2300" dirty="0">
                <a:latin typeface="Arial"/>
                <a:ea typeface="Arial"/>
                <a:cs typeface="Arial"/>
                <a:sym typeface="Arial"/>
              </a:rPr>
              <a:t>,</a:t>
            </a:r>
            <a:r>
              <a:rPr lang="en-US" sz="2300" dirty="0"/>
              <a:t> t</a:t>
            </a:r>
            <a:r>
              <a:rPr lang="vi-VN" sz="2300" dirty="0">
                <a:latin typeface="Arial"/>
                <a:ea typeface="Arial"/>
                <a:cs typeface="Arial"/>
                <a:sym typeface="Arial"/>
              </a:rPr>
              <a:t>rong trường hợp này, lớp Director sẽ đóng vai trò trừu tượng, điều chỉnh quá trình xây dựng của đối tượng, trong khi các lớp Builder sẽ đóng vai trò triển khai cụ thể của quá trình xây dựng</a:t>
            </a:r>
            <a:endParaRPr sz="2300" dirty="0"/>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Nội dung</a:t>
            </a:r>
            <a:endParaRPr/>
          </a:p>
        </p:txBody>
      </p:sp>
      <p:sp>
        <p:nvSpPr>
          <p:cNvPr id="4" name="Google Shape;62;g21049d4e727_1_0">
            <a:extLst>
              <a:ext uri="{FF2B5EF4-FFF2-40B4-BE49-F238E27FC236}">
                <a16:creationId xmlns:a16="http://schemas.microsoft.com/office/drawing/2014/main" id="{034F4EBC-9804-7A8B-5226-D47270CC2344}"/>
              </a:ext>
            </a:extLst>
          </p:cNvPr>
          <p:cNvSpPr txBox="1">
            <a:spLocks noGrp="1"/>
          </p:cNvSpPr>
          <p:nvPr>
            <p:ph type="body" idx="1"/>
          </p:nvPr>
        </p:nvSpPr>
        <p:spPr>
          <a:xfrm>
            <a:off x="3429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Phân</a:t>
            </a:r>
            <a:r>
              <a:rPr lang="en-US" sz="2000" dirty="0">
                <a:latin typeface="Arial"/>
                <a:ea typeface="Arial"/>
                <a:cs typeface="Arial"/>
                <a:sym typeface="Arial"/>
              </a:rPr>
              <a:t>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Nhược</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Liên</a:t>
            </a:r>
            <a:r>
              <a:rPr lang="en-US" sz="2400" dirty="0">
                <a:latin typeface="Arial"/>
                <a:ea typeface="Arial"/>
                <a:cs typeface="Arial"/>
                <a:sym typeface="Arial"/>
              </a:rPr>
              <a:t>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transition advClick="0">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1. </a:t>
            </a:r>
            <a:r>
              <a:rPr lang="en-US" sz="4000" b="1" dirty="0" err="1">
                <a:solidFill>
                  <a:schemeClr val="dk1"/>
                </a:solidFill>
              </a:rPr>
              <a:t>Tổng</a:t>
            </a:r>
            <a:r>
              <a:rPr lang="en-US" sz="4000" b="1" dirty="0">
                <a:solidFill>
                  <a:schemeClr val="dk1"/>
                </a:solidFill>
              </a:rPr>
              <a:t> </a:t>
            </a:r>
            <a:r>
              <a:rPr lang="en-US" sz="4000" b="1" dirty="0" err="1">
                <a:solidFill>
                  <a:schemeClr val="dk1"/>
                </a:solidFill>
              </a:rPr>
              <a:t>quan</a:t>
            </a:r>
            <a:endParaRPr dirty="0"/>
          </a:p>
        </p:txBody>
      </p:sp>
      <p:sp>
        <p:nvSpPr>
          <p:cNvPr id="68" name="Google Shape;68;p3"/>
          <p:cNvSpPr txBox="1">
            <a:spLocks noGrp="1"/>
          </p:cNvSpPr>
          <p:nvPr>
            <p:ph type="body" idx="1"/>
          </p:nvPr>
        </p:nvSpPr>
        <p:spPr>
          <a:xfrm>
            <a:off x="342900" y="1189704"/>
            <a:ext cx="8458200" cy="5638800"/>
          </a:xfrm>
          <a:prstGeom prst="rect">
            <a:avLst/>
          </a:prstGeom>
          <a:noFill/>
          <a:ln>
            <a:noFill/>
          </a:ln>
        </p:spPr>
        <p:txBody>
          <a:bodyPr spcFirstLastPara="1" wrap="square" lIns="91425" tIns="45700" rIns="91425" bIns="45700" anchor="t" anchorCtr="0">
            <a:noAutofit/>
          </a:bodyPr>
          <a:lstStyle/>
          <a:p>
            <a:pPr marL="342900" lvl="0" indent="-342900" algn="just">
              <a:lnSpc>
                <a:spcPct val="120000"/>
              </a:lnSpc>
              <a:spcBef>
                <a:spcPts val="0"/>
              </a:spcBef>
              <a:buSzPts val="2400"/>
              <a:buFont typeface="Arial" panose="020B0604020202020204" pitchFamily="34" charset="0"/>
              <a:buChar char="•"/>
            </a:pPr>
            <a:r>
              <a:rPr lang="en-US" sz="2300" dirty="0"/>
              <a:t>Builder </a:t>
            </a:r>
            <a:r>
              <a:rPr lang="en-US" sz="2300" dirty="0" err="1"/>
              <a:t>là</a:t>
            </a:r>
            <a:r>
              <a:rPr lang="en-US" sz="2300" dirty="0"/>
              <a:t> </a:t>
            </a:r>
            <a:r>
              <a:rPr lang="en-US" sz="2300" dirty="0" err="1"/>
              <a:t>một</a:t>
            </a:r>
            <a:r>
              <a:rPr lang="en-US" sz="2300" dirty="0"/>
              <a:t> </a:t>
            </a:r>
            <a:r>
              <a:rPr lang="en-US" sz="2300" dirty="0" err="1"/>
              <a:t>mẫu</a:t>
            </a:r>
            <a:r>
              <a:rPr lang="en-US" sz="2300" dirty="0"/>
              <a:t> </a:t>
            </a:r>
            <a:r>
              <a:rPr lang="en-US" sz="2300" dirty="0" err="1"/>
              <a:t>thuộc</a:t>
            </a:r>
            <a:r>
              <a:rPr lang="en-US" sz="2300" dirty="0"/>
              <a:t> Creational pattern</a:t>
            </a:r>
          </a:p>
          <a:p>
            <a:pPr marL="342900" lvl="0" indent="-342900" algn="just">
              <a:lnSpc>
                <a:spcPct val="120000"/>
              </a:lnSpc>
              <a:spcBef>
                <a:spcPts val="0"/>
              </a:spcBef>
              <a:buSzPts val="2400"/>
              <a:buFont typeface="Arial" panose="020B0604020202020204" pitchFamily="34" charset="0"/>
              <a:buChar char="•"/>
            </a:pPr>
            <a:r>
              <a:rPr lang="en-US" sz="2300" dirty="0"/>
              <a:t>C</a:t>
            </a:r>
            <a:r>
              <a:rPr lang="vi-VN" sz="2300" dirty="0"/>
              <a:t>ung cấp </a:t>
            </a:r>
            <a:r>
              <a:rPr lang="en-US" sz="2300" dirty="0" err="1"/>
              <a:t>phương</a:t>
            </a:r>
            <a:r>
              <a:rPr lang="en-US" sz="2300" dirty="0"/>
              <a:t> </a:t>
            </a:r>
            <a:r>
              <a:rPr lang="en-US" sz="2300" dirty="0" err="1"/>
              <a:t>thức</a:t>
            </a:r>
            <a:r>
              <a:rPr lang="en-US" sz="2300" dirty="0"/>
              <a:t> </a:t>
            </a:r>
            <a:r>
              <a:rPr lang="en-US" sz="2300" dirty="0" err="1"/>
              <a:t>để</a:t>
            </a:r>
            <a:r>
              <a:rPr lang="en-US" sz="2300" dirty="0"/>
              <a:t> </a:t>
            </a:r>
            <a:r>
              <a:rPr lang="vi-VN" sz="2300" dirty="0"/>
              <a:t>xây dựng đối tượng</a:t>
            </a:r>
            <a:r>
              <a:rPr lang="en-US" sz="2300" dirty="0"/>
              <a:t> </a:t>
            </a:r>
            <a:r>
              <a:rPr lang="en-US" sz="2300" dirty="0" err="1"/>
              <a:t>phức</a:t>
            </a:r>
            <a:r>
              <a:rPr lang="en-US" sz="2300" dirty="0"/>
              <a:t> </a:t>
            </a:r>
            <a:r>
              <a:rPr lang="en-US" sz="2300" dirty="0" err="1"/>
              <a:t>tạp</a:t>
            </a:r>
            <a:r>
              <a:rPr lang="vi-VN" sz="2300" dirty="0"/>
              <a:t> </a:t>
            </a:r>
            <a:r>
              <a:rPr lang="en-US" sz="2300" dirty="0" err="1"/>
              <a:t>theo</a:t>
            </a:r>
            <a:r>
              <a:rPr lang="en-US" sz="2300" dirty="0"/>
              <a:t> </a:t>
            </a:r>
            <a:r>
              <a:rPr lang="vi-VN" sz="2300" dirty="0"/>
              <a:t>từng bước và cung cấp một method để trả về đối tượng cuối cùng.</a:t>
            </a:r>
            <a:endParaRPr lang="en-US" sz="2300" dirty="0"/>
          </a:p>
          <a:p>
            <a:pPr marL="342900" lvl="0" indent="-342900" algn="just">
              <a:lnSpc>
                <a:spcPct val="120000"/>
              </a:lnSpc>
              <a:spcBef>
                <a:spcPts val="0"/>
              </a:spcBef>
              <a:buSzPts val="2400"/>
              <a:buFont typeface="Arial" panose="020B0604020202020204" pitchFamily="34" charset="0"/>
              <a:buChar char="•"/>
            </a:pPr>
            <a:r>
              <a:rPr lang="vi-VN" sz="2300" dirty="0"/>
              <a:t>Builder Pattern còn cho phép bạn tạo ra các kiểu thể hiện khác nhau của một đối tượng </a:t>
            </a:r>
            <a:r>
              <a:rPr lang="en-US" sz="2300" dirty="0" err="1"/>
              <a:t>mà</a:t>
            </a:r>
            <a:r>
              <a:rPr lang="en-US" sz="2300" dirty="0"/>
              <a:t> </a:t>
            </a:r>
            <a:r>
              <a:rPr lang="en-US" sz="2300" dirty="0" err="1"/>
              <a:t>chỉ</a:t>
            </a:r>
            <a:r>
              <a:rPr lang="en-US" sz="2300" dirty="0"/>
              <a:t> </a:t>
            </a:r>
            <a:r>
              <a:rPr lang="vi-VN" sz="2300" dirty="0"/>
              <a:t>sử dụng </a:t>
            </a:r>
            <a:r>
              <a:rPr lang="vi-VN" sz="2400" dirty="0"/>
              <a:t>một constructor code.</a:t>
            </a:r>
            <a:endParaRPr sz="2400" dirty="0">
              <a:latin typeface="Arial"/>
              <a:ea typeface="Arial"/>
              <a:cs typeface="Arial"/>
              <a:sym typeface="Arial"/>
            </a:endParaRPr>
          </a:p>
        </p:txBody>
      </p:sp>
      <p:pic>
        <p:nvPicPr>
          <p:cNvPr id="69" name="Google Shape;69;p3"/>
          <p:cNvPicPr preferRelativeResize="0"/>
          <p:nvPr/>
        </p:nvPicPr>
        <p:blipFill rotWithShape="1">
          <a:blip r:embed="rId3">
            <a:alphaModFix/>
          </a:blip>
          <a:srcRect/>
          <a:stretch/>
        </p:blipFill>
        <p:spPr>
          <a:xfrm>
            <a:off x="3785419" y="3738716"/>
            <a:ext cx="4866479" cy="2790974"/>
          </a:xfrm>
          <a:prstGeom prst="rect">
            <a:avLst/>
          </a:prstGeom>
          <a:noFill/>
          <a:ln>
            <a:noFill/>
          </a:ln>
        </p:spPr>
      </p:pic>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10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1000"/>
                                        <p:tgtEl>
                                          <p:spTgt spid="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additive="base">
                                        <p:cTn id="22" dur="500"/>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1. </a:t>
            </a:r>
            <a:r>
              <a:rPr lang="en-US" sz="4000" b="1" dirty="0" err="1">
                <a:solidFill>
                  <a:schemeClr val="dk1"/>
                </a:solidFill>
              </a:rPr>
              <a:t>Tổng</a:t>
            </a:r>
            <a:r>
              <a:rPr lang="en-US" sz="4000" b="1" dirty="0">
                <a:solidFill>
                  <a:schemeClr val="dk1"/>
                </a:solidFill>
              </a:rPr>
              <a:t> </a:t>
            </a:r>
            <a:r>
              <a:rPr lang="en-US" sz="4000" b="1" dirty="0" err="1">
                <a:solidFill>
                  <a:schemeClr val="dk1"/>
                </a:solidFill>
              </a:rPr>
              <a:t>quan</a:t>
            </a:r>
            <a:endParaRPr dirty="0"/>
          </a:p>
        </p:txBody>
      </p:sp>
      <p:sp>
        <p:nvSpPr>
          <p:cNvPr id="78" name="Google Shape;78;p4"/>
          <p:cNvSpPr txBox="1">
            <a:spLocks noGrp="1"/>
          </p:cNvSpPr>
          <p:nvPr>
            <p:ph type="body" idx="1"/>
          </p:nvPr>
        </p:nvSpPr>
        <p:spPr>
          <a:xfrm>
            <a:off x="341051" y="938981"/>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en-US" sz="2400" dirty="0">
                <a:latin typeface="Arial"/>
                <a:ea typeface="Arial"/>
                <a:cs typeface="Arial"/>
                <a:sym typeface="Arial"/>
              </a:rPr>
              <a:t>Problem</a:t>
            </a:r>
            <a:endParaRPr dirty="0"/>
          </a:p>
          <a:p>
            <a:pPr marL="342900" lvl="0" indent="-190500" algn="just" rtl="0">
              <a:lnSpc>
                <a:spcPct val="120000"/>
              </a:lnSpc>
              <a:spcBef>
                <a:spcPts val="600"/>
              </a:spcBef>
              <a:spcAft>
                <a:spcPts val="0"/>
              </a:spcAft>
              <a:buClr>
                <a:schemeClr val="dk1"/>
              </a:buClr>
              <a:buSzPts val="2400"/>
              <a:buFont typeface="Noto Sans Symbols"/>
              <a:buNone/>
            </a:pPr>
            <a:endParaRPr sz="2400" dirty="0">
              <a:latin typeface="Arial"/>
              <a:ea typeface="Arial"/>
              <a:cs typeface="Arial"/>
              <a:sym typeface="Arial"/>
            </a:endParaRPr>
          </a:p>
        </p:txBody>
      </p:sp>
      <p:pic>
        <p:nvPicPr>
          <p:cNvPr id="79" name="Google Shape;79;p4"/>
          <p:cNvPicPr preferRelativeResize="0"/>
          <p:nvPr/>
        </p:nvPicPr>
        <p:blipFill rotWithShape="1">
          <a:blip r:embed="rId3">
            <a:alphaModFix/>
          </a:blip>
          <a:srcRect/>
          <a:stretch/>
        </p:blipFill>
        <p:spPr>
          <a:xfrm>
            <a:off x="540774" y="1514168"/>
            <a:ext cx="3883742" cy="2372032"/>
          </a:xfrm>
          <a:prstGeom prst="rect">
            <a:avLst/>
          </a:prstGeom>
          <a:noFill/>
          <a:ln>
            <a:solidFill>
              <a:schemeClr val="bg2">
                <a:lumMod val="75000"/>
                <a:lumOff val="25000"/>
              </a:schemeClr>
            </a:solidFill>
          </a:ln>
        </p:spPr>
      </p:pic>
      <p:pic>
        <p:nvPicPr>
          <p:cNvPr id="80" name="Google Shape;80;p4"/>
          <p:cNvPicPr preferRelativeResize="0"/>
          <p:nvPr/>
        </p:nvPicPr>
        <p:blipFill rotWithShape="1">
          <a:blip r:embed="rId4">
            <a:alphaModFix/>
          </a:blip>
          <a:srcRect/>
          <a:stretch/>
        </p:blipFill>
        <p:spPr>
          <a:xfrm>
            <a:off x="4719486" y="1514168"/>
            <a:ext cx="4083463" cy="2372032"/>
          </a:xfrm>
          <a:prstGeom prst="rect">
            <a:avLst/>
          </a:prstGeom>
          <a:noFill/>
          <a:ln>
            <a:solidFill>
              <a:schemeClr val="tx1"/>
            </a:solidFill>
          </a:ln>
        </p:spPr>
      </p:pic>
      <p:pic>
        <p:nvPicPr>
          <p:cNvPr id="90" name="Google Shape;90;p5"/>
          <p:cNvPicPr preferRelativeResize="0"/>
          <p:nvPr/>
        </p:nvPicPr>
        <p:blipFill rotWithShape="1">
          <a:blip r:embed="rId5">
            <a:alphaModFix/>
          </a:blip>
          <a:srcRect/>
          <a:stretch/>
        </p:blipFill>
        <p:spPr>
          <a:xfrm>
            <a:off x="540774" y="4023304"/>
            <a:ext cx="3883742" cy="2554477"/>
          </a:xfrm>
          <a:prstGeom prst="rect">
            <a:avLst/>
          </a:prstGeom>
          <a:noFill/>
          <a:ln>
            <a:solidFill>
              <a:schemeClr val="tx1"/>
            </a:solidFill>
          </a:ln>
        </p:spPr>
      </p:pic>
      <p:pic>
        <p:nvPicPr>
          <p:cNvPr id="110" name="Google Shape;110;p7"/>
          <p:cNvPicPr preferRelativeResize="0"/>
          <p:nvPr/>
        </p:nvPicPr>
        <p:blipFill rotWithShape="1">
          <a:blip r:embed="rId6">
            <a:alphaModFix/>
          </a:blip>
          <a:srcRect/>
          <a:stretch/>
        </p:blipFill>
        <p:spPr>
          <a:xfrm>
            <a:off x="4715787" y="4023304"/>
            <a:ext cx="4083464" cy="2554477"/>
          </a:xfrm>
          <a:prstGeom prst="rect">
            <a:avLst/>
          </a:prstGeom>
          <a:noFill/>
          <a:ln>
            <a:solidFill>
              <a:schemeClr val="tx1"/>
            </a:solidFill>
          </a:ln>
        </p:spPr>
      </p:pic>
      <p:sp>
        <p:nvSpPr>
          <p:cNvPr id="4" name="Arrow: Down 3">
            <a:extLst>
              <a:ext uri="{FF2B5EF4-FFF2-40B4-BE49-F238E27FC236}">
                <a16:creationId xmlns:a16="http://schemas.microsoft.com/office/drawing/2014/main" id="{C423FBE8-BEB5-6916-F7BE-13DB197F05B1}"/>
              </a:ext>
            </a:extLst>
          </p:cNvPr>
          <p:cNvSpPr/>
          <p:nvPr/>
        </p:nvSpPr>
        <p:spPr>
          <a:xfrm rot="16200000">
            <a:off x="4388907" y="2223893"/>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a:extLst>
              <a:ext uri="{FF2B5EF4-FFF2-40B4-BE49-F238E27FC236}">
                <a16:creationId xmlns:a16="http://schemas.microsoft.com/office/drawing/2014/main" id="{B21E9454-F706-6CE8-E8DE-1EEC37593CCE}"/>
              </a:ext>
            </a:extLst>
          </p:cNvPr>
          <p:cNvSpPr/>
          <p:nvPr/>
        </p:nvSpPr>
        <p:spPr>
          <a:xfrm rot="18859182">
            <a:off x="4348925" y="2480727"/>
            <a:ext cx="442451" cy="438912"/>
          </a:xfrm>
          <a:prstGeom prst="plus">
            <a:avLst>
              <a:gd name="adj" fmla="val 39808"/>
            </a:avLst>
          </a:prstGeom>
          <a:solidFill>
            <a:srgbClr val="FF0000"/>
          </a:solidFill>
          <a:ln w="127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E96BC3D9-85F0-1A17-AB45-4C3DB5B2A5ED}"/>
              </a:ext>
            </a:extLst>
          </p:cNvPr>
          <p:cNvSpPr/>
          <p:nvPr/>
        </p:nvSpPr>
        <p:spPr>
          <a:xfrm>
            <a:off x="2301401" y="3743085"/>
            <a:ext cx="362487" cy="7920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Shape 7">
            <a:extLst>
              <a:ext uri="{FF2B5EF4-FFF2-40B4-BE49-F238E27FC236}">
                <a16:creationId xmlns:a16="http://schemas.microsoft.com/office/drawing/2014/main" id="{6B3165DE-500B-93AE-2561-B024B243BF4F}"/>
              </a:ext>
            </a:extLst>
          </p:cNvPr>
          <p:cNvSpPr/>
          <p:nvPr/>
        </p:nvSpPr>
        <p:spPr>
          <a:xfrm rot="18837478">
            <a:off x="2322165" y="3835860"/>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4D971258-15A8-370B-02AF-163626C2CC85}"/>
              </a:ext>
            </a:extLst>
          </p:cNvPr>
          <p:cNvSpPr/>
          <p:nvPr/>
        </p:nvSpPr>
        <p:spPr>
          <a:xfrm rot="16200000">
            <a:off x="4388908" y="4999428"/>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Shape 9">
            <a:extLst>
              <a:ext uri="{FF2B5EF4-FFF2-40B4-BE49-F238E27FC236}">
                <a16:creationId xmlns:a16="http://schemas.microsoft.com/office/drawing/2014/main" id="{87E41C34-4A8D-5B3E-3510-8ECF4633F87A}"/>
              </a:ext>
            </a:extLst>
          </p:cNvPr>
          <p:cNvSpPr/>
          <p:nvPr/>
        </p:nvSpPr>
        <p:spPr>
          <a:xfrm rot="18837478">
            <a:off x="4351863" y="5209066"/>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fade">
                                      <p:cBhvr>
                                        <p:cTn id="7" dur="1000"/>
                                        <p:tgtEl>
                                          <p:spTgt spid="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xEl>
                                              <p:pRg st="1" end="1"/>
                                            </p:txEl>
                                          </p:spTgt>
                                        </p:tgtEl>
                                        <p:attrNameLst>
                                          <p:attrName>style.visibility</p:attrName>
                                        </p:attrNameLst>
                                      </p:cBhvr>
                                      <p:to>
                                        <p:strVal val="visible"/>
                                      </p:to>
                                    </p:set>
                                    <p:animEffect transition="in" filter="fade">
                                      <p:cBhvr>
                                        <p:cTn id="12" dur="1000"/>
                                        <p:tgtEl>
                                          <p:spTgt spid="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5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p:tgtEl>
                                          <p:spTgt spid="9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2. </a:t>
            </a:r>
            <a:r>
              <a:rPr lang="en-US" sz="4000" b="1" dirty="0" err="1">
                <a:solidFill>
                  <a:schemeClr val="dk1"/>
                </a:solidFill>
              </a:rPr>
              <a:t>Trường</a:t>
            </a:r>
            <a:r>
              <a:rPr lang="en-US" sz="4000" b="1" dirty="0">
                <a:solidFill>
                  <a:schemeClr val="dk1"/>
                </a:solidFill>
              </a:rPr>
              <a:t> </a:t>
            </a:r>
            <a:r>
              <a:rPr lang="en-US" sz="4000" b="1" dirty="0" err="1">
                <a:solidFill>
                  <a:schemeClr val="dk1"/>
                </a:solidFill>
              </a:rPr>
              <a:t>hợp</a:t>
            </a:r>
            <a:r>
              <a:rPr lang="en-US" sz="4000" b="1" dirty="0">
                <a:solidFill>
                  <a:schemeClr val="dk1"/>
                </a:solidFill>
              </a:rPr>
              <a:t> </a:t>
            </a:r>
            <a:r>
              <a:rPr lang="en-US" sz="4000" b="1" dirty="0" err="1">
                <a:solidFill>
                  <a:schemeClr val="dk1"/>
                </a:solidFill>
              </a:rPr>
              <a:t>sử</a:t>
            </a:r>
            <a:r>
              <a:rPr lang="en-US" sz="4000" b="1" dirty="0">
                <a:solidFill>
                  <a:schemeClr val="dk1"/>
                </a:solidFill>
              </a:rPr>
              <a:t> </a:t>
            </a:r>
            <a:r>
              <a:rPr lang="en-US" sz="4000" b="1" dirty="0" err="1">
                <a:solidFill>
                  <a:schemeClr val="dk1"/>
                </a:solidFill>
              </a:rPr>
              <a:t>dụng</a:t>
            </a:r>
            <a:endParaRPr dirty="0"/>
          </a:p>
        </p:txBody>
      </p:sp>
      <p:sp>
        <p:nvSpPr>
          <p:cNvPr id="119" name="Google Shape;119;p8"/>
          <p:cNvSpPr txBox="1">
            <a:spLocks noGrp="1"/>
          </p:cNvSpPr>
          <p:nvPr>
            <p:ph type="body" idx="1"/>
          </p:nvPr>
        </p:nvSpPr>
        <p:spPr>
          <a:xfrm>
            <a:off x="342900" y="1066800"/>
            <a:ext cx="8458200" cy="5638800"/>
          </a:xfrm>
          <a:prstGeom prst="rect">
            <a:avLst/>
          </a:prstGeom>
          <a:noFill/>
          <a:ln>
            <a:noFill/>
          </a:ln>
        </p:spPr>
        <p:txBody>
          <a:bodyPr spcFirstLastPara="1" wrap="square" lIns="91425" tIns="45700" rIns="91425" bIns="45700" anchor="t" anchorCtr="0">
            <a:noAutofit/>
          </a:bodyPr>
          <a:lstStyle/>
          <a:p>
            <a:pPr marL="342900" indent="-342900" algn="just">
              <a:lnSpc>
                <a:spcPct val="120000"/>
              </a:lnSpc>
              <a:spcBef>
                <a:spcPts val="0"/>
              </a:spcBef>
              <a:buSzPts val="2400"/>
            </a:pPr>
            <a:r>
              <a:rPr lang="en-US" sz="2300" dirty="0" err="1"/>
              <a:t>Để</a:t>
            </a:r>
            <a:r>
              <a:rPr lang="en-US" sz="2300" dirty="0"/>
              <a:t> t</a:t>
            </a:r>
            <a:r>
              <a:rPr lang="vi-VN" sz="2300" dirty="0"/>
              <a:t>ránh sử dụng “telescopic constructor”: Khi một lớp có nhiều constructor với nhiều tham số, việc gọi chúng có thể gây khó khăn cho người lập trình</a:t>
            </a:r>
            <a:endParaRPr lang="en-US" sz="2300" dirty="0"/>
          </a:p>
          <a:p>
            <a:pPr marL="342900" indent="-342900" algn="just">
              <a:lnSpc>
                <a:spcPct val="120000"/>
              </a:lnSpc>
              <a:spcBef>
                <a:spcPts val="0"/>
              </a:spcBef>
              <a:buSzPts val="2400"/>
            </a:pPr>
            <a:r>
              <a:rPr lang="vi-VN" sz="2300" dirty="0"/>
              <a:t>Khi </a:t>
            </a:r>
            <a:r>
              <a:rPr lang="en-US" sz="2300" dirty="0" err="1"/>
              <a:t>cần</a:t>
            </a:r>
            <a:r>
              <a:rPr lang="vi-VN" sz="2300" dirty="0"/>
              <a:t> xây dựng một đối tượng </a:t>
            </a:r>
            <a:r>
              <a:rPr lang="en-US" sz="2300" dirty="0" err="1"/>
              <a:t>mà</a:t>
            </a:r>
            <a:r>
              <a:rPr lang="en-US" sz="2300" dirty="0"/>
              <a:t> </a:t>
            </a:r>
            <a:r>
              <a:rPr lang="vi-VN" sz="2300" dirty="0"/>
              <a:t>đòi hỏi nhiều bước phức tạp và các bước này có thể thay đổi tùy theo các yêu cầu cụ thể</a:t>
            </a:r>
            <a:endParaRPr lang="en-US" sz="2300" dirty="0"/>
          </a:p>
          <a:p>
            <a:pPr marL="342900" indent="-342900" algn="just">
              <a:lnSpc>
                <a:spcPct val="120000"/>
              </a:lnSpc>
              <a:spcBef>
                <a:spcPts val="0"/>
              </a:spcBef>
              <a:buSzPts val="2400"/>
            </a:pPr>
            <a:r>
              <a:rPr lang="vi-VN" sz="2300" dirty="0"/>
              <a:t>Khi bạn muốn tạo ra các biến thể của một đối tượng mà có cấu trúc khác nhau hoặc các thuộc tính khác nhau.</a:t>
            </a:r>
            <a:endParaRPr sz="2300" dirty="0">
              <a:sym typeface="Arial"/>
            </a:endParaRPr>
          </a:p>
          <a:p>
            <a:pPr marL="342900" lvl="0" indent="-190500" algn="just" rtl="0">
              <a:lnSpc>
                <a:spcPct val="120000"/>
              </a:lnSpc>
              <a:spcBef>
                <a:spcPts val="600"/>
              </a:spcBef>
              <a:spcAft>
                <a:spcPts val="0"/>
              </a:spcAft>
              <a:buClr>
                <a:schemeClr val="dk1"/>
              </a:buClr>
              <a:buSzPts val="2400"/>
              <a:buFont typeface="Noto Sans Symbols"/>
              <a:buNone/>
            </a:pPr>
            <a:endParaRPr sz="2400" dirty="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10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10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1000"/>
                                        <p:tgtEl>
                                          <p:spTgt spid="1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3. </a:t>
            </a:r>
            <a:r>
              <a:rPr lang="en-US" sz="4000" b="1" dirty="0" err="1">
                <a:solidFill>
                  <a:schemeClr val="dk1"/>
                </a:solidFill>
              </a:rPr>
              <a:t>Cấu</a:t>
            </a:r>
            <a:r>
              <a:rPr lang="en-US" sz="4000" b="1" dirty="0">
                <a:solidFill>
                  <a:schemeClr val="dk1"/>
                </a:solidFill>
              </a:rPr>
              <a:t> </a:t>
            </a:r>
            <a:r>
              <a:rPr lang="en-US" sz="4000" b="1" dirty="0" err="1">
                <a:solidFill>
                  <a:schemeClr val="dk1"/>
                </a:solidFill>
              </a:rPr>
              <a:t>trúc</a:t>
            </a:r>
            <a:r>
              <a:rPr lang="en-US" sz="4000" b="1" dirty="0">
                <a:solidFill>
                  <a:schemeClr val="dk1"/>
                </a:solidFill>
              </a:rPr>
              <a:t> </a:t>
            </a:r>
            <a:r>
              <a:rPr lang="en-US" sz="4000" b="1" dirty="0" err="1">
                <a:solidFill>
                  <a:schemeClr val="dk1"/>
                </a:solidFill>
              </a:rPr>
              <a:t>mẫu</a:t>
            </a:r>
            <a:endParaRPr dirty="0"/>
          </a:p>
        </p:txBody>
      </p:sp>
      <p:sp>
        <p:nvSpPr>
          <p:cNvPr id="128" name="Google Shape;128;p9"/>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190500" algn="just" rtl="0">
              <a:lnSpc>
                <a:spcPct val="120000"/>
              </a:lnSpc>
              <a:spcBef>
                <a:spcPts val="0"/>
              </a:spcBef>
              <a:spcAft>
                <a:spcPts val="0"/>
              </a:spcAft>
              <a:buClr>
                <a:schemeClr val="dk1"/>
              </a:buClr>
              <a:buSzPts val="2400"/>
              <a:buFont typeface="Noto Sans Symbols"/>
              <a:buNone/>
            </a:pPr>
            <a:endParaRPr sz="2400">
              <a:latin typeface="Arial"/>
              <a:ea typeface="Arial"/>
              <a:cs typeface="Arial"/>
              <a:sym typeface="Arial"/>
            </a:endParaRPr>
          </a:p>
          <a:p>
            <a:pPr marL="342900" lvl="0" indent="-190500" algn="just" rtl="0">
              <a:lnSpc>
                <a:spcPct val="120000"/>
              </a:lnSpc>
              <a:spcBef>
                <a:spcPts val="600"/>
              </a:spcBef>
              <a:spcAft>
                <a:spcPts val="0"/>
              </a:spcAft>
              <a:buClr>
                <a:schemeClr val="dk1"/>
              </a:buClr>
              <a:buSzPts val="2400"/>
              <a:buFont typeface="Noto Sans Symbols"/>
              <a:buNone/>
            </a:pPr>
            <a:endParaRPr sz="2400">
              <a:latin typeface="Arial"/>
              <a:ea typeface="Arial"/>
              <a:cs typeface="Arial"/>
              <a:sym typeface="Arial"/>
            </a:endParaRPr>
          </a:p>
        </p:txBody>
      </p:sp>
      <p:pic>
        <p:nvPicPr>
          <p:cNvPr id="5" name="Picture 4">
            <a:extLst>
              <a:ext uri="{FF2B5EF4-FFF2-40B4-BE49-F238E27FC236}">
                <a16:creationId xmlns:a16="http://schemas.microsoft.com/office/drawing/2014/main" id="{E1422385-BC27-108B-151B-0B9C0191561B}"/>
              </a:ext>
            </a:extLst>
          </p:cNvPr>
          <p:cNvPicPr>
            <a:picLocks noChangeAspect="1"/>
          </p:cNvPicPr>
          <p:nvPr/>
        </p:nvPicPr>
        <p:blipFill>
          <a:blip r:embed="rId3"/>
          <a:stretch>
            <a:fillRect/>
          </a:stretch>
        </p:blipFill>
        <p:spPr>
          <a:xfrm>
            <a:off x="0" y="1133745"/>
            <a:ext cx="9144000" cy="4590510"/>
          </a:xfrm>
          <a:prstGeom prst="rect">
            <a:avLst/>
          </a:prstGeom>
        </p:spPr>
      </p:pic>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000"/>
                                        <p:tgtEl>
                                          <p:spTgt spid="1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3. </a:t>
            </a:r>
            <a:r>
              <a:rPr lang="en-US" sz="4000" b="1" dirty="0" err="1">
                <a:solidFill>
                  <a:schemeClr val="dk1"/>
                </a:solidFill>
              </a:rPr>
              <a:t>Cấu</a:t>
            </a:r>
            <a:r>
              <a:rPr lang="en-US" sz="4000" b="1" dirty="0">
                <a:solidFill>
                  <a:schemeClr val="dk1"/>
                </a:solidFill>
              </a:rPr>
              <a:t> </a:t>
            </a:r>
            <a:r>
              <a:rPr lang="en-US" sz="4000" b="1" dirty="0" err="1">
                <a:solidFill>
                  <a:schemeClr val="dk1"/>
                </a:solidFill>
              </a:rPr>
              <a:t>trúc</a:t>
            </a:r>
            <a:r>
              <a:rPr lang="en-US" sz="4000" b="1" dirty="0">
                <a:solidFill>
                  <a:schemeClr val="dk1"/>
                </a:solidFill>
              </a:rPr>
              <a:t> </a:t>
            </a:r>
            <a:r>
              <a:rPr lang="en-US" sz="4000" b="1" dirty="0" err="1">
                <a:solidFill>
                  <a:schemeClr val="dk1"/>
                </a:solidFill>
              </a:rPr>
              <a:t>mẫu</a:t>
            </a:r>
            <a:endParaRPr dirty="0"/>
          </a:p>
        </p:txBody>
      </p:sp>
      <p:sp>
        <p:nvSpPr>
          <p:cNvPr id="128" name="Google Shape;128;p9"/>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190500" algn="just" rtl="0">
              <a:lnSpc>
                <a:spcPct val="120000"/>
              </a:lnSpc>
              <a:spcBef>
                <a:spcPts val="0"/>
              </a:spcBef>
              <a:spcAft>
                <a:spcPts val="0"/>
              </a:spcAft>
              <a:buClr>
                <a:schemeClr val="dk1"/>
              </a:buClr>
              <a:buSzPts val="2400"/>
              <a:buFont typeface="Noto Sans Symbols"/>
              <a:buNone/>
            </a:pPr>
            <a:endParaRPr sz="2400" dirty="0">
              <a:latin typeface="Arial"/>
              <a:ea typeface="Arial"/>
              <a:cs typeface="Arial"/>
              <a:sym typeface="Arial"/>
            </a:endParaRPr>
          </a:p>
          <a:p>
            <a:pPr marL="342900" lvl="0" indent="-190500" algn="just" rtl="0">
              <a:lnSpc>
                <a:spcPct val="120000"/>
              </a:lnSpc>
              <a:spcBef>
                <a:spcPts val="600"/>
              </a:spcBef>
              <a:spcAft>
                <a:spcPts val="0"/>
              </a:spcAft>
              <a:buClr>
                <a:schemeClr val="dk1"/>
              </a:buClr>
              <a:buSzPts val="2400"/>
              <a:buFont typeface="Noto Sans Symbols"/>
              <a:buNone/>
            </a:pPr>
            <a:endParaRPr sz="2400" dirty="0">
              <a:latin typeface="Arial"/>
              <a:ea typeface="Arial"/>
              <a:cs typeface="Arial"/>
              <a:sym typeface="Arial"/>
            </a:endParaRPr>
          </a:p>
        </p:txBody>
      </p:sp>
      <p:sp>
        <p:nvSpPr>
          <p:cNvPr id="3" name="TextBox 2">
            <a:extLst>
              <a:ext uri="{FF2B5EF4-FFF2-40B4-BE49-F238E27FC236}">
                <a16:creationId xmlns:a16="http://schemas.microsoft.com/office/drawing/2014/main" id="{F770CFCD-0A2E-DF05-B888-29FDB1CDDD9A}"/>
              </a:ext>
            </a:extLst>
          </p:cNvPr>
          <p:cNvSpPr txBox="1"/>
          <p:nvPr/>
        </p:nvSpPr>
        <p:spPr>
          <a:xfrm>
            <a:off x="533399" y="1185460"/>
            <a:ext cx="8286135" cy="4693593"/>
          </a:xfrm>
          <a:prstGeom prst="rect">
            <a:avLst/>
          </a:prstGeom>
          <a:noFill/>
        </p:spPr>
        <p:txBody>
          <a:bodyPr wrap="square">
            <a:spAutoFit/>
          </a:bodyPr>
          <a:lstStyle/>
          <a:p>
            <a:r>
              <a:rPr lang="en-US" sz="2300" dirty="0" err="1"/>
              <a:t>Các</a:t>
            </a:r>
            <a:r>
              <a:rPr lang="en-US" sz="2300" dirty="0"/>
              <a:t> </a:t>
            </a:r>
            <a:r>
              <a:rPr lang="en-US" sz="2300" dirty="0" err="1"/>
              <a:t>thành</a:t>
            </a:r>
            <a:r>
              <a:rPr lang="en-US" sz="2300" dirty="0"/>
              <a:t> </a:t>
            </a:r>
            <a:r>
              <a:rPr lang="en-US" sz="2300" dirty="0" err="1"/>
              <a:t>phần</a:t>
            </a:r>
            <a:r>
              <a:rPr lang="en-US" sz="2300" dirty="0"/>
              <a:t>:</a:t>
            </a:r>
          </a:p>
          <a:p>
            <a:pPr marL="342900" indent="-342900">
              <a:buFont typeface="Arial" panose="020B0604020202020204" pitchFamily="34" charset="0"/>
              <a:buChar char="•"/>
            </a:pPr>
            <a:r>
              <a:rPr lang="vi-VN" sz="2300" b="1" dirty="0"/>
              <a:t>Builder: </a:t>
            </a:r>
            <a:r>
              <a:rPr lang="en-US" sz="2300" dirty="0"/>
              <a:t>interface </a:t>
            </a:r>
            <a:r>
              <a:rPr lang="vi-VN" sz="2300" dirty="0"/>
              <a:t>khai báo các bước product construction chung cho tất cả các loại builder.</a:t>
            </a:r>
            <a:endParaRPr lang="en-US" sz="2300" dirty="0"/>
          </a:p>
          <a:p>
            <a:pPr marL="342900" indent="-342900">
              <a:buFont typeface="Arial" panose="020B0604020202020204" pitchFamily="34" charset="0"/>
              <a:buChar char="•"/>
            </a:pPr>
            <a:r>
              <a:rPr lang="vi-VN" sz="2300" b="1" dirty="0"/>
              <a:t>Concrete Builder: </a:t>
            </a:r>
            <a:r>
              <a:rPr lang="vi-VN" sz="2300" dirty="0"/>
              <a:t>cung cấp các cách triển khai khác nhau của các bước construction cho Builder. Các concrete builder có thể tạo ra các product không tuân theo giao diện chung.</a:t>
            </a:r>
          </a:p>
          <a:p>
            <a:pPr marL="342900" indent="-342900">
              <a:buFont typeface="Arial" panose="020B0604020202020204" pitchFamily="34" charset="0"/>
              <a:buChar char="•"/>
            </a:pPr>
            <a:r>
              <a:rPr lang="vi-VN" sz="2300" b="1" dirty="0"/>
              <a:t>Products:</a:t>
            </a:r>
            <a:r>
              <a:rPr lang="vi-VN" sz="2300" dirty="0"/>
              <a:t> là các đối tượng kết quả. Các product do các builder khác nhau tạo ra không nhất thiết phải thuộc cùng một hệ thống phân cấp hoặc giao diện lớp.</a:t>
            </a:r>
          </a:p>
          <a:p>
            <a:pPr marL="342900" indent="-342900">
              <a:buFont typeface="Arial" panose="020B0604020202020204" pitchFamily="34" charset="0"/>
              <a:buChar char="•"/>
            </a:pPr>
            <a:r>
              <a:rPr lang="vi-VN" sz="2300" b="1" dirty="0"/>
              <a:t>Director:</a:t>
            </a:r>
            <a:r>
              <a:rPr lang="vi-VN" sz="2300" dirty="0"/>
              <a:t> Lớp Director xác định thứ tự gọi các bước construction, vì vậy bạn có thể tạo và sử dụng lại các cấu hình cụ thể của product.</a:t>
            </a:r>
            <a:endParaRPr lang="en-US" sz="2300" dirty="0"/>
          </a:p>
        </p:txBody>
      </p:sp>
    </p:spTree>
    <p:extLst>
      <p:ext uri="{BB962C8B-B14F-4D97-AF65-F5344CB8AC3E}">
        <p14:creationId xmlns:p14="http://schemas.microsoft.com/office/powerpoint/2010/main" val="271978961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000"/>
                                        <p:tgtEl>
                                          <p:spTgt spid="1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9fe3d94746_0_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4.Triển </a:t>
            </a:r>
            <a:r>
              <a:rPr lang="en-US" sz="4000" b="1" dirty="0" err="1">
                <a:solidFill>
                  <a:schemeClr val="dk1"/>
                </a:solidFill>
              </a:rPr>
              <a:t>khai</a:t>
            </a:r>
            <a:r>
              <a:rPr lang="en-US" sz="4000" b="1" dirty="0">
                <a:solidFill>
                  <a:schemeClr val="dk1"/>
                </a:solidFill>
              </a:rPr>
              <a:t> </a:t>
            </a:r>
            <a:r>
              <a:rPr lang="en-US" sz="4000" b="1" dirty="0" err="1">
                <a:solidFill>
                  <a:schemeClr val="dk1"/>
                </a:solidFill>
              </a:rPr>
              <a:t>và</a:t>
            </a:r>
            <a:r>
              <a:rPr lang="en-US" sz="4000" b="1" dirty="0">
                <a:solidFill>
                  <a:schemeClr val="dk1"/>
                </a:solidFill>
              </a:rPr>
              <a:t> </a:t>
            </a:r>
            <a:r>
              <a:rPr lang="en-US" sz="4000" b="1" dirty="0" err="1">
                <a:solidFill>
                  <a:schemeClr val="dk1"/>
                </a:solidFill>
              </a:rPr>
              <a:t>ví</a:t>
            </a:r>
            <a:r>
              <a:rPr lang="en-US" sz="4000" b="1" dirty="0">
                <a:solidFill>
                  <a:schemeClr val="dk1"/>
                </a:solidFill>
              </a:rPr>
              <a:t> </a:t>
            </a:r>
            <a:r>
              <a:rPr lang="en-US" sz="4000" b="1" dirty="0" err="1">
                <a:solidFill>
                  <a:schemeClr val="dk1"/>
                </a:solidFill>
              </a:rPr>
              <a:t>dụ</a:t>
            </a:r>
            <a:endParaRPr dirty="0"/>
          </a:p>
        </p:txBody>
      </p:sp>
      <p:pic>
        <p:nvPicPr>
          <p:cNvPr id="3" name="Picture 2">
            <a:extLst>
              <a:ext uri="{FF2B5EF4-FFF2-40B4-BE49-F238E27FC236}">
                <a16:creationId xmlns:a16="http://schemas.microsoft.com/office/drawing/2014/main" id="{F19369D0-3488-45A0-38F7-4F6E4B9BC83A}"/>
              </a:ext>
            </a:extLst>
          </p:cNvPr>
          <p:cNvPicPr>
            <a:picLocks noChangeAspect="1"/>
          </p:cNvPicPr>
          <p:nvPr/>
        </p:nvPicPr>
        <p:blipFill>
          <a:blip r:embed="rId3"/>
          <a:stretch>
            <a:fillRect/>
          </a:stretch>
        </p:blipFill>
        <p:spPr>
          <a:xfrm>
            <a:off x="1695921" y="1529355"/>
            <a:ext cx="6209357" cy="5110928"/>
          </a:xfrm>
          <a:prstGeom prst="rect">
            <a:avLst/>
          </a:prstGeom>
        </p:spPr>
      </p:pic>
      <p:sp>
        <p:nvSpPr>
          <p:cNvPr id="4" name="TextBox 3">
            <a:extLst>
              <a:ext uri="{FF2B5EF4-FFF2-40B4-BE49-F238E27FC236}">
                <a16:creationId xmlns:a16="http://schemas.microsoft.com/office/drawing/2014/main" id="{5B30238C-B9F2-3F8D-E376-8548A535E557}"/>
              </a:ext>
            </a:extLst>
          </p:cNvPr>
          <p:cNvSpPr txBox="1"/>
          <p:nvPr/>
        </p:nvSpPr>
        <p:spPr>
          <a:xfrm>
            <a:off x="457200" y="1101013"/>
            <a:ext cx="4973216" cy="446276"/>
          </a:xfrm>
          <a:prstGeom prst="rect">
            <a:avLst/>
          </a:prstGeom>
          <a:noFill/>
        </p:spPr>
        <p:txBody>
          <a:bodyPr wrap="square" rtlCol="0">
            <a:spAutoFit/>
          </a:bodyPr>
          <a:lstStyle/>
          <a:p>
            <a:r>
              <a:rPr lang="en-US" sz="2300" dirty="0"/>
              <a:t>Class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dirty="0">
                <a:solidFill>
                  <a:schemeClr val="dk1"/>
                </a:solidFill>
              </a:rPr>
              <a:t>5. </a:t>
            </a:r>
            <a:r>
              <a:rPr lang="en-US" sz="4000" b="1" dirty="0" err="1">
                <a:solidFill>
                  <a:schemeClr val="dk1"/>
                </a:solidFill>
              </a:rPr>
              <a:t>Ưu</a:t>
            </a:r>
            <a:r>
              <a:rPr lang="en-US" sz="4000" b="1" dirty="0">
                <a:solidFill>
                  <a:schemeClr val="dk1"/>
                </a:solidFill>
              </a:rPr>
              <a:t> </a:t>
            </a:r>
            <a:r>
              <a:rPr lang="en-US" sz="4000" b="1" dirty="0" err="1">
                <a:solidFill>
                  <a:schemeClr val="dk1"/>
                </a:solidFill>
              </a:rPr>
              <a:t>điểm</a:t>
            </a:r>
            <a:endParaRPr dirty="0"/>
          </a:p>
        </p:txBody>
      </p:sp>
      <p:sp>
        <p:nvSpPr>
          <p:cNvPr id="146" name="Google Shape;146;p10"/>
          <p:cNvSpPr txBox="1">
            <a:spLocks noGrp="1"/>
          </p:cNvSpPr>
          <p:nvPr>
            <p:ph type="body" idx="1"/>
          </p:nvPr>
        </p:nvSpPr>
        <p:spPr>
          <a:xfrm>
            <a:off x="342900" y="1066800"/>
            <a:ext cx="8458200" cy="5638800"/>
          </a:xfrm>
          <a:prstGeom prst="rect">
            <a:avLst/>
          </a:prstGeom>
          <a:noFill/>
          <a:ln>
            <a:noFill/>
          </a:ln>
        </p:spPr>
        <p:txBody>
          <a:bodyPr spcFirstLastPara="1" wrap="square" lIns="91425" tIns="45700" rIns="91425" bIns="45700" anchor="t" anchorCtr="0">
            <a:noAutofit/>
          </a:bodyPr>
          <a:lstStyle/>
          <a:p>
            <a:pPr marL="342900" indent="-342900" algn="just">
              <a:lnSpc>
                <a:spcPct val="120000"/>
              </a:lnSpc>
              <a:spcBef>
                <a:spcPts val="600"/>
              </a:spcBef>
              <a:buSzPts val="2400"/>
            </a:pPr>
            <a:r>
              <a:rPr lang="vi-VN" sz="2400" dirty="0">
                <a:latin typeface="Arial"/>
                <a:ea typeface="Arial"/>
                <a:cs typeface="Arial"/>
                <a:sym typeface="Arial"/>
              </a:rPr>
              <a:t>Đối tượng luôn được khởi tạo ở trạng thái hoàn chỉnh</a:t>
            </a:r>
            <a:endParaRPr lang="en-US" sz="2400" dirty="0">
              <a:latin typeface="Arial"/>
              <a:ea typeface="Arial"/>
              <a:cs typeface="Arial"/>
              <a:sym typeface="Arial"/>
            </a:endParaRPr>
          </a:p>
          <a:p>
            <a:pPr marL="342900" indent="-342900" algn="just">
              <a:lnSpc>
                <a:spcPct val="120000"/>
              </a:lnSpc>
              <a:spcBef>
                <a:spcPts val="600"/>
              </a:spcBef>
              <a:buSzPts val="2400"/>
            </a:pPr>
            <a:r>
              <a:rPr lang="en-US" sz="2400" dirty="0" err="1">
                <a:latin typeface="Arial"/>
                <a:ea typeface="Arial"/>
                <a:cs typeface="Arial"/>
                <a:sym typeface="Arial"/>
              </a:rPr>
              <a:t>Có</a:t>
            </a:r>
            <a:r>
              <a:rPr lang="en-US" sz="2400" dirty="0">
                <a:latin typeface="Arial"/>
                <a:ea typeface="Arial"/>
                <a:cs typeface="Arial"/>
                <a:sym typeface="Arial"/>
              </a:rPr>
              <a:t> </a:t>
            </a:r>
            <a:r>
              <a:rPr lang="en-US" sz="2400" dirty="0" err="1">
                <a:latin typeface="Arial"/>
                <a:ea typeface="Arial"/>
                <a:cs typeface="Arial"/>
                <a:sym typeface="Arial"/>
              </a:rPr>
              <a:t>thể</a:t>
            </a:r>
            <a:r>
              <a:rPr lang="en-US" sz="2400" dirty="0">
                <a:latin typeface="Arial"/>
                <a:ea typeface="Arial"/>
                <a:cs typeface="Arial"/>
                <a:sym typeface="Arial"/>
              </a:rPr>
              <a:t> </a:t>
            </a:r>
            <a:r>
              <a:rPr lang="en-US" sz="2400" dirty="0" err="1">
                <a:latin typeface="Arial"/>
                <a:ea typeface="Arial"/>
                <a:cs typeface="Arial"/>
                <a:sym typeface="Arial"/>
              </a:rPr>
              <a:t>sử</a:t>
            </a:r>
            <a:r>
              <a:rPr lang="en-US" sz="2400" dirty="0">
                <a:latin typeface="Arial"/>
                <a:ea typeface="Arial"/>
                <a:cs typeface="Arial"/>
                <a:sym typeface="Arial"/>
              </a:rPr>
              <a:t> </a:t>
            </a:r>
            <a:r>
              <a:rPr lang="en-US" sz="2400" dirty="0" err="1">
                <a:latin typeface="Arial"/>
                <a:ea typeface="Arial"/>
                <a:cs typeface="Arial"/>
                <a:sym typeface="Arial"/>
              </a:rPr>
              <a:t>dụng</a:t>
            </a:r>
            <a:r>
              <a:rPr lang="en-US" sz="2400" dirty="0">
                <a:latin typeface="Arial"/>
                <a:ea typeface="Arial"/>
                <a:cs typeface="Arial"/>
                <a:sym typeface="Arial"/>
              </a:rPr>
              <a:t> </a:t>
            </a:r>
            <a:r>
              <a:rPr lang="en-US" sz="2400" dirty="0" err="1">
                <a:latin typeface="Arial"/>
                <a:ea typeface="Arial"/>
                <a:cs typeface="Arial"/>
                <a:sym typeface="Arial"/>
              </a:rPr>
              <a:t>lại</a:t>
            </a:r>
            <a:r>
              <a:rPr lang="en-US" sz="2400" dirty="0">
                <a:latin typeface="Arial"/>
                <a:ea typeface="Arial"/>
                <a:cs typeface="Arial"/>
                <a:sym typeface="Arial"/>
              </a:rPr>
              <a:t> </a:t>
            </a:r>
            <a:r>
              <a:rPr lang="en-US" sz="2400" dirty="0" err="1">
                <a:latin typeface="Arial"/>
                <a:ea typeface="Arial"/>
                <a:cs typeface="Arial"/>
                <a:sym typeface="Arial"/>
              </a:rPr>
              <a:t>cùng</a:t>
            </a:r>
            <a:r>
              <a:rPr lang="en-US" sz="2400" dirty="0">
                <a:latin typeface="Arial"/>
                <a:ea typeface="Arial"/>
                <a:cs typeface="Arial"/>
                <a:sym typeface="Arial"/>
              </a:rPr>
              <a:t> </a:t>
            </a:r>
            <a:r>
              <a:rPr lang="en-US" sz="2400" dirty="0" err="1">
                <a:latin typeface="Arial"/>
                <a:ea typeface="Arial"/>
                <a:cs typeface="Arial"/>
                <a:sym typeface="Arial"/>
              </a:rPr>
              <a:t>một</a:t>
            </a:r>
            <a:r>
              <a:rPr lang="en-US" sz="2400" dirty="0">
                <a:latin typeface="Arial"/>
                <a:ea typeface="Arial"/>
                <a:cs typeface="Arial"/>
                <a:sym typeface="Arial"/>
              </a:rPr>
              <a:t> Construction Code </a:t>
            </a:r>
            <a:r>
              <a:rPr lang="en-US" sz="2400" dirty="0" err="1">
                <a:latin typeface="Arial"/>
                <a:ea typeface="Arial"/>
                <a:cs typeface="Arial"/>
                <a:sym typeface="Arial"/>
              </a:rPr>
              <a:t>khi</a:t>
            </a:r>
            <a:r>
              <a:rPr lang="en-US" sz="2400" dirty="0">
                <a:latin typeface="Arial"/>
                <a:ea typeface="Arial"/>
                <a:cs typeface="Arial"/>
                <a:sym typeface="Arial"/>
              </a:rPr>
              <a:t> </a:t>
            </a:r>
            <a:r>
              <a:rPr lang="en-US" sz="2400" dirty="0" err="1">
                <a:latin typeface="Arial"/>
                <a:ea typeface="Arial"/>
                <a:cs typeface="Arial"/>
                <a:sym typeface="Arial"/>
              </a:rPr>
              <a:t>xây</a:t>
            </a:r>
            <a:r>
              <a:rPr lang="en-US" sz="2400" dirty="0">
                <a:latin typeface="Arial"/>
                <a:ea typeface="Arial"/>
                <a:cs typeface="Arial"/>
                <a:sym typeface="Arial"/>
              </a:rPr>
              <a:t> </a:t>
            </a:r>
            <a:r>
              <a:rPr lang="en-US" sz="2400" dirty="0" err="1">
                <a:latin typeface="Arial"/>
                <a:ea typeface="Arial"/>
                <a:cs typeface="Arial"/>
                <a:sym typeface="Arial"/>
              </a:rPr>
              <a:t>dựng</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thể</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khác</a:t>
            </a:r>
            <a:r>
              <a:rPr lang="en-US" sz="2400" dirty="0">
                <a:latin typeface="Arial"/>
                <a:ea typeface="Arial"/>
                <a:cs typeface="Arial"/>
                <a:sym typeface="Arial"/>
              </a:rPr>
              <a:t> </a:t>
            </a:r>
            <a:r>
              <a:rPr lang="en-US" sz="2400" dirty="0" err="1">
                <a:latin typeface="Arial"/>
                <a:ea typeface="Arial"/>
                <a:cs typeface="Arial"/>
                <a:sym typeface="Arial"/>
              </a:rPr>
              <a:t>nhau</a:t>
            </a:r>
            <a:r>
              <a:rPr lang="en-US" sz="2400" dirty="0">
                <a:latin typeface="Arial"/>
                <a:ea typeface="Arial"/>
                <a:cs typeface="Arial"/>
                <a:sym typeface="Arial"/>
              </a:rPr>
              <a:t> </a:t>
            </a:r>
            <a:r>
              <a:rPr lang="en-US" sz="2400" dirty="0" err="1">
                <a:latin typeface="Arial"/>
                <a:ea typeface="Arial"/>
                <a:cs typeface="Arial"/>
                <a:sym typeface="Arial"/>
              </a:rPr>
              <a:t>của</a:t>
            </a:r>
            <a:r>
              <a:rPr lang="en-US" sz="2400" dirty="0">
                <a:latin typeface="Arial"/>
                <a:ea typeface="Arial"/>
                <a:cs typeface="Arial"/>
                <a:sym typeface="Arial"/>
              </a:rPr>
              <a:t> </a:t>
            </a:r>
            <a:r>
              <a:rPr lang="en-US" sz="2400" dirty="0" err="1">
                <a:latin typeface="Arial"/>
                <a:ea typeface="Arial"/>
                <a:cs typeface="Arial"/>
                <a:sym typeface="Arial"/>
              </a:rPr>
              <a:t>sản</a:t>
            </a:r>
            <a:r>
              <a:rPr lang="en-US" sz="2400" dirty="0">
                <a:latin typeface="Arial"/>
                <a:ea typeface="Arial"/>
                <a:cs typeface="Arial"/>
                <a:sym typeface="Arial"/>
              </a:rPr>
              <a:t> </a:t>
            </a:r>
            <a:r>
              <a:rPr lang="en-US" sz="2400" dirty="0" err="1">
                <a:latin typeface="Arial"/>
                <a:ea typeface="Arial"/>
                <a:cs typeface="Arial"/>
                <a:sym typeface="Arial"/>
              </a:rPr>
              <a:t>phẩm</a:t>
            </a:r>
            <a:r>
              <a:rPr lang="en-US" sz="2400" dirty="0">
                <a:latin typeface="Arial"/>
                <a:ea typeface="Arial"/>
                <a:cs typeface="Arial"/>
                <a:sym typeface="Arial"/>
              </a:rPr>
              <a:t>.</a:t>
            </a:r>
          </a:p>
          <a:p>
            <a:pPr marL="342900" indent="-342900" algn="just">
              <a:lnSpc>
                <a:spcPct val="120000"/>
              </a:lnSpc>
              <a:spcBef>
                <a:spcPts val="600"/>
              </a:spcBef>
              <a:buSzPts val="2400"/>
            </a:pPr>
            <a:r>
              <a:rPr lang="en-US" sz="2400" dirty="0"/>
              <a:t>G</a:t>
            </a:r>
            <a:r>
              <a:rPr lang="vi-VN" sz="2400" dirty="0">
                <a:latin typeface="Arial"/>
                <a:ea typeface="Arial"/>
                <a:cs typeface="Arial"/>
                <a:sym typeface="Arial"/>
              </a:rPr>
              <a:t>iảm thiểu số lượng tham số trong phương thức khởi tạo và do đó không cần phải chuyển giá trị null cho các tham số tùy chọn cho phương thức khởi tạo.</a:t>
            </a:r>
            <a:r>
              <a:rPr lang="en-US" sz="2400" dirty="0">
                <a:latin typeface="Arial"/>
                <a:ea typeface="Arial"/>
                <a:cs typeface="Arial"/>
                <a:sym typeface="Arial"/>
              </a:rPr>
              <a:t> </a:t>
            </a:r>
          </a:p>
          <a:p>
            <a:pPr marL="342900" indent="-342900" algn="just">
              <a:lnSpc>
                <a:spcPct val="120000"/>
              </a:lnSpc>
              <a:spcBef>
                <a:spcPts val="600"/>
              </a:spcBef>
              <a:buSzPts val="2400"/>
            </a:pPr>
            <a:r>
              <a:rPr lang="en-US" sz="2400" dirty="0" err="1">
                <a:latin typeface="Arial"/>
                <a:ea typeface="Arial"/>
                <a:cs typeface="Arial"/>
                <a:sym typeface="Arial"/>
              </a:rPr>
              <a:t>Tuân</a:t>
            </a:r>
            <a:r>
              <a:rPr lang="en-US" sz="2400" dirty="0">
                <a:latin typeface="Arial"/>
                <a:ea typeface="Arial"/>
                <a:cs typeface="Arial"/>
                <a:sym typeface="Arial"/>
              </a:rPr>
              <a:t> </a:t>
            </a:r>
            <a:r>
              <a:rPr lang="en-US" sz="2400" dirty="0" err="1">
                <a:latin typeface="Arial"/>
                <a:ea typeface="Arial"/>
                <a:cs typeface="Arial"/>
                <a:sym typeface="Arial"/>
              </a:rPr>
              <a:t>thủ</a:t>
            </a:r>
            <a:r>
              <a:rPr lang="en-US" sz="2400" dirty="0">
                <a:latin typeface="Arial"/>
                <a:ea typeface="Arial"/>
                <a:cs typeface="Arial"/>
                <a:sym typeface="Arial"/>
              </a:rPr>
              <a:t> </a:t>
            </a:r>
            <a:r>
              <a:rPr lang="en-US" sz="2400" dirty="0" err="1">
                <a:latin typeface="Arial"/>
                <a:ea typeface="Arial"/>
                <a:cs typeface="Arial"/>
                <a:sym typeface="Arial"/>
              </a:rPr>
              <a:t>nguyên</a:t>
            </a:r>
            <a:r>
              <a:rPr lang="en-US" sz="2400" dirty="0">
                <a:latin typeface="Arial"/>
                <a:ea typeface="Arial"/>
                <a:cs typeface="Arial"/>
                <a:sym typeface="Arial"/>
              </a:rPr>
              <a:t> </a:t>
            </a:r>
            <a:r>
              <a:rPr lang="en-US" sz="2400" dirty="0" err="1">
                <a:latin typeface="Arial"/>
                <a:ea typeface="Arial"/>
                <a:cs typeface="Arial"/>
                <a:sym typeface="Arial"/>
              </a:rPr>
              <a:t>tắc</a:t>
            </a:r>
            <a:r>
              <a:rPr lang="en-US" sz="2400" dirty="0">
                <a:latin typeface="Arial"/>
                <a:ea typeface="Arial"/>
                <a:cs typeface="Arial"/>
                <a:sym typeface="Arial"/>
              </a:rPr>
              <a:t> Single Responsibility</a:t>
            </a:r>
            <a:r>
              <a:rPr lang="en-US" sz="2400" dirty="0"/>
              <a:t>: </a:t>
            </a:r>
            <a:r>
              <a:rPr lang="en-US" sz="2400" dirty="0" err="1">
                <a:latin typeface="Arial"/>
                <a:ea typeface="Arial"/>
                <a:cs typeface="Arial"/>
                <a:sym typeface="Arial"/>
              </a:rPr>
              <a:t>Bạn</a:t>
            </a:r>
            <a:r>
              <a:rPr lang="en-US" sz="2400" dirty="0">
                <a:latin typeface="Arial"/>
                <a:ea typeface="Arial"/>
                <a:cs typeface="Arial"/>
                <a:sym typeface="Arial"/>
              </a:rPr>
              <a:t> </a:t>
            </a:r>
            <a:r>
              <a:rPr lang="en-US" sz="2400" dirty="0" err="1">
                <a:latin typeface="Arial"/>
                <a:ea typeface="Arial"/>
                <a:cs typeface="Arial"/>
                <a:sym typeface="Arial"/>
              </a:rPr>
              <a:t>có</a:t>
            </a:r>
            <a:r>
              <a:rPr lang="en-US" sz="2400" dirty="0">
                <a:latin typeface="Arial"/>
                <a:ea typeface="Arial"/>
                <a:cs typeface="Arial"/>
                <a:sym typeface="Arial"/>
              </a:rPr>
              <a:t> </a:t>
            </a:r>
            <a:r>
              <a:rPr lang="en-US" sz="2400" dirty="0" err="1">
                <a:latin typeface="Arial"/>
                <a:ea typeface="Arial"/>
                <a:cs typeface="Arial"/>
                <a:sym typeface="Arial"/>
              </a:rPr>
              <a:t>thể</a:t>
            </a:r>
            <a:r>
              <a:rPr lang="en-US" sz="2400" dirty="0">
                <a:latin typeface="Arial"/>
                <a:ea typeface="Arial"/>
                <a:cs typeface="Arial"/>
                <a:sym typeface="Arial"/>
              </a:rPr>
              <a:t> </a:t>
            </a:r>
            <a:r>
              <a:rPr lang="en-US" sz="2400" dirty="0" err="1">
                <a:latin typeface="Arial"/>
                <a:ea typeface="Arial"/>
                <a:cs typeface="Arial"/>
                <a:sym typeface="Arial"/>
              </a:rPr>
              <a:t>tách</a:t>
            </a:r>
            <a:r>
              <a:rPr lang="en-US" sz="2400" dirty="0">
                <a:latin typeface="Arial"/>
                <a:ea typeface="Arial"/>
                <a:cs typeface="Arial"/>
                <a:sym typeface="Arial"/>
              </a:rPr>
              <a:t> logic </a:t>
            </a:r>
            <a:r>
              <a:rPr lang="en-US" sz="2400" dirty="0" err="1">
                <a:latin typeface="Arial"/>
                <a:ea typeface="Arial"/>
                <a:cs typeface="Arial"/>
                <a:sym typeface="Arial"/>
              </a:rPr>
              <a:t>xây</a:t>
            </a:r>
            <a:r>
              <a:rPr lang="en-US" sz="2400" dirty="0">
                <a:latin typeface="Arial"/>
                <a:ea typeface="Arial"/>
                <a:cs typeface="Arial"/>
                <a:sym typeface="Arial"/>
              </a:rPr>
              <a:t> </a:t>
            </a:r>
            <a:r>
              <a:rPr lang="en-US" sz="2400" dirty="0" err="1">
                <a:latin typeface="Arial"/>
                <a:ea typeface="Arial"/>
                <a:cs typeface="Arial"/>
                <a:sym typeface="Arial"/>
              </a:rPr>
              <a:t>dựng</a:t>
            </a:r>
            <a:r>
              <a:rPr lang="en-US" sz="2400" dirty="0">
                <a:latin typeface="Arial"/>
                <a:ea typeface="Arial"/>
                <a:cs typeface="Arial"/>
                <a:sym typeface="Arial"/>
              </a:rPr>
              <a:t> </a:t>
            </a:r>
            <a:r>
              <a:rPr lang="en-US" sz="2400" dirty="0" err="1">
                <a:latin typeface="Arial"/>
                <a:ea typeface="Arial"/>
                <a:cs typeface="Arial"/>
                <a:sym typeface="Arial"/>
              </a:rPr>
              <a:t>phức</a:t>
            </a:r>
            <a:r>
              <a:rPr lang="en-US" sz="2400" dirty="0">
                <a:latin typeface="Arial"/>
                <a:ea typeface="Arial"/>
                <a:cs typeface="Arial"/>
                <a:sym typeface="Arial"/>
              </a:rPr>
              <a:t> </a:t>
            </a:r>
            <a:r>
              <a:rPr lang="en-US" sz="2400" dirty="0" err="1">
                <a:latin typeface="Arial"/>
                <a:ea typeface="Arial"/>
                <a:cs typeface="Arial"/>
                <a:sym typeface="Arial"/>
              </a:rPr>
              <a:t>tạp</a:t>
            </a:r>
            <a:r>
              <a:rPr lang="en-US" sz="2400" dirty="0">
                <a:latin typeface="Arial"/>
                <a:ea typeface="Arial"/>
                <a:cs typeface="Arial"/>
                <a:sym typeface="Arial"/>
              </a:rPr>
              <a:t> </a:t>
            </a:r>
            <a:r>
              <a:rPr lang="en-US" sz="2400" dirty="0" err="1">
                <a:latin typeface="Arial"/>
                <a:ea typeface="Arial"/>
                <a:cs typeface="Arial"/>
                <a:sym typeface="Arial"/>
              </a:rPr>
              <a:t>khỏi</a:t>
            </a:r>
            <a:r>
              <a:rPr lang="en-US" sz="2400" dirty="0">
                <a:latin typeface="Arial"/>
                <a:ea typeface="Arial"/>
                <a:cs typeface="Arial"/>
                <a:sym typeface="Arial"/>
              </a:rPr>
              <a:t> logic </a:t>
            </a:r>
            <a:r>
              <a:rPr lang="en-US" sz="2400" dirty="0" err="1">
                <a:latin typeface="Arial"/>
                <a:ea typeface="Arial"/>
                <a:cs typeface="Arial"/>
                <a:sym typeface="Arial"/>
              </a:rPr>
              <a:t>nghiệp</a:t>
            </a:r>
            <a:r>
              <a:rPr lang="en-US" sz="2400" dirty="0">
                <a:latin typeface="Arial"/>
                <a:ea typeface="Arial"/>
                <a:cs typeface="Arial"/>
                <a:sym typeface="Arial"/>
              </a:rPr>
              <a:t> </a:t>
            </a:r>
            <a:r>
              <a:rPr lang="en-US" sz="2400" dirty="0" err="1">
                <a:latin typeface="Arial"/>
                <a:ea typeface="Arial"/>
                <a:cs typeface="Arial"/>
                <a:sym typeface="Arial"/>
              </a:rPr>
              <a:t>vụ</a:t>
            </a:r>
            <a:r>
              <a:rPr lang="en-US" sz="2400" dirty="0">
                <a:latin typeface="Arial"/>
                <a:ea typeface="Arial"/>
                <a:cs typeface="Arial"/>
                <a:sym typeface="Arial"/>
              </a:rPr>
              <a:t> </a:t>
            </a:r>
            <a:r>
              <a:rPr lang="en-US" sz="2400" dirty="0" err="1">
                <a:latin typeface="Arial"/>
                <a:ea typeface="Arial"/>
                <a:cs typeface="Arial"/>
                <a:sym typeface="Arial"/>
              </a:rPr>
              <a:t>của</a:t>
            </a:r>
            <a:r>
              <a:rPr lang="en-US" sz="2400" dirty="0">
                <a:latin typeface="Arial"/>
                <a:ea typeface="Arial"/>
                <a:cs typeface="Arial"/>
                <a:sym typeface="Arial"/>
              </a:rPr>
              <a:t> </a:t>
            </a:r>
            <a:r>
              <a:rPr lang="en-US" sz="2400" dirty="0" err="1">
                <a:latin typeface="Arial"/>
                <a:ea typeface="Arial"/>
                <a:cs typeface="Arial"/>
                <a:sym typeface="Arial"/>
              </a:rPr>
              <a:t>sản</a:t>
            </a:r>
            <a:r>
              <a:rPr lang="en-US" sz="2400" dirty="0">
                <a:latin typeface="Arial"/>
                <a:ea typeface="Arial"/>
                <a:cs typeface="Arial"/>
                <a:sym typeface="Arial"/>
              </a:rPr>
              <a:t> </a:t>
            </a:r>
            <a:r>
              <a:rPr lang="en-US" sz="2400" dirty="0" err="1">
                <a:latin typeface="Arial"/>
                <a:ea typeface="Arial"/>
                <a:cs typeface="Arial"/>
                <a:sym typeface="Arial"/>
              </a:rPr>
              <a:t>phẩm</a:t>
            </a:r>
            <a:r>
              <a:rPr lang="en-US" sz="2400" dirty="0">
                <a:latin typeface="Arial"/>
                <a:ea typeface="Arial"/>
                <a:cs typeface="Arial"/>
                <a:sym typeface="Arial"/>
              </a:rPr>
              <a:t>..</a:t>
            </a:r>
            <a:endParaRPr sz="2400" dirty="0">
              <a:latin typeface="Arial"/>
              <a:ea typeface="Arial"/>
              <a:cs typeface="Arial"/>
              <a:sym typeface="Arial"/>
            </a:endParaRPr>
          </a:p>
        </p:txBody>
      </p:sp>
    </p:spTree>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2537</Words>
  <Application>Microsoft Office PowerPoint</Application>
  <PresentationFormat>On-screen Show (4:3)</PresentationFormat>
  <Paragraphs>128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PT Sans</vt:lpstr>
      <vt:lpstr>Calibri</vt:lpstr>
      <vt:lpstr>Noto Sans Symbols</vt:lpstr>
      <vt:lpstr>Times New Roman</vt:lpstr>
      <vt:lpstr>Tahoma</vt:lpstr>
      <vt:lpstr>Arial</vt:lpstr>
      <vt:lpstr>VNPT template</vt:lpstr>
      <vt:lpstr>Mẫu Builder</vt:lpstr>
      <vt:lpstr>Nội dung</vt:lpstr>
      <vt:lpstr>1. Tổng quan</vt:lpstr>
      <vt:lpstr>1. Tổng quan</vt:lpstr>
      <vt:lpstr>2. Trường hợp sử dụng</vt:lpstr>
      <vt:lpstr>3. Cấu trúc mẫu</vt:lpstr>
      <vt:lpstr>3. Cấu trúc mẫu</vt:lpstr>
      <vt:lpstr>4.Triển khai và ví dụ</vt:lpstr>
      <vt:lpstr>5. Ưu điểm</vt:lpstr>
      <vt:lpstr>6. Nhược điểm</vt:lpstr>
      <vt:lpstr>7. Liên quan các mẫu khác</vt:lpstr>
      <vt:lpstr>7. Liên quan các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Pattern</dc:title>
  <dc:creator>Tran Anh Dung</dc:creator>
  <cp:lastModifiedBy>Nguyen Quan</cp:lastModifiedBy>
  <cp:revision>2</cp:revision>
  <dcterms:created xsi:type="dcterms:W3CDTF">2010-09-29T06:57:02Z</dcterms:created>
  <dcterms:modified xsi:type="dcterms:W3CDTF">2024-03-21T14:08:32Z</dcterms:modified>
</cp:coreProperties>
</file>