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74" r:id="rId8"/>
    <p:sldId id="262" r:id="rId9"/>
    <p:sldId id="263" r:id="rId10"/>
    <p:sldId id="275" r:id="rId11"/>
    <p:sldId id="273" r:id="rId12"/>
    <p:sldId id="265" r:id="rId13"/>
    <p:sldId id="269" r:id="rId14"/>
    <p:sldId id="270" r:id="rId15"/>
    <p:sldId id="271" r:id="rId16"/>
    <p:sldId id="272" r:id="rId17"/>
  </p:sldIdLst>
  <p:sldSz cx="9144000" cy="6858000" type="screen4x3"/>
  <p:notesSz cx="9872663" cy="6797675"/>
  <p:embeddedFontLs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LKkfuD+sp1ghMXiHdwmsdVm4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A82C3-183E-4001-B01C-1447B0FD6E9A}">
  <a:tblStyle styleId="{76FA82C3-183E-4001-B01C-1447B0FD6E9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75" d="100"/>
          <a:sy n="75" d="100"/>
        </p:scale>
        <p:origin x="1627"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049d4e727_1_32: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g21049d4e727_1_3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358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049d4e727_1_37: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3" name="Google Shape;103;g21049d4e727_1_3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1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049d4e727_1_43: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g21049d4e727_1_43: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049d4e727_1_7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g21049d4e727_1_7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049d4e727_1_8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g21049d4e727_1_8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049d4e727_1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 name="Google Shape;59;g21049d4e727_1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049d4e727_1_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 name="Google Shape;65;g21049d4e727_1_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49d4e727_1_1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21049d4e727_1_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49d4e727_1_2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21049d4e727_1_2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49d4e727_1_2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 name="Google Shape;84;g21049d4e727_1_2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8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049d4e727_1_2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0" name="Google Shape;90;g21049d4e727_1_26: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049d4e727_1_32: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g21049d4e727_1_3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rgbClr val="222268"/>
                </a:solidFill>
                <a:latin typeface="Arial"/>
                <a:ea typeface="Arial"/>
                <a:cs typeface="Arial"/>
                <a:sym typeface="Arial"/>
              </a:rPr>
              <a:t>Mẫu</a:t>
            </a:r>
            <a:r>
              <a:rPr lang="en-US" sz="4400" b="1" i="0" u="none" strike="noStrike" cap="none" dirty="0">
                <a:solidFill>
                  <a:srgbClr val="222268"/>
                </a:solidFill>
                <a:latin typeface="Arial"/>
                <a:ea typeface="Arial"/>
                <a:cs typeface="Arial"/>
                <a:sym typeface="Arial"/>
              </a:rPr>
              <a:t> A</a:t>
            </a:r>
            <a:r>
              <a:rPr lang="en-US" sz="4400" b="1" dirty="0">
                <a:solidFill>
                  <a:srgbClr val="222268"/>
                </a:solidFill>
              </a:rPr>
              <a:t>dapter</a:t>
            </a:r>
            <a:endParaRPr sz="4400" b="1" i="0" u="none" strike="noStrike" cap="none" dirty="0">
              <a:solidFill>
                <a:srgbClr val="222268"/>
              </a:solidFill>
              <a:latin typeface="Arial"/>
              <a:ea typeface="Arial"/>
              <a:cs typeface="Arial"/>
              <a:sym typeface="Arial"/>
            </a:endParaRPr>
          </a:p>
        </p:txBody>
      </p:sp>
      <p:sp>
        <p:nvSpPr>
          <p:cNvPr id="55" name="Google Shape;55;p1"/>
          <p:cNvSpPr txBox="1">
            <a:spLocks noGrp="1"/>
          </p:cNvSpPr>
          <p:nvPr>
            <p:ph type="subTitle" idx="1"/>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3200"/>
              <a:buFont typeface="Times New Roman"/>
              <a:buNone/>
            </a:pPr>
            <a:r>
              <a:rPr lang="en-US" sz="2400" b="1" i="0" u="none" strike="noStrike" cap="none" dirty="0" err="1">
                <a:solidFill>
                  <a:schemeClr val="tx2">
                    <a:lumMod val="75000"/>
                  </a:schemeClr>
                </a:solidFill>
                <a:latin typeface="Arial"/>
                <a:ea typeface="Arial"/>
                <a:cs typeface="Arial"/>
                <a:sym typeface="Arial"/>
              </a:rPr>
              <a:t>Nhóm</a:t>
            </a:r>
            <a:r>
              <a:rPr lang="en-US" sz="2400" b="1" i="0" u="none" strike="noStrike" cap="none" dirty="0">
                <a:solidFill>
                  <a:schemeClr val="tx2">
                    <a:lumMod val="75000"/>
                  </a:schemeClr>
                </a:solidFill>
                <a:latin typeface="Arial"/>
                <a:ea typeface="Arial"/>
                <a:cs typeface="Arial"/>
                <a:sym typeface="Arial"/>
              </a:rPr>
              <a:t> 03</a:t>
            </a:r>
          </a:p>
          <a:p>
            <a:pPr>
              <a:buClr>
                <a:schemeClr val="dk1"/>
              </a:buClr>
              <a:buSzPts val="3200"/>
            </a:pPr>
            <a:r>
              <a:rPr lang="en-US" sz="1600" dirty="0">
                <a:solidFill>
                  <a:schemeClr val="tx2">
                    <a:lumMod val="75000"/>
                  </a:schemeClr>
                </a:solidFill>
              </a:rPr>
              <a:t>21522553 – Lê </a:t>
            </a:r>
            <a:r>
              <a:rPr lang="en-US" sz="1600" dirty="0" err="1">
                <a:solidFill>
                  <a:schemeClr val="tx2">
                    <a:lumMod val="75000"/>
                  </a:schemeClr>
                </a:solidFill>
              </a:rPr>
              <a:t>Hồng</a:t>
            </a:r>
            <a:r>
              <a:rPr lang="en-US" sz="1600" dirty="0">
                <a:solidFill>
                  <a:schemeClr val="tx2">
                    <a:lumMod val="75000"/>
                  </a:schemeClr>
                </a:solidFill>
              </a:rPr>
              <a:t> </a:t>
            </a:r>
            <a:r>
              <a:rPr lang="en-US" sz="1600" dirty="0" err="1">
                <a:solidFill>
                  <a:schemeClr val="tx2">
                    <a:lumMod val="75000"/>
                  </a:schemeClr>
                </a:solidFill>
              </a:rPr>
              <a:t>Sơn</a:t>
            </a:r>
            <a:endParaRPr lang="en-US" sz="1600" dirty="0">
              <a:solidFill>
                <a:schemeClr val="tx2">
                  <a:lumMod val="75000"/>
                </a:schemeClr>
              </a:solidFill>
            </a:endParaRPr>
          </a:p>
          <a:p>
            <a:pPr>
              <a:buClr>
                <a:schemeClr val="dk1"/>
              </a:buClr>
              <a:buSzPts val="3200"/>
            </a:pPr>
            <a:r>
              <a:rPr lang="en-US" sz="1600" dirty="0">
                <a:solidFill>
                  <a:schemeClr val="tx2">
                    <a:lumMod val="75000"/>
                  </a:schemeClr>
                </a:solidFill>
              </a:rPr>
              <a:t>21522495 – </a:t>
            </a:r>
            <a:r>
              <a:rPr lang="en-US" sz="1600" dirty="0" err="1">
                <a:solidFill>
                  <a:schemeClr val="tx2">
                    <a:lumMod val="75000"/>
                  </a:schemeClr>
                </a:solidFill>
              </a:rPr>
              <a:t>Nguyến</a:t>
            </a:r>
            <a:r>
              <a:rPr lang="en-US" sz="1600" dirty="0">
                <a:solidFill>
                  <a:schemeClr val="tx2">
                    <a:lumMod val="75000"/>
                  </a:schemeClr>
                </a:solidFill>
              </a:rPr>
              <a:t> Hoàng Minh </a:t>
            </a:r>
            <a:r>
              <a:rPr lang="en-US" sz="1600" dirty="0" err="1">
                <a:solidFill>
                  <a:schemeClr val="tx2">
                    <a:lumMod val="75000"/>
                  </a:schemeClr>
                </a:solidFill>
              </a:rPr>
              <a:t>Quân</a:t>
            </a:r>
            <a:endParaRPr lang="vi-VN" sz="1600" dirty="0">
              <a:solidFill>
                <a:schemeClr val="tx2">
                  <a:lumMod val="75000"/>
                </a:schemeClr>
              </a:solidFil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1049d4e727_1_3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100" name="Google Shape;100;g21049d4e727_1_32"/>
          <p:cNvSpPr txBox="1"/>
          <p:nvPr/>
        </p:nvSpPr>
        <p:spPr>
          <a:xfrm>
            <a:off x="761999" y="1306286"/>
            <a:ext cx="8077200" cy="51552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dirty="0" err="1"/>
              <a:t>Đặc</a:t>
            </a:r>
            <a:r>
              <a:rPr lang="en-US" sz="2300" dirty="0"/>
              <a:t> </a:t>
            </a:r>
            <a:r>
              <a:rPr lang="en-US" sz="2300" dirty="0" err="1"/>
              <a:t>điểm</a:t>
            </a:r>
            <a:endParaRPr sz="2300" b="0" i="0" u="none" strike="noStrike" cap="none" dirty="0">
              <a:solidFill>
                <a:srgbClr val="000000"/>
              </a:solidFill>
              <a:latin typeface="Arial"/>
              <a:ea typeface="Arial"/>
              <a:cs typeface="Arial"/>
              <a:sym typeface="Arial"/>
            </a:endParaRPr>
          </a:p>
          <a:p>
            <a:pPr marL="342900" lvl="0" indent="-342900">
              <a:spcBef>
                <a:spcPts val="1200"/>
              </a:spcBef>
              <a:buSzPts val="2000"/>
              <a:buFont typeface="Arial"/>
              <a:buChar char="•"/>
            </a:pPr>
            <a:r>
              <a:rPr lang="vi-VN" sz="2300" b="1" i="0" u="sng" strike="noStrike" cap="none" dirty="0">
                <a:solidFill>
                  <a:srgbClr val="000000"/>
                </a:solidFill>
                <a:latin typeface="Arial"/>
                <a:ea typeface="Arial"/>
                <a:cs typeface="Arial"/>
                <a:sym typeface="Arial"/>
              </a:rPr>
              <a:t>Triển khai thông qua kế thừa </a:t>
            </a:r>
            <a:r>
              <a:rPr lang="en-US" sz="2300" b="1" i="0" u="sng" strike="noStrike" cap="none" dirty="0" err="1">
                <a:solidFill>
                  <a:srgbClr val="000000"/>
                </a:solidFill>
                <a:latin typeface="Arial"/>
                <a:ea typeface="Arial"/>
                <a:cs typeface="Arial"/>
                <a:sym typeface="Arial"/>
              </a:rPr>
              <a:t>và</a:t>
            </a:r>
            <a:r>
              <a:rPr lang="en-US" sz="2300" b="1" i="0" u="sng" strike="noStrike" cap="none" dirty="0">
                <a:solidFill>
                  <a:srgbClr val="000000"/>
                </a:solidFill>
                <a:latin typeface="Arial"/>
                <a:ea typeface="Arial"/>
                <a:cs typeface="Arial"/>
                <a:sym typeface="Arial"/>
              </a:rPr>
              <a:t> </a:t>
            </a:r>
            <a:r>
              <a:rPr lang="vi-VN" sz="2300" b="1" i="0" u="sng" strike="noStrike" cap="none" dirty="0">
                <a:solidFill>
                  <a:srgbClr val="000000"/>
                </a:solidFill>
                <a:latin typeface="Arial"/>
                <a:ea typeface="Arial"/>
                <a:cs typeface="Arial"/>
                <a:sym typeface="Arial"/>
              </a:rPr>
              <a:t>đa hình: </a:t>
            </a:r>
            <a:r>
              <a:rPr lang="vi-VN" sz="2300" i="0" strike="noStrike" cap="none" dirty="0">
                <a:solidFill>
                  <a:srgbClr val="000000"/>
                </a:solidFill>
                <a:latin typeface="Arial"/>
                <a:ea typeface="Arial"/>
                <a:cs typeface="Arial"/>
                <a:sym typeface="Arial"/>
              </a:rPr>
              <a:t>Class Adapter sử dụng </a:t>
            </a:r>
            <a:r>
              <a:rPr lang="en-US" sz="2300" dirty="0" err="1"/>
              <a:t>đa</a:t>
            </a:r>
            <a:r>
              <a:rPr lang="en-US" sz="2300" dirty="0"/>
              <a:t> </a:t>
            </a:r>
            <a:r>
              <a:rPr lang="vi-VN" sz="2300" i="0" strike="noStrike" cap="none" dirty="0">
                <a:solidFill>
                  <a:srgbClr val="000000"/>
                </a:solidFill>
                <a:latin typeface="Arial"/>
                <a:ea typeface="Arial"/>
                <a:cs typeface="Arial"/>
                <a:sym typeface="Arial"/>
              </a:rPr>
              <a:t>kế thừa để kế thừa từ cả </a:t>
            </a:r>
            <a:r>
              <a:rPr lang="en-US" sz="2300" i="0" strike="noStrike" cap="none" dirty="0">
                <a:solidFill>
                  <a:srgbClr val="000000"/>
                </a:solidFill>
                <a:latin typeface="Arial"/>
                <a:ea typeface="Arial"/>
                <a:cs typeface="Arial"/>
                <a:sym typeface="Arial"/>
              </a:rPr>
              <a:t>Client</a:t>
            </a:r>
            <a:r>
              <a:rPr lang="vi-VN" sz="2300" i="0" strike="noStrike" cap="none" dirty="0">
                <a:solidFill>
                  <a:srgbClr val="000000"/>
                </a:solidFill>
                <a:latin typeface="Arial"/>
                <a:ea typeface="Arial"/>
                <a:cs typeface="Arial"/>
                <a:sym typeface="Arial"/>
              </a:rPr>
              <a:t> và Adaptee. </a:t>
            </a:r>
            <a:r>
              <a:rPr lang="en-US" sz="2300" dirty="0"/>
              <a:t>C</a:t>
            </a:r>
            <a:r>
              <a:rPr lang="vi-VN" sz="2300" i="0" strike="noStrike" cap="none" dirty="0">
                <a:solidFill>
                  <a:srgbClr val="000000"/>
                </a:solidFill>
                <a:latin typeface="Arial"/>
                <a:ea typeface="Arial"/>
                <a:cs typeface="Arial"/>
                <a:sym typeface="Arial"/>
              </a:rPr>
              <a:t>huyển đổi </a:t>
            </a:r>
            <a:r>
              <a:rPr lang="en-US" sz="2300" i="0" strike="noStrike" cap="none" dirty="0" err="1">
                <a:solidFill>
                  <a:srgbClr val="000000"/>
                </a:solidFill>
                <a:latin typeface="Arial"/>
                <a:ea typeface="Arial"/>
                <a:cs typeface="Arial"/>
                <a:sym typeface="Arial"/>
              </a:rPr>
              <a:t>bằng</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cách</a:t>
            </a:r>
            <a:r>
              <a:rPr lang="en-US" sz="2300" i="0" strike="noStrike" cap="none" dirty="0">
                <a:solidFill>
                  <a:srgbClr val="000000"/>
                </a:solidFill>
                <a:latin typeface="Arial"/>
                <a:ea typeface="Arial"/>
                <a:cs typeface="Arial"/>
                <a:sym typeface="Arial"/>
              </a:rPr>
              <a:t> </a:t>
            </a:r>
            <a:r>
              <a:rPr lang="vi-VN" sz="2300" dirty="0"/>
              <a:t>override</a:t>
            </a:r>
            <a:r>
              <a:rPr lang="en-US" sz="2300"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các phương thức </a:t>
            </a:r>
            <a:endParaRPr lang="en-US" sz="2300" i="0" strike="noStrike" cap="none" dirty="0">
              <a:solidFill>
                <a:srgbClr val="000000"/>
              </a:solidFill>
              <a:latin typeface="Arial"/>
              <a:ea typeface="Arial"/>
              <a:cs typeface="Arial"/>
              <a:sym typeface="Arial"/>
            </a:endParaRPr>
          </a:p>
          <a:p>
            <a:pPr marL="342900" lvl="0" indent="-342900">
              <a:spcBef>
                <a:spcPts val="1200"/>
              </a:spcBef>
              <a:buSzPts val="2000"/>
              <a:buFont typeface="Arial"/>
              <a:buChar char="•"/>
            </a:pPr>
            <a:r>
              <a:rPr lang="vi-VN" sz="2300" b="1" i="0" u="sng" strike="noStrike" cap="none" dirty="0">
                <a:solidFill>
                  <a:srgbClr val="000000"/>
                </a:solidFill>
                <a:latin typeface="Arial"/>
                <a:ea typeface="Arial"/>
                <a:cs typeface="Arial"/>
                <a:sym typeface="Arial"/>
              </a:rPr>
              <a:t>Có thể kế thừa trực tiếp từ Adaptee</a:t>
            </a:r>
            <a:r>
              <a:rPr lang="vi-VN" sz="2300" i="0" strike="noStrike" cap="none" dirty="0">
                <a:solidFill>
                  <a:srgbClr val="000000"/>
                </a:solidFill>
                <a:latin typeface="Arial"/>
                <a:ea typeface="Arial"/>
                <a:cs typeface="Arial"/>
                <a:sym typeface="Arial"/>
              </a:rPr>
              <a:t>: Vì Class Adapter kế thừa từ lớp Adaptee, nó có thể trực tiếp truy cập các phương thức và thuộc tính của Adaptee mà không cần thông qua phương thức của Adapter</a:t>
            </a:r>
            <a:r>
              <a:rPr lang="vi-VN" sz="2300" b="1" i="0" u="sng"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Khó mở rộng và tái sử dụng: </a:t>
            </a:r>
            <a:r>
              <a:rPr lang="vi-VN" sz="2300" i="0" strike="noStrike" cap="none" dirty="0">
                <a:solidFill>
                  <a:srgbClr val="000000"/>
                </a:solidFill>
                <a:latin typeface="Arial"/>
                <a:ea typeface="Arial"/>
                <a:cs typeface="Arial"/>
                <a:sym typeface="Arial"/>
              </a:rPr>
              <a:t>Vì Class Adapter sử dụng kế thừa, việc thay đổi hoặc mở rộng giao diện của Adapter hoặc Adaptee có thể ảnh hưởng đến nhau, làm cho việc mở rộng và tái sử dụng khó khăn hơn so với Object Adapter.</a:t>
            </a:r>
            <a:endParaRPr sz="2300" i="0"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99269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1049d4e727_1_3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Ví dụ</a:t>
            </a:r>
            <a:endParaRPr/>
          </a:p>
        </p:txBody>
      </p:sp>
      <p:sp>
        <p:nvSpPr>
          <p:cNvPr id="106" name="Google Shape;106;g21049d4e727_1_37"/>
          <p:cNvSpPr txBox="1"/>
          <p:nvPr/>
        </p:nvSpPr>
        <p:spPr>
          <a:xfrm>
            <a:off x="761999" y="936173"/>
            <a:ext cx="8283900"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br>
              <a:rPr lang="en-US" sz="2500" b="1" i="0" u="none" strike="noStrike" cap="none" dirty="0">
                <a:solidFill>
                  <a:schemeClr val="dk1"/>
                </a:solidFill>
                <a:latin typeface="Tahoma"/>
                <a:ea typeface="Tahoma"/>
                <a:cs typeface="Tahoma"/>
                <a:sym typeface="Tahoma"/>
              </a:rPr>
            </a:br>
            <a:endParaRPr sz="2500" b="1" i="0" u="none"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6490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1049d4e727_1_43"/>
          <p:cNvSpPr txBox="1">
            <a:spLocks noGrp="1"/>
          </p:cNvSpPr>
          <p:nvPr>
            <p:ph type="title"/>
          </p:nvPr>
        </p:nvSpPr>
        <p:spPr>
          <a:xfrm>
            <a:off x="473527" y="142958"/>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4. Các bước thực hiện</a:t>
            </a:r>
            <a:endParaRPr/>
          </a:p>
        </p:txBody>
      </p:sp>
      <p:sp>
        <p:nvSpPr>
          <p:cNvPr id="113" name="Google Shape;113;g21049d4e727_1_43"/>
          <p:cNvSpPr txBox="1"/>
          <p:nvPr/>
        </p:nvSpPr>
        <p:spPr>
          <a:xfrm>
            <a:off x="599767" y="1033470"/>
            <a:ext cx="8396700" cy="44331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200"/>
              <a:buFont typeface="Arial"/>
              <a:buAutoNum type="arabicPeriod"/>
            </a:pPr>
            <a:r>
              <a:rPr lang="en-US" sz="2000" b="0" i="0" u="none" strike="noStrike" cap="none" dirty="0" err="1">
                <a:solidFill>
                  <a:srgbClr val="000000"/>
                </a:solidFill>
                <a:latin typeface="Arial"/>
                <a:ea typeface="Arial"/>
                <a:cs typeface="Arial"/>
                <a:sym typeface="Arial"/>
              </a:rPr>
              <a:t>Xác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định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các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với</a:t>
            </a:r>
            <a:r>
              <a:rPr lang="en-US" sz="2000" b="0" i="0" u="none" strike="noStrike" cap="none" dirty="0">
                <a:solidFill>
                  <a:srgbClr val="000000"/>
                </a:solidFill>
                <a:latin typeface="Arial"/>
                <a:ea typeface="Arial"/>
                <a:cs typeface="Arial"/>
                <a:sym typeface="Arial"/>
              </a:rPr>
              <a:t> interface </a:t>
            </a:r>
            <a:r>
              <a:rPr lang="en-US" sz="2000" b="0" i="0" u="none" strike="noStrike" cap="none" dirty="0" err="1">
                <a:solidFill>
                  <a:srgbClr val="000000"/>
                </a:solidFill>
                <a:latin typeface="Arial"/>
                <a:ea typeface="Arial"/>
                <a:cs typeface="Arial"/>
                <a:sym typeface="Arial"/>
              </a:rPr>
              <a:t>không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tương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thích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với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nhau</a:t>
            </a:r>
            <a:endParaRPr sz="1400" b="0" i="0" u="none" strike="noStrike" cap="none" dirty="0">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	a.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Service </a:t>
            </a:r>
            <a:r>
              <a:rPr lang="en-US" sz="2000" b="0" i="0" u="none" strike="noStrike" cap="none" dirty="0" err="1">
                <a:solidFill>
                  <a:srgbClr val="000000"/>
                </a:solidFill>
                <a:latin typeface="Arial"/>
                <a:ea typeface="Arial"/>
                <a:cs typeface="Arial"/>
                <a:sym typeface="Arial"/>
              </a:rPr>
              <a:t>cần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sử</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dụng</a:t>
            </a:r>
            <a:endParaRPr sz="2000" b="1" i="0" u="none" strike="noStrike" cap="none" dirty="0">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	b. </a:t>
            </a:r>
            <a:r>
              <a:rPr lang="en-US" sz="2000" b="0" i="0" u="none" strike="noStrike" cap="none" dirty="0" err="1">
                <a:solidFill>
                  <a:srgbClr val="000000"/>
                </a:solidFill>
                <a:latin typeface="Arial"/>
                <a:ea typeface="Arial"/>
                <a:cs typeface="Arial"/>
                <a:sym typeface="Arial"/>
              </a:rPr>
              <a:t>Các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mong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muốn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sử</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dụng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Service</a:t>
            </a:r>
            <a:endParaRPr sz="2000" b="1" i="0" u="none" strike="noStrike" cap="none" dirty="0">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200"/>
              <a:buFont typeface="Arial"/>
              <a:buAutoNum type="arabicPeriod"/>
            </a:pPr>
            <a:r>
              <a:rPr lang="en-US" sz="2000" b="0" i="0" u="none" strike="noStrike" cap="none" dirty="0" err="1">
                <a:solidFill>
                  <a:srgbClr val="000000"/>
                </a:solidFill>
                <a:latin typeface="Arial"/>
                <a:ea typeface="Arial"/>
                <a:cs typeface="Arial"/>
                <a:sym typeface="Arial"/>
              </a:rPr>
              <a:t>Khai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báo</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 Interface </a:t>
            </a:r>
            <a:r>
              <a:rPr lang="en-US" sz="2000" b="0" i="0" u="none" strike="noStrike" cap="none" dirty="0" err="1">
                <a:solidFill>
                  <a:srgbClr val="000000"/>
                </a:solidFill>
                <a:latin typeface="Arial"/>
                <a:ea typeface="Arial"/>
                <a:cs typeface="Arial"/>
                <a:sym typeface="Arial"/>
              </a:rPr>
              <a:t>và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mô</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tả</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cách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để</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giao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tiếp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với</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Service</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200"/>
              <a:buFont typeface="Arial"/>
              <a:buAutoNum type="arabicPeriod"/>
            </a:pPr>
            <a:r>
              <a:rPr lang="en-US" sz="2000" b="0" i="0" u="none" strike="noStrike" cap="none" dirty="0" err="1">
                <a:solidFill>
                  <a:srgbClr val="000000"/>
                </a:solidFill>
                <a:latin typeface="Arial"/>
                <a:ea typeface="Arial"/>
                <a:cs typeface="Arial"/>
                <a:sym typeface="Arial"/>
              </a:rPr>
              <a:t>Tạo</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Adapter</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cài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đặt</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 Interface</a:t>
            </a:r>
            <a:endParaRPr sz="2000" b="1" i="0" u="none" strike="noStrike" cap="none" dirty="0">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200"/>
              <a:buFont typeface="Arial"/>
              <a:buAutoNum type="arabicPeriod"/>
            </a:pPr>
            <a:r>
              <a:rPr lang="en-US" sz="2000" b="0" i="0" u="none" strike="noStrike" cap="none" dirty="0" err="1">
                <a:solidFill>
                  <a:srgbClr val="000000"/>
                </a:solidFill>
                <a:latin typeface="Arial"/>
                <a:ea typeface="Arial"/>
                <a:cs typeface="Arial"/>
                <a:sym typeface="Arial"/>
              </a:rPr>
              <a:t>Thêm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một</a:t>
            </a:r>
            <a:r>
              <a:rPr lang="en-US" sz="2000" b="0" i="0" u="none" strike="noStrike" cap="none" dirty="0">
                <a:solidFill>
                  <a:srgbClr val="000000"/>
                </a:solidFill>
                <a:latin typeface="Arial"/>
                <a:ea typeface="Arial"/>
                <a:cs typeface="Arial"/>
                <a:sym typeface="Arial"/>
              </a:rPr>
              <a:t> field </a:t>
            </a:r>
            <a:r>
              <a:rPr lang="en-US" sz="2000" b="0" i="0" u="none" strike="noStrike" cap="none" dirty="0" err="1">
                <a:solidFill>
                  <a:srgbClr val="000000"/>
                </a:solidFill>
                <a:latin typeface="Arial"/>
                <a:ea typeface="Arial"/>
                <a:cs typeface="Arial"/>
                <a:sym typeface="Arial"/>
              </a:rPr>
              <a:t>trong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lớp</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Adapter</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để</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chứa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đối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tượng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kiểu</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Service</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200"/>
              <a:buFont typeface="Arial"/>
              <a:buAutoNum type="arabicPeriod"/>
            </a:pPr>
            <a:r>
              <a:rPr lang="en-US" sz="2000" b="0" i="0" u="none" strike="noStrike" cap="none" dirty="0" err="1">
                <a:solidFill>
                  <a:srgbClr val="000000"/>
                </a:solidFill>
                <a:latin typeface="Arial"/>
                <a:ea typeface="Arial"/>
                <a:cs typeface="Arial"/>
                <a:sym typeface="Arial"/>
              </a:rPr>
              <a:t>Lần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lượt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cài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đặt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tất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cả</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các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phương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thức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mà</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Adapter</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kế</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thừa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từ</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 Interface </a:t>
            </a:r>
            <a:r>
              <a:rPr lang="en-US" sz="2000" b="0" i="0" u="none" strike="noStrike" cap="none" dirty="0" err="1">
                <a:solidFill>
                  <a:srgbClr val="000000"/>
                </a:solidFill>
                <a:latin typeface="Arial"/>
                <a:ea typeface="Arial"/>
                <a:cs typeface="Arial"/>
                <a:sym typeface="Arial"/>
              </a:rPr>
              <a:t>và</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áp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dụng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các</a:t>
            </a:r>
            <a:r>
              <a:rPr lang="en-US" sz="2000" b="0" i="0" u="none" strike="noStrike" cap="none" dirty="0">
                <a:solidFill>
                  <a:srgbClr val="000000"/>
                </a:solidFill>
                <a:latin typeface="Arial"/>
                <a:ea typeface="Arial"/>
                <a:cs typeface="Arial"/>
                <a:sym typeface="Arial"/>
              </a:rPr>
              <a:t> logic </a:t>
            </a:r>
            <a:r>
              <a:rPr lang="en-US" sz="2000" b="0" i="0" u="none" strike="noStrike" cap="none" dirty="0" err="1">
                <a:solidFill>
                  <a:srgbClr val="000000"/>
                </a:solidFill>
                <a:latin typeface="Arial"/>
                <a:ea typeface="Arial"/>
                <a:cs typeface="Arial"/>
                <a:sym typeface="Arial"/>
              </a:rPr>
              <a:t>để</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khiến</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Service </a:t>
            </a:r>
            <a:r>
              <a:rPr lang="en-US" sz="2000" b="0" i="0" u="none" strike="noStrike" cap="none" dirty="0" err="1">
                <a:solidFill>
                  <a:srgbClr val="000000"/>
                </a:solidFill>
                <a:latin typeface="Arial"/>
                <a:ea typeface="Arial"/>
                <a:cs typeface="Arial"/>
                <a:sym typeface="Arial"/>
              </a:rPr>
              <a:t>tương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thích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với</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Client</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200"/>
              <a:buFont typeface="Arial"/>
              <a:buAutoNum type="arabicPeriod"/>
            </a:pPr>
            <a:r>
              <a:rPr lang="en-US" sz="2000" b="0" i="0" u="none" strike="noStrike" cap="none" dirty="0">
                <a:solidFill>
                  <a:srgbClr val="000000"/>
                </a:solidFill>
                <a:latin typeface="Arial"/>
                <a:ea typeface="Arial"/>
                <a:cs typeface="Arial"/>
                <a:sym typeface="Arial"/>
              </a:rPr>
              <a:t>Client </a:t>
            </a:r>
            <a:r>
              <a:rPr lang="en-US" sz="2000" b="0" i="0" u="none" strike="noStrike" cap="none" dirty="0" err="1">
                <a:solidFill>
                  <a:srgbClr val="000000"/>
                </a:solidFill>
                <a:latin typeface="Arial"/>
                <a:ea typeface="Arial"/>
                <a:cs typeface="Arial"/>
                <a:sym typeface="Arial"/>
              </a:rPr>
              <a:t>sử</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dụng</a:t>
            </a:r>
            <a:r>
              <a:rPr lang="en-US" sz="2000" b="0" i="0" u="none" strike="noStrike" cap="none" dirty="0">
                <a:solidFill>
                  <a:srgbClr val="000000"/>
                </a:solidFill>
                <a:latin typeface="Arial"/>
                <a:ea typeface="Arial"/>
                <a:cs typeface="Arial"/>
                <a:sym typeface="Arial"/>
              </a:rPr>
              <a:t> </a:t>
            </a:r>
            <a:r>
              <a:rPr lang="en-US" sz="2000" b="1" i="0" u="none" strike="noStrike" cap="none" dirty="0">
                <a:solidFill>
                  <a:srgbClr val="000000"/>
                </a:solidFill>
                <a:latin typeface="Arial"/>
                <a:ea typeface="Arial"/>
                <a:cs typeface="Arial"/>
                <a:sym typeface="Arial"/>
              </a:rPr>
              <a:t>Adapter</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thông</a:t>
            </a:r>
            <a:r>
              <a:rPr lang="en-US" sz="2000" b="0" i="0" u="none" strike="noStrike" cap="none" dirty="0">
                <a:solidFill>
                  <a:srgbClr val="000000"/>
                </a:solidFill>
                <a:latin typeface="Arial"/>
                <a:ea typeface="Arial"/>
                <a:cs typeface="Arial"/>
                <a:sym typeface="Arial"/>
              </a:rPr>
              <a:t> qua </a:t>
            </a:r>
            <a:r>
              <a:rPr lang="en-US" sz="2000" b="1" i="0" u="none" strike="noStrike" cap="none" dirty="0">
                <a:solidFill>
                  <a:srgbClr val="000000"/>
                </a:solidFill>
                <a:latin typeface="Arial"/>
                <a:ea typeface="Arial"/>
                <a:cs typeface="Arial"/>
                <a:sym typeface="Arial"/>
              </a:rPr>
              <a:t>Client Interface </a:t>
            </a:r>
            <a:r>
              <a:rPr lang="en-US" sz="2000" b="0" i="0" u="none" strike="noStrike" cap="none" dirty="0" err="1">
                <a:solidFill>
                  <a:srgbClr val="000000"/>
                </a:solidFill>
                <a:latin typeface="Arial"/>
                <a:ea typeface="Arial"/>
                <a:cs typeface="Arial"/>
                <a:sym typeface="Arial"/>
              </a:rPr>
              <a:t>đã</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định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sẫn</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723898" y="1698172"/>
            <a:ext cx="8153400" cy="34785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500" b="0" i="0" u="none" strike="noStrike" cap="none" dirty="0" err="1">
                <a:solidFill>
                  <a:srgbClr val="000000"/>
                </a:solidFill>
                <a:latin typeface="Arial"/>
                <a:ea typeface="Arial"/>
                <a:cs typeface="Arial"/>
                <a:sym typeface="Arial"/>
              </a:rPr>
              <a:t>Tuân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thủ</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nguyên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tắc</a:t>
            </a:r>
            <a:r>
              <a:rPr lang="en-US" sz="2500" b="0" i="0" u="none" strike="noStrike" cap="none" dirty="0">
                <a:solidFill>
                  <a:srgbClr val="000000"/>
                </a:solidFill>
                <a:latin typeface="Arial"/>
                <a:ea typeface="Arial"/>
                <a:cs typeface="Arial"/>
                <a:sym typeface="Arial"/>
              </a:rPr>
              <a:t> Single Responsibility: </a:t>
            </a:r>
            <a:r>
              <a:rPr lang="en-US" sz="2500" b="0" i="0" u="none" strike="noStrike" cap="none" dirty="0" err="1">
                <a:solidFill>
                  <a:srgbClr val="000000"/>
                </a:solidFill>
                <a:latin typeface="Arial"/>
                <a:ea typeface="Arial"/>
                <a:cs typeface="Arial"/>
                <a:sym typeface="Arial"/>
              </a:rPr>
              <a:t>Phân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tách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logic </a:t>
            </a:r>
            <a:r>
              <a:rPr lang="en-US" sz="2500" b="0" i="0" u="none" strike="noStrike" cap="none" dirty="0" err="1">
                <a:solidFill>
                  <a:srgbClr val="000000"/>
                </a:solidFill>
                <a:latin typeface="Arial"/>
                <a:ea typeface="Arial"/>
                <a:cs typeface="Arial"/>
                <a:sym typeface="Arial"/>
              </a:rPr>
              <a:t>chuyển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đổi</a:t>
            </a:r>
            <a:r>
              <a:rPr lang="en-US" sz="2500" b="0" i="0" u="none" strike="noStrike" cap="none" dirty="0">
                <a:solidFill>
                  <a:srgbClr val="000000"/>
                </a:solidFill>
                <a:latin typeface="Arial"/>
                <a:ea typeface="Arial"/>
                <a:cs typeface="Arial"/>
                <a:sym typeface="Arial"/>
              </a:rPr>
              <a:t> interface </a:t>
            </a:r>
            <a:r>
              <a:rPr lang="en-US" sz="2500" b="0" i="0" u="none" strike="noStrike" cap="none" dirty="0" err="1">
                <a:solidFill>
                  <a:srgbClr val="000000"/>
                </a:solidFill>
                <a:latin typeface="Arial"/>
                <a:ea typeface="Arial"/>
                <a:cs typeface="Arial"/>
                <a:sym typeface="Arial"/>
              </a:rPr>
              <a:t>khỏi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business logic </a:t>
            </a:r>
            <a:r>
              <a:rPr lang="en-US" sz="2500" b="0" i="0" u="none" strike="noStrike" cap="none" dirty="0" err="1">
                <a:solidFill>
                  <a:srgbClr val="000000"/>
                </a:solidFill>
                <a:latin typeface="Arial"/>
                <a:ea typeface="Arial"/>
                <a:cs typeface="Arial"/>
                <a:sym typeface="Arial"/>
              </a:rPr>
              <a:t>của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chương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trình</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en-US" sz="2500" b="0" i="0" u="none" strike="noStrike" cap="none" dirty="0" err="1">
                <a:solidFill>
                  <a:srgbClr val="000000"/>
                </a:solidFill>
                <a:latin typeface="Arial"/>
                <a:ea typeface="Arial"/>
                <a:cs typeface="Arial"/>
                <a:sym typeface="Arial"/>
              </a:rPr>
              <a:t>Tuân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thủ</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nguyên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tắc</a:t>
            </a:r>
            <a:r>
              <a:rPr lang="en-US" sz="2500" b="0" i="0" u="none" strike="noStrike" cap="none" dirty="0">
                <a:solidFill>
                  <a:srgbClr val="000000"/>
                </a:solidFill>
                <a:latin typeface="Arial"/>
                <a:ea typeface="Arial"/>
                <a:cs typeface="Arial"/>
                <a:sym typeface="Arial"/>
              </a:rPr>
              <a:t> Open/Closed Principle: </a:t>
            </a:r>
            <a:r>
              <a:rPr lang="en-US" sz="2500" b="0" i="0" u="none" strike="noStrike" cap="none" dirty="0" err="1">
                <a:solidFill>
                  <a:srgbClr val="000000"/>
                </a:solidFill>
                <a:latin typeface="Arial"/>
                <a:ea typeface="Arial"/>
                <a:cs typeface="Arial"/>
                <a:sym typeface="Arial"/>
              </a:rPr>
              <a:t>Có</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thể</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thêm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Adapter </a:t>
            </a:r>
            <a:r>
              <a:rPr lang="en-US" sz="2500" b="0" i="0" u="none" strike="noStrike" cap="none" dirty="0" err="1">
                <a:solidFill>
                  <a:srgbClr val="000000"/>
                </a:solidFill>
                <a:latin typeface="Arial"/>
                <a:ea typeface="Arial"/>
                <a:cs typeface="Arial"/>
                <a:sym typeface="Arial"/>
              </a:rPr>
              <a:t>mới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mà</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không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ảnh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hưởng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đến</a:t>
            </a:r>
            <a:r>
              <a:rPr lang="en-US" sz="2500" b="0" i="0" u="none" strike="noStrike" cap="none" dirty="0">
                <a:solidFill>
                  <a:srgbClr val="000000"/>
                </a:solidFill>
                <a:latin typeface="Arial"/>
                <a:ea typeface="Arial"/>
                <a:cs typeface="Arial"/>
                <a:sym typeface="Arial"/>
              </a:rPr>
              <a:t> client code </a:t>
            </a:r>
            <a:r>
              <a:rPr lang="en-US" sz="2500" b="0" i="0" u="none" strike="noStrike" cap="none" dirty="0" err="1">
                <a:solidFill>
                  <a:srgbClr val="000000"/>
                </a:solidFill>
                <a:latin typeface="Arial"/>
                <a:ea typeface="Arial"/>
                <a:cs typeface="Arial"/>
                <a:sym typeface="Arial"/>
              </a:rPr>
              <a:t>hiện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có</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500"/>
              <a:buFont typeface="Arial"/>
              <a:buNone/>
            </a:pPr>
            <a:br>
              <a:rPr lang="en-US" sz="2500" b="1" i="0" u="none" strike="noStrike" cap="none" dirty="0">
                <a:solidFill>
                  <a:schemeClr val="dk1"/>
                </a:solidFill>
                <a:latin typeface="Tahoma"/>
                <a:ea typeface="Tahoma"/>
                <a:cs typeface="Tahoma"/>
                <a:sym typeface="Tahoma"/>
              </a:rPr>
            </a:br>
            <a:endParaRPr sz="2500" b="1" i="0" u="none" strike="noStrike" cap="none" dirty="0">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723898" y="2209800"/>
            <a:ext cx="8153400" cy="1631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500" b="0" i="0" u="none" strike="noStrike" cap="none" dirty="0" err="1">
                <a:solidFill>
                  <a:srgbClr val="000000"/>
                </a:solidFill>
                <a:latin typeface="Arial"/>
                <a:ea typeface="Arial"/>
                <a:cs typeface="Arial"/>
                <a:sym typeface="Arial"/>
              </a:rPr>
              <a:t>Khiến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chương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trình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phức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tạp</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hơn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vì</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có</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thêm</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nhiều</a:t>
            </a:r>
            <a:r>
              <a:rPr lang="en-US" sz="2500" b="0" i="0" u="none" strike="noStrike" cap="none" dirty="0">
                <a:solidFill>
                  <a:srgbClr val="000000"/>
                </a:solidFill>
                <a:latin typeface="Arial"/>
                <a:ea typeface="Arial"/>
                <a:cs typeface="Arial"/>
                <a:sym typeface="Arial"/>
              </a:rPr>
              <a:t> interface, </a:t>
            </a:r>
            <a:r>
              <a:rPr lang="en-US" sz="2500" b="0" i="0" u="none" strike="noStrike" cap="none" dirty="0" err="1">
                <a:solidFill>
                  <a:srgbClr val="000000"/>
                </a:solidFill>
                <a:latin typeface="Arial"/>
                <a:ea typeface="Arial"/>
                <a:cs typeface="Arial"/>
                <a:sym typeface="Arial"/>
              </a:rPr>
              <a:t>lớp</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mới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Đôi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khi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việc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thay</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đổi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chính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bản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thân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lớp</a:t>
            </a:r>
            <a:r>
              <a:rPr lang="en-US" sz="2500" b="0" i="0" u="none" strike="noStrike" cap="none" dirty="0">
                <a:solidFill>
                  <a:srgbClr val="000000"/>
                </a:solidFill>
                <a:latin typeface="Arial"/>
                <a:ea typeface="Arial"/>
                <a:cs typeface="Arial"/>
                <a:sym typeface="Arial"/>
              </a:rPr>
              <a:t> service </a:t>
            </a:r>
            <a:r>
              <a:rPr lang="en-US" sz="2500" b="0" i="0" u="none" strike="noStrike" cap="none" dirty="0" err="1">
                <a:solidFill>
                  <a:srgbClr val="000000"/>
                </a:solidFill>
                <a:latin typeface="Arial"/>
                <a:ea typeface="Arial"/>
                <a:cs typeface="Arial"/>
                <a:sym typeface="Arial"/>
              </a:rPr>
              <a:t>để</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tương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thích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với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hệ</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thống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sẽ</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đơn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giản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hơn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1049d4e727_1_7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7. </a:t>
            </a:r>
            <a:r>
              <a:rPr lang="en-US" sz="4000" b="1" dirty="0" err="1">
                <a:solidFill>
                  <a:schemeClr val="dk1"/>
                </a:solidFill>
              </a:rPr>
              <a:t>Mối</a:t>
            </a:r>
            <a:r>
              <a:rPr lang="en-US" sz="4000" b="1" dirty="0">
                <a:solidFill>
                  <a:schemeClr val="dk1"/>
                </a:solidFill>
              </a:rPr>
              <a:t> </a:t>
            </a:r>
            <a:r>
              <a:rPr lang="en-US" sz="4000" b="1" dirty="0" err="1">
                <a:solidFill>
                  <a:schemeClr val="dk1"/>
                </a:solidFill>
              </a:rPr>
              <a:t>quan</a:t>
            </a:r>
            <a:r>
              <a:rPr lang="en-US" sz="4000" b="1" dirty="0">
                <a:solidFill>
                  <a:schemeClr val="dk1"/>
                </a:solidFill>
              </a:rPr>
              <a:t> </a:t>
            </a:r>
            <a:r>
              <a:rPr lang="en-US" sz="4000" b="1" dirty="0" err="1">
                <a:solidFill>
                  <a:schemeClr val="dk1"/>
                </a:solidFill>
              </a:rPr>
              <a:t>hệ</a:t>
            </a:r>
            <a:r>
              <a:rPr lang="en-US" sz="4000" b="1" dirty="0">
                <a:solidFill>
                  <a:schemeClr val="dk1"/>
                </a:solidFill>
              </a:rPr>
              <a:t> </a:t>
            </a:r>
            <a:r>
              <a:rPr lang="en-US" sz="4000" b="1" dirty="0" err="1">
                <a:solidFill>
                  <a:schemeClr val="dk1"/>
                </a:solidFill>
              </a:rPr>
              <a:t>với</a:t>
            </a:r>
            <a:r>
              <a:rPr lang="en-US" sz="4000" b="1" dirty="0">
                <a:solidFill>
                  <a:schemeClr val="dk1"/>
                </a:solidFill>
              </a:rPr>
              <a:t> </a:t>
            </a:r>
            <a:r>
              <a:rPr lang="en-US" sz="4000" b="1" dirty="0" err="1">
                <a:solidFill>
                  <a:schemeClr val="dk1"/>
                </a:solidFill>
              </a:rPr>
              <a:t>các</a:t>
            </a:r>
            <a:r>
              <a:rPr lang="en-US" sz="4000" b="1" dirty="0">
                <a:solidFill>
                  <a:schemeClr val="dk1"/>
                </a:solidFill>
              </a:rPr>
              <a:t> </a:t>
            </a:r>
            <a:r>
              <a:rPr lang="en-US" sz="4000" b="1" dirty="0" err="1">
                <a:solidFill>
                  <a:schemeClr val="dk1"/>
                </a:solidFill>
              </a:rPr>
              <a:t>mẫu</a:t>
            </a:r>
            <a:r>
              <a:rPr lang="en-US" sz="4000" b="1" dirty="0">
                <a:solidFill>
                  <a:schemeClr val="dk1"/>
                </a:solidFill>
              </a:rPr>
              <a:t> </a:t>
            </a:r>
            <a:r>
              <a:rPr lang="en-US" sz="4000" b="1" dirty="0" err="1">
                <a:solidFill>
                  <a:schemeClr val="dk1"/>
                </a:solidFill>
              </a:rPr>
              <a:t>khác</a:t>
            </a:r>
            <a:endParaRPr dirty="0"/>
          </a:p>
        </p:txBody>
      </p:sp>
      <p:graphicFrame>
        <p:nvGraphicFramePr>
          <p:cNvPr id="152" name="Google Shape;152;g21049d4e727_1_76"/>
          <p:cNvGraphicFramePr/>
          <p:nvPr/>
        </p:nvGraphicFramePr>
        <p:xfrm>
          <a:off x="903513" y="1240972"/>
          <a:ext cx="7794175" cy="4617720"/>
        </p:xfrm>
        <a:graphic>
          <a:graphicData uri="http://schemas.openxmlformats.org/drawingml/2006/table">
            <a:tbl>
              <a:tblPr firstRow="1" bandRow="1">
                <a:noFill/>
                <a:tableStyleId>{76FA82C3-183E-4001-B01C-1447B0FD6E9A}</a:tableStyleId>
              </a:tblPr>
              <a:tblGrid>
                <a:gridCol w="2440600">
                  <a:extLst>
                    <a:ext uri="{9D8B030D-6E8A-4147-A177-3AD203B41FA5}">
                      <a16:colId xmlns:a16="http://schemas.microsoft.com/office/drawing/2014/main" val="20000"/>
                    </a:ext>
                  </a:extLst>
                </a:gridCol>
                <a:gridCol w="5353575">
                  <a:extLst>
                    <a:ext uri="{9D8B030D-6E8A-4147-A177-3AD203B41FA5}">
                      <a16:colId xmlns:a16="http://schemas.microsoft.com/office/drawing/2014/main" val="20001"/>
                    </a:ext>
                  </a:extLst>
                </a:gridCol>
              </a:tblGrid>
              <a:tr h="313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Mẫu liên quan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Mối quan hệ</a:t>
                      </a:r>
                      <a:endParaRPr sz="1400" u="none" strike="noStrike" cap="none"/>
                    </a:p>
                  </a:txBody>
                  <a:tcPr marL="91450" marR="91450" marT="45725" marB="45725"/>
                </a:tc>
                <a:extLst>
                  <a:ext uri="{0D108BD9-81ED-4DB2-BD59-A6C34878D82A}">
                    <a16:rowId xmlns:a16="http://schemas.microsoft.com/office/drawing/2014/main" val="10000"/>
                  </a:ext>
                </a:extLst>
              </a:tr>
              <a:tr h="1253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Bridge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000000"/>
                          </a:solidFill>
                          <a:latin typeface="Arial"/>
                          <a:ea typeface="Arial"/>
                          <a:cs typeface="Arial"/>
                          <a:sym typeface="Arial"/>
                        </a:rPr>
                        <a:t>-  </a:t>
                      </a:r>
                      <a:r>
                        <a:rPr lang="en-US" sz="1800" b="1" u="none" strike="noStrike" cap="none" dirty="0">
                          <a:solidFill>
                            <a:srgbClr val="000000"/>
                          </a:solidFill>
                          <a:latin typeface="Arial"/>
                          <a:ea typeface="Arial"/>
                          <a:cs typeface="Arial"/>
                          <a:sym typeface="Arial"/>
                        </a:rPr>
                        <a:t>Bridge</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Thường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được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thiết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kế</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ngay</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từ</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đầu</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để</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thể</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phát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triển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phần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khác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nhau</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của</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ứng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cách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độc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lập</a:t>
                      </a:r>
                      <a:endParaRPr sz="1400" u="none" strike="noStrike" cap="none" dirty="0"/>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 </a:t>
                      </a:r>
                      <a:r>
                        <a:rPr lang="en-US" sz="1800" b="1" u="none" strike="noStrike" cap="none" dirty="0">
                          <a:solidFill>
                            <a:srgbClr val="000000"/>
                          </a:solidFill>
                          <a:latin typeface="Arial"/>
                          <a:ea typeface="Arial"/>
                          <a:cs typeface="Arial"/>
                          <a:sym typeface="Arial"/>
                        </a:rPr>
                        <a:t>Adapter: </a:t>
                      </a:r>
                      <a:r>
                        <a:rPr lang="en-US" sz="1800" b="0" u="none" strike="noStrike" cap="none" dirty="0" err="1">
                          <a:solidFill>
                            <a:srgbClr val="000000"/>
                          </a:solidFill>
                          <a:latin typeface="Arial"/>
                          <a:ea typeface="Arial"/>
                          <a:cs typeface="Arial"/>
                          <a:sym typeface="Arial"/>
                        </a:rPr>
                        <a:t>Được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sử</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hệ</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thống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sẫn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để</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khiến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lớp</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không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tương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thích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thể</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hợp</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nhau</a:t>
                      </a:r>
                      <a:endParaRPr sz="1800" u="none" strike="noStrike" cap="none" dirty="0"/>
                    </a:p>
                  </a:txBody>
                  <a:tcPr marL="91450" marR="91450" marT="45725" marB="45725"/>
                </a:tc>
                <a:extLst>
                  <a:ext uri="{0D108BD9-81ED-4DB2-BD59-A6C34878D82A}">
                    <a16:rowId xmlns:a16="http://schemas.microsoft.com/office/drawing/2014/main" val="10001"/>
                  </a:ext>
                </a:extLst>
              </a:tr>
              <a:tr h="1325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Decorator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000000"/>
                          </a:solidFill>
                          <a:latin typeface="Arial"/>
                          <a:ea typeface="Arial"/>
                          <a:cs typeface="Arial"/>
                          <a:sym typeface="Arial"/>
                        </a:rPr>
                        <a:t>-  </a:t>
                      </a:r>
                      <a:r>
                        <a:rPr lang="en-US" sz="1800" b="1" u="none" strike="noStrike" cap="none" dirty="0">
                          <a:solidFill>
                            <a:srgbClr val="000000"/>
                          </a:solidFill>
                          <a:latin typeface="Arial"/>
                          <a:ea typeface="Arial"/>
                          <a:cs typeface="Arial"/>
                          <a:sym typeface="Arial"/>
                        </a:rPr>
                        <a:t>Decorator</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Tăng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cường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lớp</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mà</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không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làm</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thay</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đổi</a:t>
                      </a:r>
                      <a:r>
                        <a:rPr lang="en-US" sz="1800" b="0" u="none" strike="noStrike" cap="none" dirty="0">
                          <a:solidFill>
                            <a:srgbClr val="000000"/>
                          </a:solidFill>
                          <a:latin typeface="Arial"/>
                          <a:ea typeface="Arial"/>
                          <a:cs typeface="Arial"/>
                          <a:sym typeface="Arial"/>
                        </a:rPr>
                        <a:t> interface </a:t>
                      </a:r>
                      <a:r>
                        <a:rPr lang="en-US" sz="1800" b="0" u="none" strike="noStrike" cap="none" dirty="0" err="1">
                          <a:solidFill>
                            <a:srgbClr val="000000"/>
                          </a:solidFill>
                          <a:latin typeface="Arial"/>
                          <a:ea typeface="Arial"/>
                          <a:cs typeface="Arial"/>
                          <a:sym typeface="Arial"/>
                        </a:rPr>
                        <a:t>của</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nó</a:t>
                      </a:r>
                      <a:endParaRPr sz="1800" u="none" strike="noStrike" cap="none" dirty="0"/>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 </a:t>
                      </a:r>
                      <a:r>
                        <a:rPr lang="en-US" sz="1800" b="1" u="none" strike="noStrike" cap="none" dirty="0">
                          <a:solidFill>
                            <a:srgbClr val="000000"/>
                          </a:solidFill>
                          <a:latin typeface="Arial"/>
                          <a:ea typeface="Arial"/>
                          <a:cs typeface="Arial"/>
                          <a:sym typeface="Arial"/>
                        </a:rPr>
                        <a:t>Adapter: </a:t>
                      </a:r>
                      <a:r>
                        <a:rPr lang="en-US" sz="1800" b="0" u="none" strike="noStrike" cap="none" dirty="0" err="1">
                          <a:solidFill>
                            <a:srgbClr val="000000"/>
                          </a:solidFill>
                          <a:latin typeface="Arial"/>
                          <a:ea typeface="Arial"/>
                          <a:cs typeface="Arial"/>
                          <a:sym typeface="Arial"/>
                        </a:rPr>
                        <a:t>Thay</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đổi</a:t>
                      </a:r>
                      <a:r>
                        <a:rPr lang="en-US" sz="1800" b="0" u="none" strike="noStrike" cap="none" dirty="0">
                          <a:solidFill>
                            <a:srgbClr val="000000"/>
                          </a:solidFill>
                          <a:latin typeface="Arial"/>
                          <a:ea typeface="Arial"/>
                          <a:cs typeface="Arial"/>
                          <a:sym typeface="Arial"/>
                        </a:rPr>
                        <a:t> interface </a:t>
                      </a:r>
                      <a:r>
                        <a:rPr lang="en-US" sz="1800" b="0" u="none" strike="noStrike" cap="none" dirty="0" err="1">
                          <a:solidFill>
                            <a:srgbClr val="000000"/>
                          </a:solidFill>
                          <a:latin typeface="Arial"/>
                          <a:ea typeface="Arial"/>
                          <a:cs typeface="Arial"/>
                          <a:sym typeface="Arial"/>
                        </a:rPr>
                        <a:t>của</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lớp</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hiện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có</a:t>
                      </a:r>
                      <a:endParaRPr sz="1800" u="none" strike="noStrike" cap="none" dirty="0"/>
                    </a:p>
                  </a:txBody>
                  <a:tcPr marL="91450" marR="91450" marT="45725" marB="45725"/>
                </a:tc>
                <a:extLst>
                  <a:ext uri="{0D108BD9-81ED-4DB2-BD59-A6C34878D82A}">
                    <a16:rowId xmlns:a16="http://schemas.microsoft.com/office/drawing/2014/main" val="10002"/>
                  </a:ext>
                </a:extLst>
              </a:tr>
              <a:tr h="7834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Proxy</a:t>
                      </a:r>
                      <a:endParaRPr sz="1400" u="none" strike="noStrike" cap="none"/>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1" u="none" strike="noStrike" cap="none" dirty="0">
                          <a:solidFill>
                            <a:srgbClr val="000000"/>
                          </a:solidFill>
                          <a:latin typeface="Arial"/>
                          <a:ea typeface="Arial"/>
                          <a:cs typeface="Arial"/>
                          <a:sym typeface="Arial"/>
                        </a:rPr>
                        <a:t>Adapter: </a:t>
                      </a:r>
                      <a:r>
                        <a:rPr lang="en-US" sz="1800" b="0" u="none" strike="noStrike" cap="none" dirty="0" err="1">
                          <a:solidFill>
                            <a:srgbClr val="000000"/>
                          </a:solidFill>
                          <a:latin typeface="Arial"/>
                          <a:ea typeface="Arial"/>
                          <a:cs typeface="Arial"/>
                          <a:sym typeface="Arial"/>
                        </a:rPr>
                        <a:t>Cung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cấp</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interface </a:t>
                      </a:r>
                      <a:r>
                        <a:rPr lang="en-US" sz="1800" b="0" u="none" strike="noStrike" cap="none" dirty="0" err="1">
                          <a:solidFill>
                            <a:srgbClr val="000000"/>
                          </a:solidFill>
                          <a:latin typeface="Arial"/>
                          <a:ea typeface="Arial"/>
                          <a:cs typeface="Arial"/>
                          <a:sym typeface="Arial"/>
                        </a:rPr>
                        <a:t>khác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cho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đối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tượng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mà</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chứa</a:t>
                      </a:r>
                      <a:endParaRPr sz="1400" u="none" strike="noStrike" cap="none" dirty="0"/>
                    </a:p>
                    <a:p>
                      <a:pPr marL="285750" marR="0" lvl="0" indent="-285750" algn="l" rtl="0">
                        <a:lnSpc>
                          <a:spcPct val="100000"/>
                        </a:lnSpc>
                        <a:spcBef>
                          <a:spcPts val="0"/>
                        </a:spcBef>
                        <a:spcAft>
                          <a:spcPts val="0"/>
                        </a:spcAft>
                        <a:buClr>
                          <a:schemeClr val="dk1"/>
                        </a:buClr>
                        <a:buSzPts val="1800"/>
                        <a:buFont typeface="Arial"/>
                        <a:buChar char="-"/>
                      </a:pPr>
                      <a:r>
                        <a:rPr lang="en-US" sz="1800" b="1" u="none" strike="noStrike" cap="none" dirty="0">
                          <a:solidFill>
                            <a:srgbClr val="000000"/>
                          </a:solidFill>
                          <a:latin typeface="Arial"/>
                          <a:ea typeface="Arial"/>
                          <a:cs typeface="Arial"/>
                          <a:sym typeface="Arial"/>
                        </a:rPr>
                        <a:t>Proxy</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Giữ</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nguyên</a:t>
                      </a:r>
                      <a:r>
                        <a:rPr lang="en-US" sz="1800" b="0" u="none" strike="noStrike" cap="none" dirty="0">
                          <a:solidFill>
                            <a:srgbClr val="000000"/>
                          </a:solidFill>
                          <a:latin typeface="Arial"/>
                          <a:ea typeface="Arial"/>
                          <a:cs typeface="Arial"/>
                          <a:sym typeface="Arial"/>
                        </a:rPr>
                        <a:t> interface </a:t>
                      </a:r>
                      <a:r>
                        <a:rPr lang="en-US" sz="1800" b="0" u="none" strike="noStrike" cap="none" dirty="0" err="1">
                          <a:solidFill>
                            <a:srgbClr val="000000"/>
                          </a:solidFill>
                          <a:latin typeface="Arial"/>
                          <a:ea typeface="Arial"/>
                          <a:cs typeface="Arial"/>
                          <a:sym typeface="Arial"/>
                        </a:rPr>
                        <a:t>cho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đối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tượng</a:t>
                      </a:r>
                      <a:endParaRPr sz="1800" u="none" strike="noStrike" cap="none" dirty="0"/>
                    </a:p>
                    <a:p>
                      <a:pPr marL="285750" marR="0" lvl="0" indent="-17145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1049d4e727_1_8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7. Mối quan hệ với các mẫu khác</a:t>
            </a:r>
            <a:endParaRPr/>
          </a:p>
        </p:txBody>
      </p:sp>
      <p:graphicFrame>
        <p:nvGraphicFramePr>
          <p:cNvPr id="158" name="Google Shape;158;g21049d4e727_1_81"/>
          <p:cNvGraphicFramePr/>
          <p:nvPr>
            <p:extLst>
              <p:ext uri="{D42A27DB-BD31-4B8C-83A1-F6EECF244321}">
                <p14:modId xmlns:p14="http://schemas.microsoft.com/office/powerpoint/2010/main" val="543232078"/>
              </p:ext>
            </p:extLst>
          </p:nvPr>
        </p:nvGraphicFramePr>
        <p:xfrm>
          <a:off x="1028699" y="1219200"/>
          <a:ext cx="7543800" cy="4101085"/>
        </p:xfrm>
        <a:graphic>
          <a:graphicData uri="http://schemas.openxmlformats.org/drawingml/2006/table">
            <a:tbl>
              <a:tblPr firstRow="1" bandRow="1">
                <a:noFill/>
                <a:tableStyleId>{76FA82C3-183E-4001-B01C-1447B0FD6E9A}</a:tableStyleId>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13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Mẫu liên quan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Mối quan hệ</a:t>
                      </a:r>
                      <a:endParaRPr sz="1400" u="none" strike="noStrike" cap="none"/>
                    </a:p>
                  </a:txBody>
                  <a:tcPr marL="91450" marR="91450" marT="45725" marB="45725"/>
                </a:tc>
                <a:extLst>
                  <a:ext uri="{0D108BD9-81ED-4DB2-BD59-A6C34878D82A}">
                    <a16:rowId xmlns:a16="http://schemas.microsoft.com/office/drawing/2014/main" val="10000"/>
                  </a:ext>
                </a:extLst>
              </a:tr>
              <a:tr h="1253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Facade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000000"/>
                          </a:solidFill>
                          <a:latin typeface="Arial"/>
                          <a:ea typeface="Arial"/>
                          <a:cs typeface="Arial"/>
                          <a:sym typeface="Arial"/>
                        </a:rPr>
                        <a:t>-  </a:t>
                      </a:r>
                      <a:r>
                        <a:rPr lang="en-US" sz="1800" b="1" u="none" strike="noStrike" cap="none" dirty="0">
                          <a:solidFill>
                            <a:srgbClr val="000000"/>
                          </a:solidFill>
                          <a:latin typeface="Arial"/>
                          <a:ea typeface="Arial"/>
                          <a:cs typeface="Arial"/>
                          <a:sym typeface="Arial"/>
                        </a:rPr>
                        <a:t>Facade</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Định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nghĩa</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interface </a:t>
                      </a:r>
                      <a:r>
                        <a:rPr lang="en-US" sz="1800" b="0" u="none" strike="noStrike" cap="none" dirty="0" err="1">
                          <a:solidFill>
                            <a:srgbClr val="000000"/>
                          </a:solidFill>
                          <a:latin typeface="Arial"/>
                          <a:ea typeface="Arial"/>
                          <a:cs typeface="Arial"/>
                          <a:sym typeface="Arial"/>
                        </a:rPr>
                        <a:t>mới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cho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đối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tượng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hiện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Thường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làm</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việc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subsystem </a:t>
                      </a:r>
                      <a:r>
                        <a:rPr lang="en-US" sz="1800" b="0" u="none" strike="noStrike" cap="none" dirty="0" err="1">
                          <a:solidFill>
                            <a:srgbClr val="000000"/>
                          </a:solidFill>
                          <a:latin typeface="Arial"/>
                          <a:ea typeface="Arial"/>
                          <a:cs typeface="Arial"/>
                          <a:sym typeface="Arial"/>
                        </a:rPr>
                        <a:t>các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đối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tượng</a:t>
                      </a:r>
                      <a:endParaRPr sz="1800" u="none" strike="noStrike" cap="none" dirty="0"/>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 </a:t>
                      </a:r>
                      <a:r>
                        <a:rPr lang="en-US" sz="1800" b="1" u="none" strike="noStrike" cap="none" dirty="0">
                          <a:solidFill>
                            <a:srgbClr val="000000"/>
                          </a:solidFill>
                          <a:latin typeface="Arial"/>
                          <a:ea typeface="Arial"/>
                          <a:cs typeface="Arial"/>
                          <a:sym typeface="Arial"/>
                        </a:rPr>
                        <a:t>Adapter: </a:t>
                      </a:r>
                      <a:r>
                        <a:rPr lang="en-US" sz="1800" b="0" u="none" strike="noStrike" cap="none" dirty="0" err="1">
                          <a:solidFill>
                            <a:srgbClr val="000000"/>
                          </a:solidFill>
                          <a:latin typeface="Arial"/>
                          <a:ea typeface="Arial"/>
                          <a:cs typeface="Arial"/>
                          <a:sym typeface="Arial"/>
                        </a:rPr>
                        <a:t>Nhằm</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để</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sử</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lớp</a:t>
                      </a:r>
                      <a:r>
                        <a:rPr lang="en-US" sz="1800" b="0" u="none" strike="noStrike" cap="none" dirty="0">
                          <a:solidFill>
                            <a:srgbClr val="000000"/>
                          </a:solidFill>
                          <a:latin typeface="Arial"/>
                          <a:ea typeface="Arial"/>
                          <a:cs typeface="Arial"/>
                          <a:sym typeface="Arial"/>
                        </a:rPr>
                        <a:t>/interface </a:t>
                      </a:r>
                      <a:r>
                        <a:rPr lang="en-US" sz="1800" b="0" u="none" strike="noStrike" cap="none" dirty="0" err="1">
                          <a:solidFill>
                            <a:srgbClr val="000000"/>
                          </a:solidFill>
                          <a:latin typeface="Arial"/>
                          <a:ea typeface="Arial"/>
                          <a:cs typeface="Arial"/>
                          <a:sym typeface="Arial"/>
                        </a:rPr>
                        <a:t>không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tương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thích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hệ</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thống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Mỗi</a:t>
                      </a:r>
                      <a:r>
                        <a:rPr lang="en-US" sz="1800" b="0" u="none" strike="noStrike" cap="none" dirty="0">
                          <a:solidFill>
                            <a:srgbClr val="000000"/>
                          </a:solidFill>
                          <a:latin typeface="Arial"/>
                          <a:ea typeface="Arial"/>
                          <a:cs typeface="Arial"/>
                          <a:sym typeface="Arial"/>
                        </a:rPr>
                        <a:t> adapter </a:t>
                      </a:r>
                      <a:r>
                        <a:rPr lang="en-US" sz="1800" b="0" u="none" strike="noStrike" cap="none" dirty="0" err="1">
                          <a:solidFill>
                            <a:srgbClr val="000000"/>
                          </a:solidFill>
                          <a:latin typeface="Arial"/>
                          <a:ea typeface="Arial"/>
                          <a:cs typeface="Arial"/>
                          <a:sym typeface="Arial"/>
                        </a:rPr>
                        <a:t>thường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được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sử</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cho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đối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tượng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duy</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nhất</a:t>
                      </a:r>
                      <a:endParaRPr sz="1800" u="none" strike="noStrike" cap="none" dirty="0"/>
                    </a:p>
                  </a:txBody>
                  <a:tcPr marL="91450" marR="91450" marT="45725" marB="45725"/>
                </a:tc>
                <a:extLst>
                  <a:ext uri="{0D108BD9-81ED-4DB2-BD59-A6C34878D82A}">
                    <a16:rowId xmlns:a16="http://schemas.microsoft.com/office/drawing/2014/main" val="10001"/>
                  </a:ext>
                </a:extLst>
              </a:tr>
              <a:tr h="17236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Bridge, State, Stategy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000000"/>
                          </a:solidFill>
                          <a:latin typeface="Arial"/>
                          <a:ea typeface="Arial"/>
                          <a:cs typeface="Arial"/>
                          <a:sym typeface="Arial"/>
                        </a:rPr>
                        <a:t>- Ở </a:t>
                      </a:r>
                      <a:r>
                        <a:rPr lang="en-US" sz="1800" b="0" u="none" strike="noStrike" cap="none" dirty="0" err="1">
                          <a:solidFill>
                            <a:srgbClr val="000000"/>
                          </a:solidFill>
                          <a:latin typeface="Arial"/>
                          <a:ea typeface="Arial"/>
                          <a:cs typeface="Arial"/>
                          <a:sym typeface="Arial"/>
                        </a:rPr>
                        <a:t>một</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mức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độ</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nào</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các</a:t>
                      </a:r>
                      <a:r>
                        <a:rPr lang="en-US" sz="1800" b="0" u="none" strike="noStrike" cap="none" dirty="0">
                          <a:solidFill>
                            <a:srgbClr val="000000"/>
                          </a:solidFill>
                          <a:latin typeface="Arial"/>
                          <a:ea typeface="Arial"/>
                          <a:cs typeface="Arial"/>
                          <a:sym typeface="Arial"/>
                        </a:rPr>
                        <a:t> pattern </a:t>
                      </a:r>
                      <a:r>
                        <a:rPr lang="en-US" sz="1800" b="0" u="none" strike="noStrike" cap="none" dirty="0" err="1">
                          <a:solidFill>
                            <a:srgbClr val="000000"/>
                          </a:solidFill>
                          <a:latin typeface="Arial"/>
                          <a:ea typeface="Arial"/>
                          <a:cs typeface="Arial"/>
                          <a:sym typeface="Arial"/>
                        </a:rPr>
                        <a:t>trên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và</a:t>
                      </a:r>
                      <a:r>
                        <a:rPr lang="en-US" sz="1800" b="0" u="none" strike="noStrike" cap="none" dirty="0">
                          <a:solidFill>
                            <a:srgbClr val="000000"/>
                          </a:solidFill>
                          <a:latin typeface="Arial"/>
                          <a:ea typeface="Arial"/>
                          <a:cs typeface="Arial"/>
                          <a:sym typeface="Arial"/>
                        </a:rPr>
                        <a:t> Adapter </a:t>
                      </a:r>
                      <a:r>
                        <a:rPr lang="en-US" sz="1800" b="0" u="none" strike="noStrike" cap="none" dirty="0" err="1">
                          <a:solidFill>
                            <a:srgbClr val="000000"/>
                          </a:solidFill>
                          <a:latin typeface="Arial"/>
                          <a:ea typeface="Arial"/>
                          <a:cs typeface="Arial"/>
                          <a:sym typeface="Arial"/>
                        </a:rPr>
                        <a:t>có</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cấu</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trúc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gần</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giống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nhưng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được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sử</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dụng</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với</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mục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đích</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khác</a:t>
                      </a:r>
                      <a:r>
                        <a:rPr lang="en-US" sz="1800" b="0" u="none" strike="noStrike" cap="none" dirty="0">
                          <a:solidFill>
                            <a:srgbClr val="000000"/>
                          </a:solidFill>
                          <a:latin typeface="Arial"/>
                          <a:ea typeface="Arial"/>
                          <a:cs typeface="Arial"/>
                          <a:sym typeface="Arial"/>
                        </a:rPr>
                        <a:t> </a:t>
                      </a:r>
                      <a:r>
                        <a:rPr lang="en-US" sz="1800" b="0" u="none" strike="noStrike" cap="none" dirty="0" err="1">
                          <a:solidFill>
                            <a:srgbClr val="000000"/>
                          </a:solidFill>
                          <a:latin typeface="Arial"/>
                          <a:ea typeface="Arial"/>
                          <a:cs typeface="Arial"/>
                          <a:sym typeface="Arial"/>
                        </a:rPr>
                        <a:t>nhau</a:t>
                      </a:r>
                      <a:endParaRPr sz="14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049d4e727_1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Nội dung</a:t>
            </a:r>
            <a:endParaRPr/>
          </a:p>
        </p:txBody>
      </p:sp>
      <p:sp>
        <p:nvSpPr>
          <p:cNvPr id="62" name="Google Shape;62;g21049d4e727_1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Liên</a:t>
            </a:r>
            <a:r>
              <a:rPr lang="en-US" sz="2400" dirty="0">
                <a:latin typeface="Arial"/>
                <a:ea typeface="Arial"/>
                <a:cs typeface="Arial"/>
                <a:sym typeface="Arial"/>
              </a:rPr>
              <a:t>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049d4e727_1_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1. Tổng quan</a:t>
            </a:r>
            <a:endParaRPr sz="4000" b="1">
              <a:solidFill>
                <a:schemeClr val="dk1"/>
              </a:solidFill>
            </a:endParaRPr>
          </a:p>
        </p:txBody>
      </p:sp>
      <p:sp>
        <p:nvSpPr>
          <p:cNvPr id="68" name="Google Shape;68;g21049d4e727_1_5"/>
          <p:cNvSpPr txBox="1"/>
          <p:nvPr/>
        </p:nvSpPr>
        <p:spPr>
          <a:xfrm>
            <a:off x="723899" y="1150413"/>
            <a:ext cx="7696200" cy="318544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Mô</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tả</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ngắn</a:t>
            </a:r>
            <a:r>
              <a:rPr lang="en-US" sz="2300" b="1" i="0" u="none"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en-US" sz="2300" i="0" u="none" strike="noStrike" cap="none" dirty="0" err="1">
                <a:solidFill>
                  <a:srgbClr val="000000"/>
                </a:solidFill>
                <a:latin typeface="Arial"/>
                <a:ea typeface="Arial"/>
                <a:cs typeface="Arial"/>
                <a:sym typeface="Arial"/>
              </a:rPr>
              <a:t>Chuyển</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đổi</a:t>
            </a:r>
            <a:r>
              <a:rPr lang="en-US" sz="2300" i="0" u="none" strike="noStrike" cap="none" dirty="0">
                <a:solidFill>
                  <a:srgbClr val="000000"/>
                </a:solidFill>
                <a:latin typeface="Arial"/>
                <a:ea typeface="Arial"/>
                <a:cs typeface="Arial"/>
                <a:sym typeface="Arial"/>
              </a:rPr>
              <a:t> interface </a:t>
            </a:r>
            <a:r>
              <a:rPr lang="en-US" sz="2300" i="0" u="none" strike="noStrike" cap="none" dirty="0" err="1">
                <a:solidFill>
                  <a:srgbClr val="000000"/>
                </a:solidFill>
                <a:latin typeface="Arial"/>
                <a:ea typeface="Arial"/>
                <a:cs typeface="Arial"/>
                <a:sym typeface="Arial"/>
              </a:rPr>
              <a:t>của</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một</a:t>
            </a:r>
            <a:r>
              <a:rPr lang="en-US" sz="2300" i="0" u="none" strike="noStrike" cap="none" dirty="0">
                <a:solidFill>
                  <a:srgbClr val="000000"/>
                </a:solidFill>
                <a:latin typeface="Arial"/>
                <a:ea typeface="Arial"/>
                <a:cs typeface="Arial"/>
                <a:sym typeface="Arial"/>
              </a:rPr>
              <a:t> hay </a:t>
            </a:r>
            <a:r>
              <a:rPr lang="en-US" sz="2300" i="0" u="none" strike="noStrike" cap="none" dirty="0" err="1">
                <a:solidFill>
                  <a:srgbClr val="000000"/>
                </a:solidFill>
                <a:latin typeface="Arial"/>
                <a:ea typeface="Arial"/>
                <a:cs typeface="Arial"/>
                <a:sym typeface="Arial"/>
              </a:rPr>
              <a:t>nhiều</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lớp</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có</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sẵn</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thành</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một</a:t>
            </a:r>
            <a:r>
              <a:rPr lang="en-US" sz="2300" i="0" u="none" strike="noStrike" cap="none" dirty="0">
                <a:solidFill>
                  <a:srgbClr val="000000"/>
                </a:solidFill>
                <a:latin typeface="Arial"/>
                <a:ea typeface="Arial"/>
                <a:cs typeface="Arial"/>
                <a:sym typeface="Arial"/>
              </a:rPr>
              <a:t> interface </a:t>
            </a:r>
            <a:r>
              <a:rPr lang="en-US" sz="2300" i="0" u="none" strike="noStrike" cap="none" dirty="0" err="1">
                <a:solidFill>
                  <a:srgbClr val="000000"/>
                </a:solidFill>
                <a:latin typeface="Arial"/>
                <a:ea typeface="Arial"/>
                <a:cs typeface="Arial"/>
                <a:sym typeface="Arial"/>
              </a:rPr>
              <a:t>khác</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mà</a:t>
            </a:r>
            <a:r>
              <a:rPr lang="en-US" sz="2300" i="0" u="none" strike="noStrike" cap="none" dirty="0">
                <a:solidFill>
                  <a:srgbClr val="000000"/>
                </a:solidFill>
                <a:latin typeface="Arial"/>
                <a:ea typeface="Arial"/>
                <a:cs typeface="Arial"/>
                <a:sym typeface="Arial"/>
              </a:rPr>
              <a:t> client </a:t>
            </a:r>
            <a:r>
              <a:rPr lang="en-US" sz="2300" i="0" u="none" strike="noStrike" cap="none" dirty="0" err="1">
                <a:solidFill>
                  <a:srgbClr val="000000"/>
                </a:solidFill>
                <a:latin typeface="Arial"/>
                <a:ea typeface="Arial"/>
                <a:cs typeface="Arial"/>
                <a:sym typeface="Arial"/>
              </a:rPr>
              <a:t>mong</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muốn</a:t>
            </a:r>
            <a:r>
              <a:rPr lang="en-US" sz="2300" i="0" u="none" strike="noStrike" cap="none" dirty="0">
                <a:solidFill>
                  <a:srgbClr val="000000"/>
                </a:solidFill>
                <a:latin typeface="Arial"/>
                <a:ea typeface="Arial"/>
                <a:cs typeface="Arial"/>
                <a:sym typeface="Arial"/>
              </a:rPr>
              <a:t>.</a:t>
            </a:r>
          </a:p>
          <a:p>
            <a:pPr marL="342900" lvl="5" indent="-342900">
              <a:spcBef>
                <a:spcPts val="1200"/>
              </a:spcBef>
              <a:buSzPct val="50000"/>
              <a:buFont typeface="Courier New" panose="02070309020205020404" pitchFamily="49" charset="0"/>
              <a:buChar char="o"/>
            </a:pPr>
            <a:r>
              <a:rPr lang="en-US" sz="2300" b="0" i="0" u="none" strike="noStrike" cap="none" dirty="0">
                <a:solidFill>
                  <a:srgbClr val="000000"/>
                </a:solidFill>
                <a:latin typeface="Arial"/>
                <a:ea typeface="Arial"/>
                <a:cs typeface="Arial"/>
                <a:sym typeface="Arial"/>
              </a:rPr>
              <a:t>Cho </a:t>
            </a:r>
            <a:r>
              <a:rPr lang="en-US" sz="2300" b="0" i="0" u="none" strike="noStrike" cap="none" dirty="0" err="1">
                <a:solidFill>
                  <a:srgbClr val="000000"/>
                </a:solidFill>
                <a:latin typeface="Arial"/>
                <a:ea typeface="Arial"/>
                <a:cs typeface="Arial"/>
                <a:sym typeface="Arial"/>
              </a:rPr>
              <a:t>phép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đối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tượng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với</a:t>
            </a:r>
            <a:r>
              <a:rPr lang="en-US" sz="2300" b="0" i="0" u="none" strike="noStrike" cap="none" dirty="0">
                <a:solidFill>
                  <a:srgbClr val="000000"/>
                </a:solidFill>
                <a:latin typeface="Arial"/>
                <a:ea typeface="Arial"/>
                <a:cs typeface="Arial"/>
                <a:sym typeface="Arial"/>
              </a:rPr>
              <a:t> interface </a:t>
            </a:r>
            <a:r>
              <a:rPr lang="en-US" sz="2300" b="0" i="0" u="none" strike="noStrike" cap="none" dirty="0" err="1">
                <a:solidFill>
                  <a:srgbClr val="000000"/>
                </a:solidFill>
                <a:latin typeface="Arial"/>
                <a:ea typeface="Arial"/>
                <a:cs typeface="Arial"/>
                <a:sym typeface="Arial"/>
              </a:rPr>
              <a:t>không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thích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nhau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thể</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với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nhau</a:t>
            </a:r>
            <a:r>
              <a:rPr lang="en-US" sz="2300" b="0" i="0" u="none" strike="noStrike" cap="none" dirty="0">
                <a:solidFill>
                  <a:srgbClr val="000000"/>
                </a:solidFill>
                <a:latin typeface="Arial"/>
                <a:ea typeface="Arial"/>
                <a:cs typeface="Arial"/>
                <a:sym typeface="Arial"/>
              </a:rPr>
              <a:t> </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Phân</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loại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Thuộc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nhóm</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chemeClr val="dk1"/>
                </a:solidFill>
                <a:latin typeface="Arial"/>
                <a:ea typeface="Arial"/>
                <a:cs typeface="Arial"/>
                <a:sym typeface="Arial"/>
              </a:rPr>
              <a:t>Structural patterns</a:t>
            </a:r>
            <a:br>
              <a:rPr lang="en-US" sz="2300" b="1" i="0" u="none" strike="noStrike" cap="none" dirty="0">
                <a:solidFill>
                  <a:schemeClr val="dk1"/>
                </a:solidFill>
                <a:latin typeface="Tahoma"/>
                <a:ea typeface="Tahoma"/>
                <a:cs typeface="Tahoma"/>
                <a:sym typeface="Tahoma"/>
              </a:rPr>
            </a:br>
            <a:endParaRPr sz="2300" b="1" i="0" u="none" strike="noStrike" cap="none" dirty="0">
              <a:solidFill>
                <a:schemeClr val="dk1"/>
              </a:solidFill>
              <a:latin typeface="Tahoma"/>
              <a:ea typeface="Tahoma"/>
              <a:cs typeface="Tahoma"/>
              <a:sym typeface="Tahoma"/>
            </a:endParaRPr>
          </a:p>
        </p:txBody>
      </p:sp>
      <p:pic>
        <p:nvPicPr>
          <p:cNvPr id="5" name="Picture 4">
            <a:extLst>
              <a:ext uri="{FF2B5EF4-FFF2-40B4-BE49-F238E27FC236}">
                <a16:creationId xmlns:a16="http://schemas.microsoft.com/office/drawing/2014/main" id="{334D97C4-65B2-91C0-03CF-479C7273ADA8}"/>
              </a:ext>
            </a:extLst>
          </p:cNvPr>
          <p:cNvPicPr>
            <a:picLocks noChangeAspect="1"/>
          </p:cNvPicPr>
          <p:nvPr/>
        </p:nvPicPr>
        <p:blipFill>
          <a:blip r:embed="rId3"/>
          <a:stretch>
            <a:fillRect/>
          </a:stretch>
        </p:blipFill>
        <p:spPr>
          <a:xfrm>
            <a:off x="2504137" y="4114863"/>
            <a:ext cx="4135725" cy="27431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790110"/>
            <a:ext cx="7467600" cy="32777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a:solidFill>
                  <a:srgbClr val="000000"/>
                </a:solidFill>
                <a:latin typeface="Arial"/>
                <a:ea typeface="Arial"/>
                <a:cs typeface="Arial"/>
                <a:sym typeface="Arial"/>
              </a:rPr>
              <a:t>Khi </a:t>
            </a:r>
            <a:r>
              <a:rPr lang="en-US" sz="2300" b="0" i="0" u="none" strike="noStrike" cap="none" dirty="0" err="1">
                <a:solidFill>
                  <a:srgbClr val="000000"/>
                </a:solidFill>
                <a:latin typeface="Arial"/>
                <a:ea typeface="Arial"/>
                <a:cs typeface="Arial"/>
                <a:sym typeface="Arial"/>
              </a:rPr>
              <a:t>cần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sử</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lớp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nào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đấy</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sẵn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nhưng</a:t>
            </a:r>
            <a:r>
              <a:rPr lang="en-US" sz="2300" b="0" i="0" u="none" strike="noStrike" cap="none" dirty="0">
                <a:solidFill>
                  <a:srgbClr val="000000"/>
                </a:solidFill>
                <a:latin typeface="Arial"/>
                <a:ea typeface="Arial"/>
                <a:cs typeface="Arial"/>
                <a:sym typeface="Arial"/>
              </a:rPr>
              <a:t> interface </a:t>
            </a:r>
            <a:r>
              <a:rPr lang="en-US" sz="2300" b="0" i="0" u="none" strike="noStrike" cap="none" dirty="0" err="1">
                <a:solidFill>
                  <a:srgbClr val="000000"/>
                </a:solidFill>
                <a:latin typeface="Arial"/>
                <a:ea typeface="Arial"/>
                <a:cs typeface="Arial"/>
                <a:sym typeface="Arial"/>
              </a:rPr>
              <a:t>của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không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thích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với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hệ</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thống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hiện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tại</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panose="020B0604020202020204" pitchFamily="34" charset="0"/>
              <a:buChar char="•"/>
            </a:pPr>
            <a:r>
              <a:rPr lang="vi-VN" sz="2300" b="0" i="0" u="none" strike="noStrike" cap="none" dirty="0">
                <a:solidFill>
                  <a:srgbClr val="000000"/>
                </a:solidFill>
                <a:latin typeface="Arial"/>
                <a:ea typeface="Arial"/>
                <a:cs typeface="Arial"/>
                <a:sym typeface="Arial"/>
              </a:rPr>
              <a:t>Khi bạn muốn tích hợp các thư viện hoặc API từ bên ngoài vào </a:t>
            </a:r>
            <a:r>
              <a:rPr lang="en-US" sz="2300" dirty="0" err="1"/>
              <a:t>hệ</a:t>
            </a:r>
            <a:r>
              <a:rPr lang="en-US" sz="2300" dirty="0"/>
              <a:t> </a:t>
            </a:r>
            <a:r>
              <a:rPr lang="en-US" sz="2300" dirty="0" err="1"/>
              <a:t>thống</a:t>
            </a:r>
            <a:r>
              <a:rPr lang="vi-VN" sz="2300" b="0" i="0" u="none" strike="noStrike" cap="none" dirty="0">
                <a:solidFill>
                  <a:srgbClr val="000000"/>
                </a:solidFill>
                <a:latin typeface="Arial"/>
                <a:ea typeface="Arial"/>
                <a:cs typeface="Arial"/>
                <a:sym typeface="Arial"/>
              </a:rPr>
              <a:t> của mình</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panose="020B0604020202020204" pitchFamily="34" charset="0"/>
              <a:buChar char="•"/>
            </a:pPr>
            <a:r>
              <a:rPr lang="en-US" sz="2300" dirty="0"/>
              <a:t>T</a:t>
            </a:r>
            <a:r>
              <a:rPr lang="vi-VN" sz="2300" b="0" i="0" u="none" strike="noStrike" cap="none" dirty="0">
                <a:solidFill>
                  <a:srgbClr val="000000"/>
                </a:solidFill>
                <a:latin typeface="Arial"/>
                <a:ea typeface="Arial"/>
                <a:cs typeface="Arial"/>
                <a:sym typeface="Arial"/>
              </a:rPr>
              <a:t>ạo ra một giao diện thống nhất cho nhiều lớp có giao diện không tương thích</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a:solidFill>
                  <a:srgbClr val="000000"/>
                </a:solidFill>
                <a:latin typeface="Arial"/>
                <a:ea typeface="Arial"/>
                <a:cs typeface="Arial"/>
                <a:sym typeface="Arial"/>
              </a:rPr>
              <a:t>Khi </a:t>
            </a:r>
            <a:r>
              <a:rPr lang="en-US" sz="2300" dirty="0" err="1"/>
              <a:t>muốn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sử</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số</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lớp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hiện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mà</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không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sửa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đổi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mã</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nguồn</a:t>
            </a: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049d4e727_1_1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sp>
        <p:nvSpPr>
          <p:cNvPr id="80" name="Google Shape;80;g21049d4e727_1_15"/>
          <p:cNvSpPr txBox="1"/>
          <p:nvPr/>
        </p:nvSpPr>
        <p:spPr>
          <a:xfrm>
            <a:off x="405590" y="1188501"/>
            <a:ext cx="86868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000000"/>
                </a:solidFill>
                <a:latin typeface="Arial"/>
                <a:ea typeface="Arial"/>
                <a:cs typeface="Arial"/>
                <a:sym typeface="Arial"/>
              </a:rPr>
              <a:t>Object Adapter</a:t>
            </a:r>
            <a:endParaRPr sz="2500" b="1" i="0" u="none" strike="noStrike" cap="none" dirty="0">
              <a:solidFill>
                <a:srgbClr val="000000"/>
              </a:solidFill>
              <a:latin typeface="Arial"/>
              <a:ea typeface="Arial"/>
              <a:cs typeface="Arial"/>
              <a:sym typeface="Arial"/>
            </a:endParaRPr>
          </a:p>
        </p:txBody>
      </p:sp>
      <p:pic>
        <p:nvPicPr>
          <p:cNvPr id="81" name="Google Shape;81;g21049d4e727_1_15" descr="Diagram&#10;&#10;Description automatically generated"/>
          <p:cNvPicPr preferRelativeResize="0"/>
          <p:nvPr/>
        </p:nvPicPr>
        <p:blipFill rotWithShape="1">
          <a:blip r:embed="rId3">
            <a:alphaModFix/>
          </a:blip>
          <a:srcRect/>
          <a:stretch/>
        </p:blipFill>
        <p:spPr>
          <a:xfrm>
            <a:off x="342642" y="1665501"/>
            <a:ext cx="8458715" cy="46578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1049d4e727_1_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87" name="Google Shape;87;g21049d4e727_1_21"/>
          <p:cNvSpPr txBox="1"/>
          <p:nvPr/>
        </p:nvSpPr>
        <p:spPr>
          <a:xfrm>
            <a:off x="761999" y="1148785"/>
            <a:ext cx="8077200" cy="42472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0" i="0" u="none" strike="noStrike" cap="none" dirty="0">
                <a:solidFill>
                  <a:srgbClr val="000000"/>
                </a:solidFill>
                <a:latin typeface="Arial"/>
                <a:ea typeface="Arial"/>
                <a:cs typeface="Arial"/>
                <a:sym typeface="Arial"/>
              </a:rPr>
              <a:t>Ý </a:t>
            </a:r>
            <a:r>
              <a:rPr lang="en-US" sz="2300" b="0" i="0" u="none" strike="noStrike" cap="none" dirty="0" err="1">
                <a:solidFill>
                  <a:srgbClr val="000000"/>
                </a:solidFill>
                <a:latin typeface="Arial"/>
                <a:ea typeface="Arial"/>
                <a:cs typeface="Arial"/>
                <a:sym typeface="Arial"/>
              </a:rPr>
              <a:t>nghĩa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của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từng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thành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viên</a:t>
            </a:r>
            <a:r>
              <a:rPr lang="en-US" sz="2300" b="0" i="0" u="none" strike="noStrike" cap="none" dirty="0">
                <a:solidFill>
                  <a:srgbClr val="000000"/>
                </a:solidFill>
                <a:latin typeface="Arial"/>
                <a:ea typeface="Arial"/>
                <a:cs typeface="Arial"/>
                <a:sym typeface="Arial"/>
              </a:rPr>
              <a:t> </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en-US" sz="2300" b="1" i="0" u="sng" strike="noStrike" cap="none" dirty="0">
                <a:solidFill>
                  <a:srgbClr val="000000"/>
                </a:solidFill>
                <a:latin typeface="Arial"/>
                <a:ea typeface="Arial"/>
                <a:cs typeface="Arial"/>
                <a:sym typeface="Arial"/>
              </a:rPr>
              <a:t>Client Interface</a:t>
            </a:r>
            <a:r>
              <a:rPr lang="en-US" sz="2300" b="1"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Mô</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tả</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thức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mà</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lớp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tuân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theo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để</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thể</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với</a:t>
            </a:r>
            <a:r>
              <a:rPr lang="en-US" sz="2300" b="0" i="0" u="none" strike="noStrike" cap="none" dirty="0">
                <a:solidFill>
                  <a:srgbClr val="000000"/>
                </a:solidFill>
                <a:latin typeface="Arial"/>
                <a:ea typeface="Arial"/>
                <a:cs typeface="Arial"/>
                <a:sym typeface="Arial"/>
              </a:rPr>
              <a:t> client code</a:t>
            </a:r>
            <a:endParaRPr sz="2300" b="1"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en-US" sz="2300" b="1" i="0" u="sng" strike="noStrike" cap="none" dirty="0">
                <a:solidFill>
                  <a:srgbClr val="000000"/>
                </a:solidFill>
                <a:latin typeface="Arial"/>
                <a:ea typeface="Arial"/>
                <a:cs typeface="Arial"/>
                <a:sym typeface="Arial"/>
              </a:rPr>
              <a:t>Service</a:t>
            </a:r>
            <a:r>
              <a:rPr lang="en-US" sz="2300" b="1"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lớp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hữu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nào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đấy</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nhưng</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rgbClr val="000000"/>
                </a:solidFill>
                <a:latin typeface="Arial"/>
                <a:ea typeface="Arial"/>
                <a:cs typeface="Arial"/>
                <a:sym typeface="Arial"/>
              </a:rPr>
              <a:t>Client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không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sử</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dụng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trực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tiếp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được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vì</a:t>
            </a:r>
            <a:r>
              <a:rPr lang="en-US" sz="2300" b="0" i="0" u="none" strike="noStrike" cap="none" dirty="0">
                <a:solidFill>
                  <a:srgbClr val="000000"/>
                </a:solidFill>
                <a:latin typeface="Arial"/>
                <a:ea typeface="Arial"/>
                <a:cs typeface="Arial"/>
                <a:sym typeface="Arial"/>
              </a:rPr>
              <a:t> interface </a:t>
            </a:r>
            <a:r>
              <a:rPr lang="en-US" sz="2300" b="0" i="0" u="none" strike="noStrike" cap="none" dirty="0" err="1">
                <a:solidFill>
                  <a:srgbClr val="000000"/>
                </a:solidFill>
                <a:latin typeface="Arial"/>
                <a:ea typeface="Arial"/>
                <a:cs typeface="Arial"/>
                <a:sym typeface="Arial"/>
              </a:rPr>
              <a:t>không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thích</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en-US" sz="2300" b="1" i="0" u="sng" strike="noStrike" cap="none" dirty="0">
                <a:solidFill>
                  <a:srgbClr val="000000"/>
                </a:solidFill>
                <a:latin typeface="Arial"/>
                <a:ea typeface="Arial"/>
                <a:cs typeface="Arial"/>
                <a:sym typeface="Arial"/>
              </a:rPr>
              <a:t>Adapter</a:t>
            </a:r>
            <a:r>
              <a:rPr lang="en-US" sz="2300" b="1"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Lớp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có</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khả</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năng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tương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với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cả</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rgbClr val="000000"/>
                </a:solidFill>
                <a:latin typeface="Arial"/>
                <a:ea typeface="Arial"/>
                <a:cs typeface="Arial"/>
                <a:sym typeface="Arial"/>
              </a:rPr>
              <a:t>Client </a:t>
            </a:r>
            <a:r>
              <a:rPr lang="en-US" sz="2300" b="0" i="0" u="none" strike="noStrike" cap="none" dirty="0" err="1">
                <a:solidFill>
                  <a:srgbClr val="000000"/>
                </a:solidFill>
                <a:latin typeface="Arial"/>
                <a:ea typeface="Arial"/>
                <a:cs typeface="Arial"/>
                <a:sym typeface="Arial"/>
              </a:rPr>
              <a:t>và</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rgbClr val="000000"/>
                </a:solidFill>
                <a:latin typeface="Arial"/>
                <a:ea typeface="Arial"/>
                <a:cs typeface="Arial"/>
                <a:sym typeface="Arial"/>
              </a:rPr>
              <a:t>Service</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bằng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cài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đặt</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rgbClr val="000000"/>
                </a:solidFill>
                <a:latin typeface="Arial"/>
                <a:ea typeface="Arial"/>
                <a:cs typeface="Arial"/>
                <a:sym typeface="Arial"/>
              </a:rPr>
              <a:t>Client Interface</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và</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chứa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đối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tượng</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rgbClr val="000000"/>
                </a:solidFill>
                <a:latin typeface="Arial"/>
                <a:ea typeface="Arial"/>
                <a:cs typeface="Arial"/>
                <a:sym typeface="Arial"/>
              </a:rPr>
              <a:t>Service </a:t>
            </a:r>
            <a:r>
              <a:rPr lang="en-US" sz="2300" b="0" i="0" u="none" strike="noStrike" cap="none" dirty="0" err="1">
                <a:solidFill>
                  <a:srgbClr val="000000"/>
                </a:solidFill>
                <a:latin typeface="Arial"/>
                <a:ea typeface="Arial"/>
                <a:cs typeface="Arial"/>
                <a:sym typeface="Arial"/>
              </a:rPr>
              <a:t>bên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trong</a:t>
            </a:r>
            <a:br>
              <a:rPr lang="en-US" sz="2300" b="1" i="0" u="none" strike="noStrike" cap="none" dirty="0">
                <a:solidFill>
                  <a:schemeClr val="dk1"/>
                </a:solidFill>
                <a:latin typeface="Tahoma"/>
                <a:ea typeface="Tahoma"/>
                <a:cs typeface="Tahoma"/>
                <a:sym typeface="Tahoma"/>
              </a:rPr>
            </a:br>
            <a:endParaRPr lang="en-US" sz="2300" b="1" i="0" u="none" strike="noStrike" cap="none" dirty="0">
              <a:solidFill>
                <a:schemeClr val="dk1"/>
              </a:solidFill>
              <a:latin typeface="Tahoma"/>
              <a:ea typeface="Tahoma"/>
              <a:cs typeface="Tahoma"/>
              <a:sym typeface="Tahoma"/>
            </a:endParaRPr>
          </a:p>
          <a:p>
            <a:pPr marL="342900" marR="0" lvl="0" indent="-342900" algn="l" rtl="0">
              <a:lnSpc>
                <a:spcPct val="100000"/>
              </a:lnSpc>
              <a:spcBef>
                <a:spcPts val="1200"/>
              </a:spcBef>
              <a:spcAft>
                <a:spcPts val="0"/>
              </a:spcAft>
              <a:buClr>
                <a:srgbClr val="000000"/>
              </a:buClr>
              <a:buSzPts val="2000"/>
              <a:buFont typeface="Arial"/>
              <a:buChar char="•"/>
            </a:pPr>
            <a:endParaRPr sz="2300" b="1" i="0" u="none" strike="noStrike" cap="none" dirty="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1049d4e727_1_2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87" name="Google Shape;87;g21049d4e727_1_21"/>
          <p:cNvSpPr txBox="1"/>
          <p:nvPr/>
        </p:nvSpPr>
        <p:spPr>
          <a:xfrm>
            <a:off x="761999" y="1148785"/>
            <a:ext cx="8077200" cy="55091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dirty="0" err="1"/>
              <a:t>Đặc</a:t>
            </a:r>
            <a:r>
              <a:rPr lang="en-US" sz="2300" dirty="0"/>
              <a:t> </a:t>
            </a:r>
            <a:r>
              <a:rPr lang="en-US" sz="2300" dirty="0" err="1"/>
              <a:t>điểm</a:t>
            </a:r>
            <a:endParaRPr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Triển khai thông qua composition (tổ hợp):</a:t>
            </a:r>
            <a:r>
              <a:rPr lang="vi-VN" sz="2300" i="0" strike="noStrike" cap="none" dirty="0">
                <a:solidFill>
                  <a:srgbClr val="000000"/>
                </a:solidFill>
                <a:latin typeface="Arial"/>
                <a:ea typeface="Arial"/>
                <a:cs typeface="Arial"/>
                <a:sym typeface="Arial"/>
              </a:rPr>
              <a:t> Object </a:t>
            </a:r>
            <a:r>
              <a:rPr lang="vi-VN" sz="2300" strike="noStrike" cap="none" dirty="0">
                <a:solidFill>
                  <a:srgbClr val="000000"/>
                </a:solidFill>
                <a:latin typeface="Arial"/>
                <a:ea typeface="Arial"/>
                <a:cs typeface="Arial"/>
                <a:sym typeface="Arial"/>
              </a:rPr>
              <a:t>Adapter sử dụng một đối tượng khác (thường được gọi là Adaptee) để thực hiện chuyển đổi giao diện. Điều này đạt được thông qua việc sử dụng composition, tức là Adapter sở hữu một thể hiện của Adaptee.</a:t>
            </a:r>
          </a:p>
          <a:p>
            <a:pPr marL="342900" marR="0" lvl="0" indent="-342900" algn="l" rtl="0">
              <a:lnSpc>
                <a:spcPct val="100000"/>
              </a:lnSpc>
              <a:spcBef>
                <a:spcPts val="1200"/>
              </a:spcBef>
              <a:spcAft>
                <a:spcPts val="0"/>
              </a:spcAft>
              <a:buClr>
                <a:srgbClr val="000000"/>
              </a:buClr>
              <a:buSzPts val="2000"/>
              <a:buFont typeface="Arial"/>
              <a:buChar char="•"/>
            </a:pPr>
            <a:r>
              <a:rPr lang="vi-VN" sz="2300" b="1" i="0" u="sng" strike="noStrike" cap="none" dirty="0">
                <a:solidFill>
                  <a:srgbClr val="000000"/>
                </a:solidFill>
                <a:latin typeface="Arial"/>
                <a:ea typeface="Arial"/>
                <a:cs typeface="Arial"/>
                <a:sym typeface="Arial"/>
              </a:rPr>
              <a:t>Dễ dàng mở rộng và tái sử dụng: </a:t>
            </a:r>
            <a:r>
              <a:rPr lang="vi-VN" sz="2300" i="0" strike="noStrike" cap="none" dirty="0">
                <a:solidFill>
                  <a:srgbClr val="000000"/>
                </a:solidFill>
                <a:latin typeface="Arial"/>
                <a:ea typeface="Arial"/>
                <a:cs typeface="Arial"/>
                <a:sym typeface="Arial"/>
              </a:rPr>
              <a:t>Vì Adapter chỉ cần sở hữu một thể hiện của Adaptee, việc thay đổi hoặc thêm các chức năng không ảnh hưởng đến Adaptee</a:t>
            </a:r>
            <a:endParaRPr lang="en-US" sz="2300" i="0" strike="noStrike" cap="none" dirty="0">
              <a:solidFill>
                <a:srgbClr val="000000"/>
              </a:solidFill>
              <a:latin typeface="Arial"/>
              <a:ea typeface="Arial"/>
              <a:cs typeface="Arial"/>
              <a:sym typeface="Arial"/>
            </a:endParaRPr>
          </a:p>
          <a:p>
            <a:pPr marL="342900" lvl="0" indent="-342900">
              <a:spcBef>
                <a:spcPts val="1200"/>
              </a:spcBef>
              <a:buSzPts val="2000"/>
              <a:buFont typeface="Arial"/>
              <a:buChar char="•"/>
            </a:pPr>
            <a:r>
              <a:rPr lang="vi-VN" sz="2300" b="1" i="0" u="sng" strike="noStrike" cap="none" dirty="0">
                <a:solidFill>
                  <a:srgbClr val="000000"/>
                </a:solidFill>
                <a:latin typeface="Arial"/>
                <a:ea typeface="Arial"/>
                <a:cs typeface="Arial"/>
                <a:sym typeface="Arial"/>
              </a:rPr>
              <a:t>Không thể kế thừa trực tiếp từ Adaptee: </a:t>
            </a:r>
            <a:r>
              <a:rPr lang="vi-VN" sz="2300" i="0" strike="noStrike" cap="none" dirty="0">
                <a:solidFill>
                  <a:srgbClr val="000000"/>
                </a:solidFill>
                <a:latin typeface="Arial"/>
                <a:ea typeface="Arial"/>
                <a:cs typeface="Arial"/>
                <a:sym typeface="Arial"/>
              </a:rPr>
              <a:t>Vì Object Adapter sử dụng composition, không thể kế thừa trực tiếp từ Adaptee. Bất kỳ </a:t>
            </a:r>
            <a:r>
              <a:rPr lang="en-US" sz="2300" i="0" strike="noStrike" cap="none" dirty="0" err="1">
                <a:solidFill>
                  <a:srgbClr val="000000"/>
                </a:solidFill>
                <a:latin typeface="Arial"/>
                <a:ea typeface="Arial"/>
                <a:cs typeface="Arial"/>
                <a:sym typeface="Arial"/>
              </a:rPr>
              <a:t>phương</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thức</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hoặc</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thuộc</a:t>
            </a:r>
            <a:r>
              <a:rPr lang="en-US" sz="2300" i="0" strike="noStrike" cap="none" dirty="0">
                <a:solidFill>
                  <a:srgbClr val="000000"/>
                </a:solidFill>
                <a:latin typeface="Arial"/>
                <a:ea typeface="Arial"/>
                <a:cs typeface="Arial"/>
                <a:sym typeface="Arial"/>
              </a:rPr>
              <a:t> </a:t>
            </a:r>
            <a:r>
              <a:rPr lang="en-US" sz="2300" i="0" strike="noStrike" cap="none" dirty="0" err="1">
                <a:solidFill>
                  <a:srgbClr val="000000"/>
                </a:solidFill>
                <a:latin typeface="Arial"/>
                <a:ea typeface="Arial"/>
                <a:cs typeface="Arial"/>
                <a:sym typeface="Arial"/>
              </a:rPr>
              <a:t>tính</a:t>
            </a:r>
            <a:r>
              <a:rPr lang="en-US" sz="2300" i="0" strike="noStrike" cap="none" dirty="0">
                <a:solidFill>
                  <a:srgbClr val="000000"/>
                </a:solidFill>
                <a:latin typeface="Arial"/>
                <a:ea typeface="Arial"/>
                <a:cs typeface="Arial"/>
                <a:sym typeface="Arial"/>
              </a:rPr>
              <a:t> </a:t>
            </a:r>
            <a:r>
              <a:rPr lang="vi-VN" sz="2300" dirty="0"/>
              <a:t>nào</a:t>
            </a:r>
            <a:r>
              <a:rPr lang="en-US" sz="2300" i="0" strike="noStrike" cap="none" dirty="0">
                <a:solidFill>
                  <a:srgbClr val="000000"/>
                </a:solidFill>
                <a:latin typeface="Arial"/>
                <a:ea typeface="Arial"/>
                <a:cs typeface="Arial"/>
                <a:sym typeface="Arial"/>
              </a:rPr>
              <a:t> </a:t>
            </a:r>
            <a:r>
              <a:rPr lang="vi-VN" sz="2300" i="0" strike="noStrike" cap="none" dirty="0">
                <a:solidFill>
                  <a:srgbClr val="000000"/>
                </a:solidFill>
                <a:latin typeface="Arial"/>
                <a:ea typeface="Arial"/>
                <a:cs typeface="Arial"/>
                <a:sym typeface="Arial"/>
              </a:rPr>
              <a:t>của Adaptee cần truy cập phải thông qua phương thức của Adapter.</a:t>
            </a:r>
            <a:endParaRPr sz="2300" i="0" strike="noStrike" cap="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389191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1049d4e727_1_2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Cấu trúc mẫu</a:t>
            </a:r>
            <a:endParaRPr/>
          </a:p>
        </p:txBody>
      </p:sp>
      <p:sp>
        <p:nvSpPr>
          <p:cNvPr id="93" name="Google Shape;93;g21049d4e727_1_26"/>
          <p:cNvSpPr txBox="1"/>
          <p:nvPr/>
        </p:nvSpPr>
        <p:spPr>
          <a:xfrm>
            <a:off x="405590" y="1199387"/>
            <a:ext cx="8686800" cy="8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rgbClr val="000000"/>
                </a:solidFill>
                <a:latin typeface="Arial"/>
                <a:ea typeface="Arial"/>
                <a:cs typeface="Arial"/>
                <a:sym typeface="Arial"/>
              </a:rPr>
              <a:t>Class Adapter </a:t>
            </a:r>
            <a:r>
              <a:rPr lang="en-US" sz="2500" b="0" i="0" u="none" strike="noStrike" cap="none" dirty="0">
                <a:solidFill>
                  <a:srgbClr val="000000"/>
                </a:solidFill>
                <a:latin typeface="Arial"/>
                <a:ea typeface="Arial"/>
                <a:cs typeface="Arial"/>
                <a:sym typeface="Arial"/>
              </a:rPr>
              <a:t>(</a:t>
            </a:r>
            <a:r>
              <a:rPr lang="en-US" sz="2500" b="0" i="0" u="none" strike="noStrike" cap="none" dirty="0" err="1">
                <a:solidFill>
                  <a:srgbClr val="000000"/>
                </a:solidFill>
                <a:latin typeface="Arial"/>
                <a:ea typeface="Arial"/>
                <a:cs typeface="Arial"/>
                <a:sym typeface="Arial"/>
              </a:rPr>
              <a:t>Sử</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dụng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kế</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thừa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Chỉ</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có</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thể</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sử</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dụng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với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ngôn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ngữ</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hỗ</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trợ</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tính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năng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này</a:t>
            </a:r>
            <a:r>
              <a:rPr lang="en-US" sz="2500" b="0" i="0" u="none" strike="noStrike" cap="none" dirty="0">
                <a:solidFill>
                  <a:srgbClr val="000000"/>
                </a:solidFill>
                <a:latin typeface="Arial"/>
                <a:ea typeface="Arial"/>
                <a:cs typeface="Arial"/>
                <a:sym typeface="Arial"/>
              </a:rPr>
              <a:t>)</a:t>
            </a:r>
            <a:endParaRPr sz="2500" b="1" i="0" u="none" strike="noStrike" cap="none" dirty="0">
              <a:solidFill>
                <a:srgbClr val="000000"/>
              </a:solidFill>
              <a:latin typeface="Arial"/>
              <a:ea typeface="Arial"/>
              <a:cs typeface="Arial"/>
              <a:sym typeface="Arial"/>
            </a:endParaRPr>
          </a:p>
        </p:txBody>
      </p:sp>
      <p:pic>
        <p:nvPicPr>
          <p:cNvPr id="94" name="Google Shape;94;g21049d4e727_1_26" descr="Diagram&#10;&#10;Description automatically generated"/>
          <p:cNvPicPr preferRelativeResize="0"/>
          <p:nvPr/>
        </p:nvPicPr>
        <p:blipFill rotWithShape="1">
          <a:blip r:embed="rId3">
            <a:alphaModFix/>
          </a:blip>
          <a:srcRect/>
          <a:stretch/>
        </p:blipFill>
        <p:spPr>
          <a:xfrm>
            <a:off x="887371" y="2229237"/>
            <a:ext cx="7198692" cy="3942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1049d4e727_1_3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100" name="Google Shape;100;g21049d4e727_1_32"/>
          <p:cNvSpPr txBox="1"/>
          <p:nvPr/>
        </p:nvSpPr>
        <p:spPr>
          <a:xfrm>
            <a:off x="761999" y="1306286"/>
            <a:ext cx="8077200" cy="255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rgbClr val="000000"/>
                </a:solidFill>
                <a:latin typeface="Arial"/>
                <a:ea typeface="Arial"/>
                <a:cs typeface="Arial"/>
                <a:sym typeface="Arial"/>
              </a:rPr>
              <a:t>Ý </a:t>
            </a:r>
            <a:r>
              <a:rPr lang="en-US" sz="2500" b="0" i="0" u="none" strike="noStrike" cap="none" dirty="0" err="1">
                <a:solidFill>
                  <a:srgbClr val="000000"/>
                </a:solidFill>
                <a:latin typeface="Arial"/>
                <a:ea typeface="Arial"/>
                <a:cs typeface="Arial"/>
                <a:sym typeface="Arial"/>
              </a:rPr>
              <a:t>nghĩa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của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từng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thành</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viên</a:t>
            </a:r>
            <a:r>
              <a:rPr lang="en-US" sz="2500" b="0" i="0" u="none" strike="noStrike" cap="none" dirty="0">
                <a:solidFill>
                  <a:srgbClr val="000000"/>
                </a:solidFill>
                <a:latin typeface="Arial"/>
                <a:ea typeface="Arial"/>
                <a:cs typeface="Arial"/>
                <a:sym typeface="Arial"/>
              </a:rPr>
              <a:t> </a:t>
            </a:r>
            <a:endParaRPr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000"/>
              <a:buFont typeface="Arial"/>
              <a:buChar char="•"/>
            </a:pPr>
            <a:r>
              <a:rPr lang="en-US" sz="2500" b="1" i="0" u="sng" strike="noStrike" cap="none" dirty="0">
                <a:solidFill>
                  <a:srgbClr val="000000"/>
                </a:solidFill>
                <a:latin typeface="Arial"/>
                <a:ea typeface="Arial"/>
                <a:cs typeface="Arial"/>
                <a:sym typeface="Arial"/>
              </a:rPr>
              <a:t>Adapter</a:t>
            </a:r>
            <a:r>
              <a:rPr lang="en-US" sz="2500" b="1"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Thay</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vì</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chứa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một</a:t>
            </a:r>
            <a:r>
              <a:rPr lang="en-US" sz="2500" b="0" i="0" u="none" strike="noStrike" cap="none" dirty="0">
                <a:solidFill>
                  <a:srgbClr val="000000"/>
                </a:solidFill>
                <a:latin typeface="Arial"/>
                <a:ea typeface="Arial"/>
                <a:cs typeface="Arial"/>
                <a:sym typeface="Arial"/>
              </a:rPr>
              <a:t> object </a:t>
            </a:r>
            <a:r>
              <a:rPr lang="en-US" sz="2500" b="0" i="0" u="none" strike="noStrike" cap="none" dirty="0" err="1">
                <a:solidFill>
                  <a:srgbClr val="000000"/>
                </a:solidFill>
                <a:latin typeface="Arial"/>
                <a:ea typeface="Arial"/>
                <a:cs typeface="Arial"/>
                <a:sym typeface="Arial"/>
              </a:rPr>
              <a:t>bên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trong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như</a:t>
            </a:r>
            <a:r>
              <a:rPr lang="en-US" sz="2500" b="0" i="0" u="none" strike="noStrike" cap="none" dirty="0">
                <a:solidFill>
                  <a:srgbClr val="000000"/>
                </a:solidFill>
                <a:latin typeface="Arial"/>
                <a:ea typeface="Arial"/>
                <a:cs typeface="Arial"/>
                <a:sym typeface="Arial"/>
              </a:rPr>
              <a:t> Object Adapter </a:t>
            </a:r>
            <a:r>
              <a:rPr lang="en-US" sz="2500" b="0" i="0" u="none" strike="noStrike" cap="none" dirty="0" err="1">
                <a:solidFill>
                  <a:srgbClr val="000000"/>
                </a:solidFill>
                <a:latin typeface="Arial"/>
                <a:ea typeface="Arial"/>
                <a:cs typeface="Arial"/>
                <a:sym typeface="Arial"/>
              </a:rPr>
              <a:t>thì</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nó</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kế</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thừa</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từ</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cả</a:t>
            </a:r>
            <a:r>
              <a:rPr lang="en-US" sz="2500" b="0" i="0" u="none" strike="noStrike" cap="none" dirty="0">
                <a:solidFill>
                  <a:srgbClr val="000000"/>
                </a:solidFill>
                <a:latin typeface="Arial"/>
                <a:ea typeface="Arial"/>
                <a:cs typeface="Arial"/>
                <a:sym typeface="Arial"/>
              </a:rPr>
              <a:t> </a:t>
            </a:r>
            <a:r>
              <a:rPr lang="en-US" sz="2500" b="1" i="0" u="none" strike="noStrike" cap="none" dirty="0">
                <a:solidFill>
                  <a:srgbClr val="000000"/>
                </a:solidFill>
                <a:latin typeface="Arial"/>
                <a:ea typeface="Arial"/>
                <a:cs typeface="Arial"/>
                <a:sym typeface="Arial"/>
              </a:rPr>
              <a:t>Client</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và</a:t>
            </a:r>
            <a:r>
              <a:rPr lang="en-US" sz="2500" b="0" i="0" u="none" strike="noStrike" cap="none" dirty="0">
                <a:solidFill>
                  <a:srgbClr val="000000"/>
                </a:solidFill>
                <a:latin typeface="Arial"/>
                <a:ea typeface="Arial"/>
                <a:cs typeface="Arial"/>
                <a:sym typeface="Arial"/>
              </a:rPr>
              <a:t> </a:t>
            </a:r>
            <a:r>
              <a:rPr lang="en-US" sz="2500" b="1" i="0" u="none" strike="noStrike" cap="none" dirty="0">
                <a:solidFill>
                  <a:srgbClr val="000000"/>
                </a:solidFill>
                <a:latin typeface="Arial"/>
                <a:ea typeface="Arial"/>
                <a:cs typeface="Arial"/>
                <a:sym typeface="Arial"/>
              </a:rPr>
              <a:t>Service</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Việc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chuyển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đổi</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diễn</a:t>
            </a:r>
            <a:r>
              <a:rPr lang="en-US" sz="2500" b="0" i="0" u="none" strike="noStrike" cap="none" dirty="0">
                <a:solidFill>
                  <a:srgbClr val="000000"/>
                </a:solidFill>
                <a:latin typeface="Arial"/>
                <a:ea typeface="Arial"/>
                <a:cs typeface="Arial"/>
                <a:sym typeface="Arial"/>
              </a:rPr>
              <a:t> ra </a:t>
            </a:r>
            <a:r>
              <a:rPr lang="en-US" sz="2500" b="0" i="0" u="none" strike="noStrike" cap="none" dirty="0" err="1">
                <a:solidFill>
                  <a:srgbClr val="000000"/>
                </a:solidFill>
                <a:latin typeface="Arial"/>
                <a:ea typeface="Arial"/>
                <a:cs typeface="Arial"/>
                <a:sym typeface="Arial"/>
              </a:rPr>
              <a:t>bên</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trong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các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phương</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thức</a:t>
            </a:r>
            <a:r>
              <a:rPr lang="en-US" sz="2500" b="0" i="0" u="none" strike="noStrike" cap="none" dirty="0">
                <a:solidFill>
                  <a:srgbClr val="000000"/>
                </a:solidFill>
                <a:latin typeface="Arial"/>
                <a:ea typeface="Arial"/>
                <a:cs typeface="Arial"/>
                <a:sym typeface="Arial"/>
              </a:rPr>
              <a:t> </a:t>
            </a:r>
            <a:r>
              <a:rPr lang="en-US" sz="2500" b="0" i="0" u="none" strike="noStrike" cap="none" dirty="0" err="1">
                <a:solidFill>
                  <a:srgbClr val="000000"/>
                </a:solidFill>
                <a:latin typeface="Arial"/>
                <a:ea typeface="Arial"/>
                <a:cs typeface="Arial"/>
                <a:sym typeface="Arial"/>
              </a:rPr>
              <a:t>được</a:t>
            </a:r>
            <a:r>
              <a:rPr lang="en-US" sz="2500" b="0" i="0" u="none" strike="noStrike" cap="none" dirty="0">
                <a:solidFill>
                  <a:srgbClr val="000000"/>
                </a:solidFill>
                <a:latin typeface="Arial"/>
                <a:ea typeface="Arial"/>
                <a:cs typeface="Arial"/>
                <a:sym typeface="Arial"/>
              </a:rPr>
              <a:t> override</a:t>
            </a:r>
            <a:br>
              <a:rPr lang="en-US" sz="2500" b="1" i="0" u="none" strike="noStrike" cap="none" dirty="0">
                <a:solidFill>
                  <a:schemeClr val="dk1"/>
                </a:solidFill>
                <a:latin typeface="Tahoma"/>
                <a:ea typeface="Tahoma"/>
                <a:cs typeface="Tahoma"/>
                <a:sym typeface="Tahoma"/>
              </a:rPr>
            </a:br>
            <a:endParaRPr sz="2500" b="1" i="0" u="none" strike="noStrike" cap="none" dirty="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1070</Words>
  <Application>Microsoft Office PowerPoint</Application>
  <PresentationFormat>On-screen Show (4:3)</PresentationFormat>
  <Paragraphs>86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Tahoma</vt:lpstr>
      <vt:lpstr>Noto Sans Symbols</vt:lpstr>
      <vt:lpstr>Courier New</vt:lpstr>
      <vt:lpstr>Arial</vt:lpstr>
      <vt:lpstr>VNPT template</vt:lpstr>
      <vt:lpstr>Mẫu Adapter</vt:lpstr>
      <vt:lpstr>Nội dung</vt:lpstr>
      <vt:lpstr>1. Tổng quan</vt:lpstr>
      <vt:lpstr>2. Ngữ cảnh/trường hợp sử dụng</vt:lpstr>
      <vt:lpstr>3. Cấu trúc mẫu</vt:lpstr>
      <vt:lpstr>3. Mô tả</vt:lpstr>
      <vt:lpstr>3. Mô tả</vt:lpstr>
      <vt:lpstr>3. Cấu trúc mẫu</vt:lpstr>
      <vt:lpstr>3. Mô tả</vt:lpstr>
      <vt:lpstr>3. Mô tả</vt:lpstr>
      <vt:lpstr>3. Ví dụ</vt:lpstr>
      <vt:lpstr>4. Các bước thực hiện</vt:lpstr>
      <vt:lpstr>5. Ưu điểm</vt:lpstr>
      <vt:lpstr>6. Nhược điểm</vt:lpstr>
      <vt:lpstr>7. Mối quan hệ với các mẫu khác</vt:lpstr>
      <vt:lpstr>7. Mối quan hệ với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Adapter</dc:title>
  <dc:creator>Tran Anh Dung</dc:creator>
  <cp:lastModifiedBy>Nguyen Quan</cp:lastModifiedBy>
  <cp:revision>13</cp:revision>
  <dcterms:created xsi:type="dcterms:W3CDTF">2010-09-29T06:57:02Z</dcterms:created>
  <dcterms:modified xsi:type="dcterms:W3CDTF">2024-03-21T12:37:43Z</dcterms:modified>
</cp:coreProperties>
</file>