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Lst>
  <p:sldSz cx="9144000" cy="6858000" type="screen4x3"/>
  <p:notesSz cx="9872663" cy="6797675"/>
  <p:embeddedFontLst>
    <p:embeddedFont>
      <p:font typeface="Tahoma" panose="020B060403050404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FL0S+EB+YENk/eIaUoqsgbu5R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97a4a16cb_3_21: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197a4a16cb_3_21: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g2197a4a16cb_3_21: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97a4a16cb_3_32: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97a4a16cb_3_32: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g2197a4a16cb_3_32: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97a4a16cb_3_39: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197a4a16cb_3_39: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g2197a4a16cb_3_39: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97a4a16cb_3_51: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97a4a16cb_3_51: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1" name="Google Shape;171;g2197a4a16cb_3_51: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 name="Google Shape;59;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 name="Google Shape;65;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97a4a16cb_3_0: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97a4a16cb_3_0: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2" name="Google Shape;72;g2197a4a16cb_3_0: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97a4a16cb_3_59: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197a4a16cb_3_59: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9" name="Google Shape;79;g2197a4a16cb_3_59: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197a4a16cb_3_66: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197a4a16cb_3_66: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 name="Google Shape;87;g2197a4a16cb_3_66: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97a4a16cb_3_80: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97a4a16cb_3_80: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4" name="Google Shape;94;g2197a4a16cb_3_80: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97a4a16cb_0_0: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 name="Google Shape;100;g2197a4a16cb_0_0: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97a4a16cb_0_48: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g2197a4a16cb_0_4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5"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5"/>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4" name="Google Shape;44;p14"/>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14"/>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a:solidFill>
                  <a:schemeClr val="dk1"/>
                </a:solidFill>
                <a:latin typeface="Arial"/>
                <a:ea typeface="Arial"/>
                <a:cs typeface="Arial"/>
                <a:sym typeface="Arial"/>
              </a:defRPr>
            </a:lvl1pPr>
            <a:lvl2pPr marL="0" marR="0" lvl="1" indent="0" algn="l" rtl="0">
              <a:spcBef>
                <a:spcPts val="0"/>
              </a:spcBef>
              <a:spcAft>
                <a:spcPts val="0"/>
              </a:spcAft>
              <a:buNone/>
              <a:defRPr sz="1800" b="0">
                <a:solidFill>
                  <a:schemeClr val="dk1"/>
                </a:solidFill>
                <a:latin typeface="Arial"/>
                <a:ea typeface="Arial"/>
                <a:cs typeface="Arial"/>
                <a:sym typeface="Arial"/>
              </a:defRPr>
            </a:lvl2pPr>
            <a:lvl3pPr marL="0" marR="0" lvl="2" indent="0" algn="l" rtl="0">
              <a:spcBef>
                <a:spcPts val="0"/>
              </a:spcBef>
              <a:spcAft>
                <a:spcPts val="0"/>
              </a:spcAft>
              <a:buNone/>
              <a:defRPr sz="1800" b="0">
                <a:solidFill>
                  <a:schemeClr val="dk1"/>
                </a:solidFill>
                <a:latin typeface="Arial"/>
                <a:ea typeface="Arial"/>
                <a:cs typeface="Arial"/>
                <a:sym typeface="Arial"/>
              </a:defRPr>
            </a:lvl3pPr>
            <a:lvl4pPr marL="0" marR="0" lvl="3" indent="0" algn="l" rtl="0">
              <a:spcBef>
                <a:spcPts val="0"/>
              </a:spcBef>
              <a:spcAft>
                <a:spcPts val="0"/>
              </a:spcAft>
              <a:buNone/>
              <a:defRPr sz="1800" b="0">
                <a:solidFill>
                  <a:schemeClr val="dk1"/>
                </a:solidFill>
                <a:latin typeface="Arial"/>
                <a:ea typeface="Arial"/>
                <a:cs typeface="Arial"/>
                <a:sym typeface="Arial"/>
              </a:defRPr>
            </a:lvl4pPr>
            <a:lvl5pPr marL="0" marR="0" lvl="4" indent="0" algn="l" rtl="0">
              <a:spcBef>
                <a:spcPts val="0"/>
              </a:spcBef>
              <a:spcAft>
                <a:spcPts val="0"/>
              </a:spcAft>
              <a:buNone/>
              <a:defRPr sz="1800" b="0">
                <a:solidFill>
                  <a:schemeClr val="dk1"/>
                </a:solidFill>
                <a:latin typeface="Arial"/>
                <a:ea typeface="Arial"/>
                <a:cs typeface="Arial"/>
                <a:sym typeface="Arial"/>
              </a:defRPr>
            </a:lvl5pPr>
            <a:lvl6pPr marL="0" marR="0" lvl="5" indent="0" algn="l" rtl="0">
              <a:spcBef>
                <a:spcPts val="0"/>
              </a:spcBef>
              <a:spcAft>
                <a:spcPts val="0"/>
              </a:spcAft>
              <a:buNone/>
              <a:defRPr sz="1800" b="0">
                <a:solidFill>
                  <a:schemeClr val="dk1"/>
                </a:solidFill>
                <a:latin typeface="Arial"/>
                <a:ea typeface="Arial"/>
                <a:cs typeface="Arial"/>
                <a:sym typeface="Arial"/>
              </a:defRPr>
            </a:lvl6pPr>
            <a:lvl7pPr marL="0" marR="0" lvl="6" indent="0" algn="l" rtl="0">
              <a:spcBef>
                <a:spcPts val="0"/>
              </a:spcBef>
              <a:spcAft>
                <a:spcPts val="0"/>
              </a:spcAft>
              <a:buNone/>
              <a:defRPr sz="1800" b="0">
                <a:solidFill>
                  <a:schemeClr val="dk1"/>
                </a:solidFill>
                <a:latin typeface="Arial"/>
                <a:ea typeface="Arial"/>
                <a:cs typeface="Arial"/>
                <a:sym typeface="Arial"/>
              </a:defRPr>
            </a:lvl7pPr>
            <a:lvl8pPr marL="0" marR="0" lvl="7" indent="0" algn="l" rtl="0">
              <a:spcBef>
                <a:spcPts val="0"/>
              </a:spcBef>
              <a:spcAft>
                <a:spcPts val="0"/>
              </a:spcAft>
              <a:buNone/>
              <a:defRPr sz="1800" b="0">
                <a:solidFill>
                  <a:schemeClr val="dk1"/>
                </a:solidFill>
                <a:latin typeface="Arial"/>
                <a:ea typeface="Arial"/>
                <a:cs typeface="Arial"/>
                <a:sym typeface="Arial"/>
              </a:defRPr>
            </a:lvl8pPr>
            <a:lvl9pPr marL="0" marR="0" lvl="8" indent="0" algn="l" rtl="0">
              <a:spcBef>
                <a:spcPts val="0"/>
              </a:spcBef>
              <a:spcAft>
                <a:spcPts val="0"/>
              </a:spcAft>
              <a:buNone/>
              <a:defRPr sz="1800" b="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6"/>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3" name="Google Shape;23;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7" name="Google Shape;27;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4" name="Google Shape;34;p11"/>
          <p:cNvSpPr>
            <a:spLocks noGrp="1"/>
          </p:cNvSpPr>
          <p:nvPr>
            <p:ph type="pic" idx="2"/>
          </p:nvPr>
        </p:nvSpPr>
        <p:spPr>
          <a:xfrm>
            <a:off x="1792288" y="612775"/>
            <a:ext cx="5486400" cy="4114800"/>
          </a:xfrm>
          <a:prstGeom prst="rect">
            <a:avLst/>
          </a:prstGeom>
          <a:noFill/>
          <a:ln>
            <a:noFill/>
          </a:ln>
        </p:spPr>
      </p:sp>
      <p:sp>
        <p:nvSpPr>
          <p:cNvPr id="35" name="Google Shape;3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1" name="Google Shape;41;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4"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a:solidFill>
                  <a:srgbClr val="222268"/>
                </a:solidFill>
                <a:latin typeface="Arial"/>
                <a:ea typeface="Arial"/>
                <a:cs typeface="Arial"/>
                <a:sym typeface="Arial"/>
              </a:rPr>
              <a:t>Mẫu </a:t>
            </a:r>
            <a:r>
              <a:rPr lang="en-US" sz="4400" b="1">
                <a:solidFill>
                  <a:srgbClr val="222268"/>
                </a:solidFill>
              </a:rPr>
              <a:t>Factory Method</a:t>
            </a:r>
            <a:endParaRPr sz="4400" b="1" i="0" u="none" strike="noStrike" cap="none">
              <a:solidFill>
                <a:srgbClr val="222268"/>
              </a:solidFill>
              <a:latin typeface="Arial"/>
              <a:ea typeface="Arial"/>
              <a:cs typeface="Arial"/>
              <a:sym typeface="Arial"/>
            </a:endParaRPr>
          </a:p>
        </p:txBody>
      </p:sp>
      <p:sp>
        <p:nvSpPr>
          <p:cNvPr id="55" name="Google Shape;55;p1"/>
          <p:cNvSpPr txBox="1">
            <a:spLocks noGrp="1"/>
          </p:cNvSpPr>
          <p:nvPr>
            <p:ph type="subTitle" idx="1"/>
          </p:nvPr>
        </p:nvSpPr>
        <p:spPr>
          <a:xfrm>
            <a:off x="3643800" y="4456850"/>
            <a:ext cx="5312400" cy="11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Times New Roman"/>
              <a:buNone/>
            </a:pPr>
            <a:endParaRPr sz="2400" b="1" dirty="0">
              <a:solidFill>
                <a:schemeClr val="dk1"/>
              </a:solidFill>
              <a:latin typeface="Times New Roman"/>
              <a:ea typeface="Times New Roman"/>
              <a:cs typeface="Times New Roman"/>
              <a:sym typeface="Times New Roman"/>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nodePh="1">
                                  <p:stCondLst>
                                    <p:cond delay="0"/>
                                  </p:stCondLst>
                                  <p:endCondLst>
                                    <p:cond evt="begin" delay="0">
                                      <p:tn val="15"/>
                                    </p:cond>
                                  </p:endCondLst>
                                  <p:childTnLst>
                                    <p:set>
                                      <p:cBhvr>
                                        <p:cTn id="16" dur="1" fill="hold">
                                          <p:stCondLst>
                                            <p:cond delay="0"/>
                                          </p:stCondLst>
                                        </p:cTn>
                                        <p:tgtEl>
                                          <p:spTgt spid="55">
                                            <p:txEl>
                                              <p:pRg st="0" end="0"/>
                                            </p:txEl>
                                          </p:spTgt>
                                        </p:tgtEl>
                                        <p:attrNameLst>
                                          <p:attrName>style.visibility</p:attrName>
                                        </p:attrNameLst>
                                      </p:cBhvr>
                                      <p:to>
                                        <p:strVal val="visible"/>
                                      </p:to>
                                    </p:set>
                                    <p:animEffect transition="in" filter="fade">
                                      <p:cBhvr>
                                        <p:cTn id="17" dur="10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197a4a16cb_3_21"/>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4000" b="1">
                <a:solidFill>
                  <a:schemeClr val="dk1"/>
                </a:solidFill>
              </a:rPr>
              <a:t>4. Ưu điểm</a:t>
            </a:r>
            <a:endParaRPr sz="4000" b="1">
              <a:solidFill>
                <a:schemeClr val="dk1"/>
              </a:solidFill>
            </a:endParaRPr>
          </a:p>
          <a:p>
            <a:pPr marL="0" lvl="0" indent="0" algn="ctr" rtl="0">
              <a:spcBef>
                <a:spcPts val="0"/>
              </a:spcBef>
              <a:spcAft>
                <a:spcPts val="0"/>
              </a:spcAft>
              <a:buNone/>
            </a:pPr>
            <a:endParaRPr/>
          </a:p>
        </p:txBody>
      </p:sp>
      <p:sp>
        <p:nvSpPr>
          <p:cNvPr id="153" name="Google Shape;153;g2197a4a16cb_3_21"/>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a:t>Ưu điểm:</a:t>
            </a:r>
            <a:endParaRPr sz="2400"/>
          </a:p>
          <a:p>
            <a:pPr marL="457200" lvl="0" indent="-381000" algn="just" rtl="0">
              <a:lnSpc>
                <a:spcPct val="115000"/>
              </a:lnSpc>
              <a:spcBef>
                <a:spcPts val="0"/>
              </a:spcBef>
              <a:spcAft>
                <a:spcPts val="0"/>
              </a:spcAft>
              <a:buSzPts val="2400"/>
              <a:buChar char="-"/>
            </a:pPr>
            <a:r>
              <a:rPr lang="en-US" sz="2400">
                <a:solidFill>
                  <a:srgbClr val="1B1B1B"/>
                </a:solidFill>
                <a:highlight>
                  <a:schemeClr val="lt1"/>
                </a:highlight>
              </a:rPr>
              <a:t>Che giấu quá trình xử lý logic của phương thức khởi tạo.</a:t>
            </a:r>
            <a:endParaRPr sz="240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chemeClr val="lt1"/>
                </a:highlight>
              </a:rPr>
              <a:t>Hạn chế sự phụ thuộc giữa creator và concrete products</a:t>
            </a:r>
            <a:endParaRPr sz="2400">
              <a:solidFill>
                <a:srgbClr val="1B1B1B"/>
              </a:solidFill>
              <a:highlight>
                <a:schemeClr val="lt1"/>
              </a:highlight>
            </a:endParaRPr>
          </a:p>
          <a:p>
            <a:pPr marL="457200" lvl="0" indent="-381000" algn="just" rtl="0">
              <a:lnSpc>
                <a:spcPct val="115000"/>
              </a:lnSpc>
              <a:spcBef>
                <a:spcPts val="0"/>
              </a:spcBef>
              <a:spcAft>
                <a:spcPts val="0"/>
              </a:spcAft>
              <a:buSzPts val="2400"/>
              <a:buChar char="-"/>
            </a:pPr>
            <a:r>
              <a:rPr lang="en-US" sz="2400"/>
              <a:t>Dễ dàng mở rộng, thêm những đoạn code mới vào chương trình mà không cần phá vỡ các đối tượng ban đầu</a:t>
            </a:r>
            <a:endParaRPr sz="2400"/>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chemeClr val="lt1"/>
                </a:highlight>
              </a:rPr>
              <a:t>Giúp gom các đoạn code tạo ra product vào một nơi trong chương trình, nhờ đó giúp dễ theo dõi và thao tác.</a:t>
            </a:r>
            <a:endParaRPr sz="240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chemeClr val="lt1"/>
                </a:highlight>
              </a:rPr>
              <a:t>Giảm khả năng gây lỗi compile, trong trường hợp chúng ta cần tạo một đối tượng mà quên khai báo lớp, chúng ta cũng có thể xử lý lỗi trong Factory và khai báo lớp cho chúng sau.</a:t>
            </a:r>
            <a:endParaRPr sz="2400">
              <a:solidFill>
                <a:srgbClr val="1B1B1B"/>
              </a:solidFill>
              <a:highlight>
                <a:schemeClr val="lt1"/>
              </a:highlight>
            </a:endParaRPr>
          </a:p>
          <a:p>
            <a:pPr marL="0" lvl="0" indent="0" algn="l" rtl="0">
              <a:spcBef>
                <a:spcPts val="7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197a4a16cb_3_32"/>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a:solidFill>
                  <a:schemeClr val="dk1"/>
                </a:solidFill>
              </a:rPr>
              <a:t>4. Ưu điểm</a:t>
            </a:r>
            <a:endParaRPr sz="4000" b="1">
              <a:solidFill>
                <a:schemeClr val="dk1"/>
              </a:solidFill>
            </a:endParaRPr>
          </a:p>
          <a:p>
            <a:pPr marL="0" lvl="0" indent="0" algn="ctr" rtl="0">
              <a:spcBef>
                <a:spcPts val="0"/>
              </a:spcBef>
              <a:spcAft>
                <a:spcPts val="0"/>
              </a:spcAft>
              <a:buNone/>
            </a:pPr>
            <a:endParaRPr/>
          </a:p>
        </p:txBody>
      </p:sp>
      <p:sp>
        <p:nvSpPr>
          <p:cNvPr id="160" name="Google Shape;160;g2197a4a16cb_3_32"/>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US"/>
              <a:t>=&gt; Vì những đặc điểm trên nên factory pattern thường được sử dụng trong các thư viện (người sử dụng đạt được mục đích tạo mới object và không cần quan tâm đến cách nó được tạo ra)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197a4a16cb_3_39"/>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4000" b="1">
                <a:solidFill>
                  <a:schemeClr val="dk1"/>
                </a:solidFill>
              </a:rPr>
              <a:t>5. Nhược điểm</a:t>
            </a:r>
            <a:endParaRPr sz="4000" b="1">
              <a:solidFill>
                <a:schemeClr val="dk1"/>
              </a:solidFill>
            </a:endParaRPr>
          </a:p>
          <a:p>
            <a:pPr marL="0" lvl="0" indent="0" algn="ctr" rtl="0">
              <a:spcBef>
                <a:spcPts val="0"/>
              </a:spcBef>
              <a:spcAft>
                <a:spcPts val="0"/>
              </a:spcAft>
              <a:buNone/>
            </a:pPr>
            <a:endParaRPr/>
          </a:p>
        </p:txBody>
      </p:sp>
      <p:sp>
        <p:nvSpPr>
          <p:cNvPr id="167" name="Google Shape;167;g2197a4a16cb_3_39"/>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dirty="0" err="1"/>
              <a:t>Nhược</a:t>
            </a:r>
            <a:r>
              <a:rPr lang="en-US" sz="2400" dirty="0"/>
              <a:t> </a:t>
            </a:r>
            <a:r>
              <a:rPr lang="en-US" sz="2400" dirty="0" err="1"/>
              <a:t>điểm</a:t>
            </a:r>
            <a:r>
              <a:rPr lang="en-US" sz="2400" dirty="0"/>
              <a:t>:</a:t>
            </a:r>
            <a:endParaRPr sz="2400" dirty="0"/>
          </a:p>
          <a:p>
            <a:pPr marL="457200" lvl="0" indent="-381000" algn="just" rtl="0">
              <a:lnSpc>
                <a:spcPct val="115000"/>
              </a:lnSpc>
              <a:spcBef>
                <a:spcPts val="0"/>
              </a:spcBef>
              <a:spcAft>
                <a:spcPts val="0"/>
              </a:spcAft>
              <a:buSzPts val="2400"/>
              <a:buChar char="-"/>
            </a:pPr>
            <a:r>
              <a:rPr lang="en-US" sz="2400" dirty="0">
                <a:solidFill>
                  <a:srgbClr val="1B1B1B"/>
                </a:solidFill>
                <a:highlight>
                  <a:schemeClr val="lt1"/>
                </a:highlight>
              </a:rPr>
              <a:t>Source code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thể</a:t>
            </a:r>
            <a:r>
              <a:rPr lang="en-US" sz="2400" dirty="0">
                <a:solidFill>
                  <a:srgbClr val="1B1B1B"/>
                </a:solidFill>
                <a:highlight>
                  <a:schemeClr val="lt1"/>
                </a:highlight>
              </a:rPr>
              <a:t> </a:t>
            </a:r>
            <a:r>
              <a:rPr lang="en-US" sz="2400" dirty="0" err="1">
                <a:solidFill>
                  <a:srgbClr val="1B1B1B"/>
                </a:solidFill>
                <a:highlight>
                  <a:schemeClr val="lt1"/>
                </a:highlight>
              </a:rPr>
              <a:t>trở</a:t>
            </a:r>
            <a:r>
              <a:rPr lang="en-US" sz="2400" dirty="0">
                <a:solidFill>
                  <a:srgbClr val="1B1B1B"/>
                </a:solidFill>
                <a:highlight>
                  <a:schemeClr val="lt1"/>
                </a:highlight>
              </a:rPr>
              <a:t> </a:t>
            </a:r>
            <a:r>
              <a:rPr lang="en-US" sz="2400" dirty="0" err="1">
                <a:solidFill>
                  <a:srgbClr val="1B1B1B"/>
                </a:solidFill>
                <a:highlight>
                  <a:schemeClr val="lt1"/>
                </a:highlight>
              </a:rPr>
              <a:t>nên</a:t>
            </a:r>
            <a:r>
              <a:rPr lang="en-US" sz="2400" dirty="0">
                <a:solidFill>
                  <a:srgbClr val="1B1B1B"/>
                </a:solidFill>
                <a:highlight>
                  <a:schemeClr val="lt1"/>
                </a:highlight>
              </a:rPr>
              <a:t> </a:t>
            </a:r>
            <a:r>
              <a:rPr lang="en-US" sz="2400" dirty="0" err="1">
                <a:solidFill>
                  <a:srgbClr val="1B1B1B"/>
                </a:solidFill>
                <a:highlight>
                  <a:schemeClr val="lt1"/>
                </a:highlight>
              </a:rPr>
              <a:t>phức</a:t>
            </a:r>
            <a:r>
              <a:rPr lang="en-US" sz="2400" dirty="0">
                <a:solidFill>
                  <a:srgbClr val="1B1B1B"/>
                </a:solidFill>
                <a:highlight>
                  <a:schemeClr val="lt1"/>
                </a:highlight>
              </a:rPr>
              <a:t> </a:t>
            </a:r>
            <a:r>
              <a:rPr lang="en-US" sz="2400" dirty="0" err="1">
                <a:solidFill>
                  <a:srgbClr val="1B1B1B"/>
                </a:solidFill>
                <a:highlight>
                  <a:schemeClr val="lt1"/>
                </a:highlight>
              </a:rPr>
              <a:t>tạp</a:t>
            </a:r>
            <a:r>
              <a:rPr lang="en-US" sz="2400" dirty="0">
                <a:solidFill>
                  <a:srgbClr val="1B1B1B"/>
                </a:solidFill>
                <a:highlight>
                  <a:schemeClr val="lt1"/>
                </a:highlight>
              </a:rPr>
              <a:t> </a:t>
            </a:r>
            <a:r>
              <a:rPr lang="en-US" sz="2400" dirty="0" err="1">
                <a:solidFill>
                  <a:srgbClr val="1B1B1B"/>
                </a:solidFill>
                <a:highlight>
                  <a:schemeClr val="lt1"/>
                </a:highlight>
              </a:rPr>
              <a:t>hơn</a:t>
            </a:r>
            <a:r>
              <a:rPr lang="en-US" sz="2400" dirty="0">
                <a:solidFill>
                  <a:srgbClr val="1B1B1B"/>
                </a:solidFill>
                <a:highlight>
                  <a:schemeClr val="lt1"/>
                </a:highlight>
              </a:rPr>
              <a:t> </a:t>
            </a:r>
            <a:r>
              <a:rPr lang="en-US" sz="2400" dirty="0" err="1">
                <a:solidFill>
                  <a:srgbClr val="1B1B1B"/>
                </a:solidFill>
                <a:highlight>
                  <a:schemeClr val="lt1"/>
                </a:highlight>
              </a:rPr>
              <a:t>mức</a:t>
            </a:r>
            <a:r>
              <a:rPr lang="en-US" sz="2400" dirty="0">
                <a:solidFill>
                  <a:srgbClr val="1B1B1B"/>
                </a:solidFill>
                <a:highlight>
                  <a:schemeClr val="lt1"/>
                </a:highlight>
              </a:rPr>
              <a:t> </a:t>
            </a:r>
            <a:r>
              <a:rPr lang="en-US" sz="2400" dirty="0" err="1">
                <a:solidFill>
                  <a:srgbClr val="1B1B1B"/>
                </a:solidFill>
                <a:highlight>
                  <a:schemeClr val="lt1"/>
                </a:highlight>
              </a:rPr>
              <a:t>bình</a:t>
            </a:r>
            <a:r>
              <a:rPr lang="en-US" sz="2400" dirty="0">
                <a:solidFill>
                  <a:srgbClr val="1B1B1B"/>
                </a:solidFill>
                <a:highlight>
                  <a:schemeClr val="lt1"/>
                </a:highlight>
              </a:rPr>
              <a:t> </a:t>
            </a:r>
            <a:r>
              <a:rPr lang="en-US" sz="2400" dirty="0" err="1">
                <a:solidFill>
                  <a:srgbClr val="1B1B1B"/>
                </a:solidFill>
                <a:highlight>
                  <a:schemeClr val="lt1"/>
                </a:highlight>
              </a:rPr>
              <a:t>thường</a:t>
            </a:r>
            <a:r>
              <a:rPr lang="en-US" sz="2400" dirty="0">
                <a:solidFill>
                  <a:srgbClr val="1B1B1B"/>
                </a:solidFill>
                <a:highlight>
                  <a:schemeClr val="lt1"/>
                </a:highlight>
              </a:rPr>
              <a:t> do </a:t>
            </a:r>
            <a:r>
              <a:rPr lang="en-US" sz="2400" dirty="0" err="1">
                <a:solidFill>
                  <a:srgbClr val="1B1B1B"/>
                </a:solidFill>
                <a:highlight>
                  <a:schemeClr val="lt1"/>
                </a:highlight>
              </a:rPr>
              <a:t>đòi</a:t>
            </a:r>
            <a:r>
              <a:rPr lang="en-US" sz="2400" dirty="0">
                <a:solidFill>
                  <a:srgbClr val="1B1B1B"/>
                </a:solidFill>
                <a:highlight>
                  <a:schemeClr val="lt1"/>
                </a:highlight>
              </a:rPr>
              <a:t> </a:t>
            </a:r>
            <a:r>
              <a:rPr lang="en-US" sz="2400" dirty="0" err="1">
                <a:solidFill>
                  <a:srgbClr val="1B1B1B"/>
                </a:solidFill>
                <a:highlight>
                  <a:schemeClr val="lt1"/>
                </a:highlight>
              </a:rPr>
              <a:t>hỏi</a:t>
            </a:r>
            <a:r>
              <a:rPr lang="en-US" sz="2400" dirty="0">
                <a:solidFill>
                  <a:srgbClr val="1B1B1B"/>
                </a:solidFill>
                <a:highlight>
                  <a:schemeClr val="lt1"/>
                </a:highlight>
              </a:rPr>
              <a:t> </a:t>
            </a:r>
            <a:r>
              <a:rPr lang="en-US" sz="2400" dirty="0" err="1">
                <a:solidFill>
                  <a:srgbClr val="1B1B1B"/>
                </a:solidFill>
                <a:highlight>
                  <a:schemeClr val="lt1"/>
                </a:highlight>
              </a:rPr>
              <a:t>phải</a:t>
            </a:r>
            <a:r>
              <a:rPr lang="en-US" sz="2400" dirty="0">
                <a:solidFill>
                  <a:srgbClr val="1B1B1B"/>
                </a:solidFill>
                <a:highlight>
                  <a:schemeClr val="lt1"/>
                </a:highlight>
              </a:rPr>
              <a:t> </a:t>
            </a:r>
            <a:r>
              <a:rPr lang="en-US" sz="2400" dirty="0" err="1">
                <a:solidFill>
                  <a:srgbClr val="1B1B1B"/>
                </a:solidFill>
                <a:highlight>
                  <a:schemeClr val="lt1"/>
                </a:highlight>
              </a:rPr>
              <a:t>sử</a:t>
            </a:r>
            <a:r>
              <a:rPr lang="en-US" sz="2400" dirty="0">
                <a:solidFill>
                  <a:srgbClr val="1B1B1B"/>
                </a:solidFill>
                <a:highlight>
                  <a:schemeClr val="lt1"/>
                </a:highlight>
              </a:rPr>
              <a:t> </a:t>
            </a:r>
            <a:r>
              <a:rPr lang="en-US" sz="2400" dirty="0" err="1">
                <a:solidFill>
                  <a:srgbClr val="1B1B1B"/>
                </a:solidFill>
                <a:highlight>
                  <a:schemeClr val="lt1"/>
                </a:highlight>
              </a:rPr>
              <a:t>dụng</a:t>
            </a:r>
            <a:r>
              <a:rPr lang="en-US" sz="2400" dirty="0">
                <a:solidFill>
                  <a:srgbClr val="1B1B1B"/>
                </a:solidFill>
                <a:highlight>
                  <a:schemeClr val="lt1"/>
                </a:highlight>
              </a:rPr>
              <a:t> </a:t>
            </a:r>
            <a:r>
              <a:rPr lang="en-US" sz="2400" dirty="0" err="1">
                <a:solidFill>
                  <a:srgbClr val="1B1B1B"/>
                </a:solidFill>
                <a:highlight>
                  <a:schemeClr val="lt1"/>
                </a:highlight>
              </a:rPr>
              <a:t>nhiều</a:t>
            </a:r>
            <a:r>
              <a:rPr lang="en-US" sz="2400" dirty="0">
                <a:solidFill>
                  <a:srgbClr val="1B1B1B"/>
                </a:solidFill>
                <a:highlight>
                  <a:schemeClr val="lt1"/>
                </a:highlight>
              </a:rPr>
              <a:t> class </a:t>
            </a:r>
            <a:r>
              <a:rPr lang="en-US" sz="2400" dirty="0" err="1">
                <a:solidFill>
                  <a:srgbClr val="1B1B1B"/>
                </a:solidFill>
                <a:highlight>
                  <a:schemeClr val="lt1"/>
                </a:highlight>
              </a:rPr>
              <a:t>mới</a:t>
            </a:r>
            <a:r>
              <a:rPr lang="en-US" sz="2400" dirty="0">
                <a:solidFill>
                  <a:srgbClr val="1B1B1B"/>
                </a:solidFill>
                <a:highlight>
                  <a:schemeClr val="lt1"/>
                </a:highlight>
              </a:rPr>
              <a:t>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thể</a:t>
            </a:r>
            <a:r>
              <a:rPr lang="en-US" sz="2400" dirty="0">
                <a:solidFill>
                  <a:srgbClr val="1B1B1B"/>
                </a:solidFill>
                <a:highlight>
                  <a:schemeClr val="lt1"/>
                </a:highlight>
              </a:rPr>
              <a:t> </a:t>
            </a:r>
            <a:r>
              <a:rPr lang="en-US" sz="2400" dirty="0" err="1">
                <a:solidFill>
                  <a:srgbClr val="1B1B1B"/>
                </a:solidFill>
                <a:highlight>
                  <a:schemeClr val="lt1"/>
                </a:highlight>
              </a:rPr>
              <a:t>cài</a:t>
            </a:r>
            <a:r>
              <a:rPr lang="en-US" sz="2400" dirty="0">
                <a:solidFill>
                  <a:srgbClr val="1B1B1B"/>
                </a:solidFill>
                <a:highlight>
                  <a:schemeClr val="lt1"/>
                </a:highlight>
              </a:rPr>
              <a:t> </a:t>
            </a:r>
            <a:r>
              <a:rPr lang="en-US" sz="2400" dirty="0" err="1">
                <a:solidFill>
                  <a:srgbClr val="1B1B1B"/>
                </a:solidFill>
                <a:highlight>
                  <a:schemeClr val="lt1"/>
                </a:highlight>
              </a:rPr>
              <a:t>đặt</a:t>
            </a:r>
            <a:r>
              <a:rPr lang="en-US" sz="2400" dirty="0">
                <a:solidFill>
                  <a:srgbClr val="1B1B1B"/>
                </a:solidFill>
                <a:highlight>
                  <a:schemeClr val="lt1"/>
                </a:highlight>
              </a:rPr>
              <a:t> </a:t>
            </a:r>
            <a:r>
              <a:rPr lang="en-US" sz="2400" dirty="0" err="1">
                <a:solidFill>
                  <a:srgbClr val="1B1B1B"/>
                </a:solidFill>
                <a:highlight>
                  <a:schemeClr val="lt1"/>
                </a:highlight>
              </a:rPr>
              <a:t>được</a:t>
            </a:r>
            <a:r>
              <a:rPr lang="en-US" sz="2400" dirty="0">
                <a:solidFill>
                  <a:srgbClr val="1B1B1B"/>
                </a:solidFill>
                <a:highlight>
                  <a:schemeClr val="lt1"/>
                </a:highlight>
              </a:rPr>
              <a:t> pattern </a:t>
            </a:r>
            <a:r>
              <a:rPr lang="en-US" sz="2400" dirty="0" err="1">
                <a:solidFill>
                  <a:srgbClr val="1B1B1B"/>
                </a:solidFill>
                <a:highlight>
                  <a:schemeClr val="lt1"/>
                </a:highlight>
              </a:rPr>
              <a:t>này</a:t>
            </a:r>
            <a:r>
              <a:rPr lang="en-US" sz="2400" dirty="0">
                <a:solidFill>
                  <a:srgbClr val="1B1B1B"/>
                </a:solidFill>
                <a:highlight>
                  <a:schemeClr val="lt1"/>
                </a:highlight>
              </a:rPr>
              <a:t>.</a:t>
            </a:r>
            <a:endParaRPr sz="2400" dirty="0">
              <a:solidFill>
                <a:srgbClr val="1B1B1B"/>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2197a4a16cb_3_51"/>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4000" b="1">
                <a:solidFill>
                  <a:schemeClr val="dk1"/>
                </a:solidFill>
              </a:rPr>
              <a:t>6. Liên quan đến mẫu khác</a:t>
            </a:r>
            <a:endParaRPr sz="4000" b="1">
              <a:solidFill>
                <a:schemeClr val="dk1"/>
              </a:solidFill>
            </a:endParaRPr>
          </a:p>
          <a:p>
            <a:pPr marL="0" lvl="0" indent="0" algn="ctr" rtl="0">
              <a:spcBef>
                <a:spcPts val="0"/>
              </a:spcBef>
              <a:spcAft>
                <a:spcPts val="0"/>
              </a:spcAft>
              <a:buNone/>
            </a:pPr>
            <a:endParaRPr/>
          </a:p>
        </p:txBody>
      </p:sp>
      <p:sp>
        <p:nvSpPr>
          <p:cNvPr id="174" name="Google Shape;174;g2197a4a16cb_3_51"/>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431800" algn="l" rtl="0">
              <a:spcBef>
                <a:spcPts val="640"/>
              </a:spcBef>
              <a:spcAft>
                <a:spcPts val="0"/>
              </a:spcAft>
              <a:buSzPts val="3200"/>
              <a:buChar char="-"/>
            </a:pPr>
            <a:r>
              <a:rPr lang="en-US"/>
              <a:t>Abstract factory: thường được sử dụng cùng factory method </a:t>
            </a:r>
            <a:endParaRPr/>
          </a:p>
          <a:p>
            <a:pPr marL="457200" lvl="0" indent="-431800" algn="l" rtl="0">
              <a:spcBef>
                <a:spcPts val="0"/>
              </a:spcBef>
              <a:spcAft>
                <a:spcPts val="0"/>
              </a:spcAft>
              <a:buSzPts val="3200"/>
              <a:buChar char="-"/>
            </a:pPr>
            <a:r>
              <a:rPr lang="en-US"/>
              <a:t>Prototypes: không yêu cầu phân lớp từ creator. Tuy nhiên, chúng thường yêu cầu khởi tạo trên lớp product. Creator sử dụng Initialize để khởi tạo đối tượng.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Nội dung</a:t>
            </a:r>
            <a:endParaRPr/>
          </a:p>
        </p:txBody>
      </p:sp>
      <p:sp>
        <p:nvSpPr>
          <p:cNvPr id="62" name="Google Shape;62;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a:latin typeface="Arial"/>
                <a:ea typeface="Arial"/>
                <a:cs typeface="Arial"/>
                <a:sym typeface="Arial"/>
              </a:rPr>
              <a:t>Tổng quan</a:t>
            </a:r>
            <a:endParaRPr sz="24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Tên</a:t>
            </a:r>
            <a:endParaRPr sz="20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Mô tả ngắn về mẫu</a:t>
            </a:r>
            <a:endParaRPr sz="20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Phân loại</a:t>
            </a:r>
            <a:endParaRPr sz="200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a:t>Ngữ cảnh/trường hợp sử dụng</a:t>
            </a:r>
            <a:endParaRPr sz="2400"/>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Cấu trúc mẫu và mô tả + </a:t>
            </a:r>
            <a:r>
              <a:rPr lang="en-US" sz="2400"/>
              <a:t>code </a:t>
            </a:r>
            <a:r>
              <a:rPr lang="en-US" sz="2400">
                <a:latin typeface="Arial"/>
                <a:ea typeface="Arial"/>
                <a:cs typeface="Arial"/>
                <a:sym typeface="Arial"/>
              </a:rPr>
              <a:t>ví dụ minh họa</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Ưu điểm</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Nhược điểm</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Liên quan đến các mẫu khác</a:t>
            </a:r>
            <a:endParaRPr sz="2400">
              <a:latin typeface="Arial"/>
              <a:ea typeface="Arial"/>
              <a:cs typeface="Arial"/>
              <a:sym typeface="Arial"/>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1000"/>
                                        <p:tgtEl>
                                          <p:spTgt spid="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xEl>
                                              <p:pRg st="1" end="1"/>
                                            </p:txEl>
                                          </p:spTgt>
                                        </p:tgtEl>
                                        <p:attrNameLst>
                                          <p:attrName>style.visibility</p:attrName>
                                        </p:attrNameLst>
                                      </p:cBhvr>
                                      <p:to>
                                        <p:strVal val="visible"/>
                                      </p:to>
                                    </p:set>
                                    <p:animEffect transition="in" filter="fade">
                                      <p:cBhvr>
                                        <p:cTn id="12" dur="1000"/>
                                        <p:tgtEl>
                                          <p:spTgt spid="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xEl>
                                              <p:pRg st="2" end="2"/>
                                            </p:txEl>
                                          </p:spTgt>
                                        </p:tgtEl>
                                        <p:attrNameLst>
                                          <p:attrName>style.visibility</p:attrName>
                                        </p:attrNameLst>
                                      </p:cBhvr>
                                      <p:to>
                                        <p:strVal val="visible"/>
                                      </p:to>
                                    </p:set>
                                    <p:animEffect transition="in" filter="fade">
                                      <p:cBhvr>
                                        <p:cTn id="17" dur="1000"/>
                                        <p:tgtEl>
                                          <p:spTgt spid="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
                                            <p:txEl>
                                              <p:pRg st="3" end="3"/>
                                            </p:txEl>
                                          </p:spTgt>
                                        </p:tgtEl>
                                        <p:attrNameLst>
                                          <p:attrName>style.visibility</p:attrName>
                                        </p:attrNameLst>
                                      </p:cBhvr>
                                      <p:to>
                                        <p:strVal val="visible"/>
                                      </p:to>
                                    </p:set>
                                    <p:animEffect transition="in" filter="fade">
                                      <p:cBhvr>
                                        <p:cTn id="22" dur="1000"/>
                                        <p:tgtEl>
                                          <p:spTgt spid="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
                                            <p:txEl>
                                              <p:pRg st="4" end="4"/>
                                            </p:txEl>
                                          </p:spTgt>
                                        </p:tgtEl>
                                        <p:attrNameLst>
                                          <p:attrName>style.visibility</p:attrName>
                                        </p:attrNameLst>
                                      </p:cBhvr>
                                      <p:to>
                                        <p:strVal val="visible"/>
                                      </p:to>
                                    </p:set>
                                    <p:animEffect transition="in" filter="fade">
                                      <p:cBhvr>
                                        <p:cTn id="27" dur="1000"/>
                                        <p:tgtEl>
                                          <p:spTgt spid="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xEl>
                                              <p:pRg st="5" end="5"/>
                                            </p:txEl>
                                          </p:spTgt>
                                        </p:tgtEl>
                                        <p:attrNameLst>
                                          <p:attrName>style.visibility</p:attrName>
                                        </p:attrNameLst>
                                      </p:cBhvr>
                                      <p:to>
                                        <p:strVal val="visible"/>
                                      </p:to>
                                    </p:set>
                                    <p:animEffect transition="in" filter="fade">
                                      <p:cBhvr>
                                        <p:cTn id="32" dur="1000"/>
                                        <p:tgtEl>
                                          <p:spTgt spid="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
                                            <p:txEl>
                                              <p:pRg st="6" end="6"/>
                                            </p:txEl>
                                          </p:spTgt>
                                        </p:tgtEl>
                                        <p:attrNameLst>
                                          <p:attrName>style.visibility</p:attrName>
                                        </p:attrNameLst>
                                      </p:cBhvr>
                                      <p:to>
                                        <p:strVal val="visible"/>
                                      </p:to>
                                    </p:set>
                                    <p:animEffect transition="in" filter="fade">
                                      <p:cBhvr>
                                        <p:cTn id="37" dur="1000"/>
                                        <p:tgtEl>
                                          <p:spTgt spid="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xEl>
                                              <p:pRg st="7" end="7"/>
                                            </p:txEl>
                                          </p:spTgt>
                                        </p:tgtEl>
                                        <p:attrNameLst>
                                          <p:attrName>style.visibility</p:attrName>
                                        </p:attrNameLst>
                                      </p:cBhvr>
                                      <p:to>
                                        <p:strVal val="visible"/>
                                      </p:to>
                                    </p:set>
                                    <p:animEffect transition="in" filter="fade">
                                      <p:cBhvr>
                                        <p:cTn id="42" dur="1000"/>
                                        <p:tgtEl>
                                          <p:spTgt spid="6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
                                            <p:txEl>
                                              <p:pRg st="8" end="8"/>
                                            </p:txEl>
                                          </p:spTgt>
                                        </p:tgtEl>
                                        <p:attrNameLst>
                                          <p:attrName>style.visibility</p:attrName>
                                        </p:attrNameLst>
                                      </p:cBhvr>
                                      <p:to>
                                        <p:strVal val="visible"/>
                                      </p:to>
                                    </p:set>
                                    <p:animEffect transition="in" filter="fade">
                                      <p:cBhvr>
                                        <p:cTn id="47" dur="1000"/>
                                        <p:tgtEl>
                                          <p:spTgt spid="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1. Tổng quan</a:t>
            </a:r>
            <a:endParaRPr sz="4000" b="1">
              <a:solidFill>
                <a:schemeClr val="dk1"/>
              </a:solidFill>
            </a:endParaRPr>
          </a:p>
        </p:txBody>
      </p:sp>
      <p:sp>
        <p:nvSpPr>
          <p:cNvPr id="68" name="Google Shape;68;p3"/>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Char char="●"/>
            </a:pPr>
            <a:r>
              <a:rPr lang="en-US" sz="2400" dirty="0" err="1"/>
              <a:t>Tên</a:t>
            </a:r>
            <a:r>
              <a:rPr lang="en-US" sz="2400" dirty="0"/>
              <a:t> </a:t>
            </a:r>
            <a:r>
              <a:rPr lang="en-US" sz="2400" dirty="0" err="1"/>
              <a:t>mẫu</a:t>
            </a:r>
            <a:r>
              <a:rPr lang="en-US" sz="2400" dirty="0"/>
              <a:t>:</a:t>
            </a:r>
            <a:endParaRPr sz="2400" dirty="0"/>
          </a:p>
          <a:p>
            <a:pPr marL="457200" lvl="0" indent="-381000" algn="just" rtl="0">
              <a:lnSpc>
                <a:spcPct val="120000"/>
              </a:lnSpc>
              <a:spcBef>
                <a:spcPts val="0"/>
              </a:spcBef>
              <a:spcAft>
                <a:spcPts val="0"/>
              </a:spcAft>
              <a:buSzPts val="2400"/>
              <a:buChar char="-"/>
            </a:pPr>
            <a:r>
              <a:rPr lang="en-US" sz="2400" dirty="0"/>
              <a:t>Factory Method (Fabrication)</a:t>
            </a:r>
            <a:endParaRPr sz="2400" dirty="0"/>
          </a:p>
          <a:p>
            <a:pPr marL="457200" lvl="0" indent="-381000" algn="just" rtl="0">
              <a:lnSpc>
                <a:spcPct val="120000"/>
              </a:lnSpc>
              <a:spcBef>
                <a:spcPts val="0"/>
              </a:spcBef>
              <a:spcAft>
                <a:spcPts val="0"/>
              </a:spcAft>
              <a:buSzPts val="2400"/>
              <a:buChar char="●"/>
            </a:pPr>
            <a:r>
              <a:rPr lang="en-US" sz="2400" dirty="0"/>
              <a:t>  </a:t>
            </a:r>
            <a:r>
              <a:rPr lang="en-US" sz="2400" dirty="0" err="1"/>
              <a:t>Phân</a:t>
            </a:r>
            <a:r>
              <a:rPr lang="en-US" sz="2400" dirty="0"/>
              <a:t> </a:t>
            </a:r>
            <a:r>
              <a:rPr lang="en-US" sz="2400" dirty="0" err="1"/>
              <a:t>loại</a:t>
            </a:r>
            <a:r>
              <a:rPr lang="en-US" sz="2400" dirty="0"/>
              <a:t>:</a:t>
            </a:r>
            <a:endParaRPr sz="2400" dirty="0"/>
          </a:p>
          <a:p>
            <a:pPr marL="457200" lvl="0" indent="-381000" algn="just" rtl="0">
              <a:lnSpc>
                <a:spcPct val="120000"/>
              </a:lnSpc>
              <a:spcBef>
                <a:spcPts val="0"/>
              </a:spcBef>
              <a:spcAft>
                <a:spcPts val="0"/>
              </a:spcAft>
              <a:buSzPts val="2400"/>
              <a:buChar char="-"/>
            </a:pPr>
            <a:r>
              <a:rPr lang="en-US" sz="2400" dirty="0" err="1"/>
              <a:t>Thuộc</a:t>
            </a:r>
            <a:r>
              <a:rPr lang="en-US" sz="2400" dirty="0"/>
              <a:t> </a:t>
            </a:r>
            <a:r>
              <a:rPr lang="en-US" sz="2400" dirty="0" err="1"/>
              <a:t>phân</a:t>
            </a:r>
            <a:r>
              <a:rPr lang="en-US" sz="2400" dirty="0"/>
              <a:t> </a:t>
            </a:r>
            <a:r>
              <a:rPr lang="en-US" sz="2400" dirty="0" err="1"/>
              <a:t>nhóm</a:t>
            </a:r>
            <a:r>
              <a:rPr lang="en-US" sz="2400" dirty="0">
                <a:solidFill>
                  <a:srgbClr val="0B5394"/>
                </a:solidFill>
              </a:rPr>
              <a:t> </a:t>
            </a:r>
            <a:r>
              <a:rPr lang="en-US" sz="2400" dirty="0">
                <a:solidFill>
                  <a:srgbClr val="0000FF"/>
                </a:solidFill>
              </a:rPr>
              <a:t>Creational Pattern</a:t>
            </a:r>
            <a:endParaRPr sz="2400" dirty="0">
              <a:solidFill>
                <a:srgbClr val="0000FF"/>
              </a:solidFill>
            </a:endParaRPr>
          </a:p>
          <a:p>
            <a:pPr marL="457200" lvl="0" indent="-381000" algn="just" rtl="0">
              <a:lnSpc>
                <a:spcPct val="120000"/>
              </a:lnSpc>
              <a:spcBef>
                <a:spcPts val="0"/>
              </a:spcBef>
              <a:spcAft>
                <a:spcPts val="0"/>
              </a:spcAft>
              <a:buSzPts val="2400"/>
              <a:buChar char="●"/>
            </a:pPr>
            <a:r>
              <a:rPr lang="en-US" sz="2400" dirty="0"/>
              <a:t> </a:t>
            </a:r>
            <a:r>
              <a:rPr lang="en-US" sz="2400" dirty="0" err="1"/>
              <a:t>Mô</a:t>
            </a:r>
            <a:r>
              <a:rPr lang="en-US" sz="2400" dirty="0"/>
              <a:t> </a:t>
            </a:r>
            <a:r>
              <a:rPr lang="en-US" sz="2400" dirty="0" err="1"/>
              <a:t>tả</a:t>
            </a:r>
            <a:r>
              <a:rPr lang="en-US" sz="2400" dirty="0"/>
              <a:t>: </a:t>
            </a:r>
            <a:endParaRPr sz="2400" dirty="0">
              <a:solidFill>
                <a:srgbClr val="1B1B1B"/>
              </a:solidFill>
              <a:highlight>
                <a:schemeClr val="lt1"/>
              </a:highlight>
            </a:endParaRPr>
          </a:p>
          <a:p>
            <a:pPr marL="457200" lvl="0" indent="-381000" algn="just" rtl="0">
              <a:lnSpc>
                <a:spcPct val="120000"/>
              </a:lnSpc>
              <a:spcBef>
                <a:spcPts val="0"/>
              </a:spcBef>
              <a:spcAft>
                <a:spcPts val="0"/>
              </a:spcAft>
              <a:buClr>
                <a:srgbClr val="1B1B1B"/>
              </a:buClr>
              <a:buSzPts val="2400"/>
              <a:buChar char="-"/>
            </a:pPr>
            <a:r>
              <a:rPr lang="en-US" sz="2400" dirty="0">
                <a:solidFill>
                  <a:srgbClr val="1B1B1B"/>
                </a:solidFill>
                <a:highlight>
                  <a:schemeClr val="lt1"/>
                </a:highlight>
              </a:rPr>
              <a:t>Factory Method </a:t>
            </a:r>
            <a:r>
              <a:rPr lang="en-US" sz="2400" dirty="0" err="1">
                <a:solidFill>
                  <a:srgbClr val="1B1B1B"/>
                </a:solidFill>
                <a:highlight>
                  <a:schemeClr val="lt1"/>
                </a:highlight>
              </a:rPr>
              <a:t>cung</a:t>
            </a:r>
            <a:r>
              <a:rPr lang="en-US" sz="2400" dirty="0">
                <a:solidFill>
                  <a:srgbClr val="1B1B1B"/>
                </a:solidFill>
                <a:highlight>
                  <a:schemeClr val="lt1"/>
                </a:highlight>
              </a:rPr>
              <a:t> </a:t>
            </a:r>
            <a:r>
              <a:rPr lang="en-US" sz="2400" dirty="0" err="1">
                <a:solidFill>
                  <a:srgbClr val="1B1B1B"/>
                </a:solidFill>
                <a:highlight>
                  <a:schemeClr val="lt1"/>
                </a:highlight>
              </a:rPr>
              <a:t>cấp</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interface, </a:t>
            </a:r>
            <a:r>
              <a:rPr lang="en-US" sz="2400" dirty="0" err="1">
                <a:solidFill>
                  <a:srgbClr val="1B1B1B"/>
                </a:solidFill>
                <a:highlight>
                  <a:schemeClr val="lt1"/>
                </a:highlight>
              </a:rPr>
              <a:t>phương</a:t>
            </a:r>
            <a:r>
              <a:rPr lang="en-US" sz="2400" dirty="0">
                <a:solidFill>
                  <a:srgbClr val="1B1B1B"/>
                </a:solidFill>
                <a:highlight>
                  <a:schemeClr val="lt1"/>
                </a:highlight>
              </a:rPr>
              <a:t> </a:t>
            </a:r>
            <a:r>
              <a:rPr lang="en-US" sz="2400" dirty="0" err="1">
                <a:solidFill>
                  <a:srgbClr val="1B1B1B"/>
                </a:solidFill>
                <a:highlight>
                  <a:schemeClr val="lt1"/>
                </a:highlight>
              </a:rPr>
              <a:t>thức</a:t>
            </a:r>
            <a:r>
              <a:rPr lang="en-US" sz="2400" dirty="0">
                <a:solidFill>
                  <a:srgbClr val="1B1B1B"/>
                </a:solidFill>
                <a:highlight>
                  <a:schemeClr val="lt1"/>
                </a:highlight>
              </a:rPr>
              <a:t> </a:t>
            </a:r>
            <a:r>
              <a:rPr lang="en-US" sz="2400" dirty="0" err="1">
                <a:solidFill>
                  <a:srgbClr val="1B1B1B"/>
                </a:solidFill>
                <a:highlight>
                  <a:schemeClr val="lt1"/>
                </a:highlight>
              </a:rPr>
              <a:t>trong</a:t>
            </a:r>
            <a:r>
              <a:rPr lang="en-US" sz="2400" dirty="0">
                <a:solidFill>
                  <a:srgbClr val="1B1B1B"/>
                </a:solidFill>
                <a:highlight>
                  <a:schemeClr val="lt1"/>
                </a:highlight>
              </a:rPr>
              <a:t> </a:t>
            </a:r>
            <a:r>
              <a:rPr lang="en-US" sz="2400" dirty="0" err="1">
                <a:solidFill>
                  <a:srgbClr val="1B1B1B"/>
                </a:solidFill>
                <a:highlight>
                  <a:schemeClr val="lt1"/>
                </a:highlight>
              </a:rPr>
              <a:t>việc</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a:t>
            </a:r>
            <a:r>
              <a:rPr lang="en-US" sz="2400" dirty="0" err="1">
                <a:solidFill>
                  <a:srgbClr val="1B1B1B"/>
                </a:solidFill>
                <a:highlight>
                  <a:schemeClr val="lt1"/>
                </a:highlight>
              </a:rPr>
              <a:t>nên</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a:t>
            </a:r>
            <a:r>
              <a:rPr lang="en-US" sz="2400" dirty="0" err="1">
                <a:solidFill>
                  <a:srgbClr val="1B1B1B"/>
                </a:solidFill>
                <a:highlight>
                  <a:schemeClr val="lt1"/>
                </a:highlight>
              </a:rPr>
              <a:t>đối</a:t>
            </a:r>
            <a:r>
              <a:rPr lang="en-US" sz="2400" dirty="0">
                <a:solidFill>
                  <a:srgbClr val="1B1B1B"/>
                </a:solidFill>
                <a:highlight>
                  <a:schemeClr val="lt1"/>
                </a:highlight>
              </a:rPr>
              <a:t> </a:t>
            </a:r>
            <a:r>
              <a:rPr lang="en-US" sz="2400" dirty="0" err="1">
                <a:solidFill>
                  <a:srgbClr val="1B1B1B"/>
                </a:solidFill>
                <a:highlight>
                  <a:schemeClr val="lt1"/>
                </a:highlight>
              </a:rPr>
              <a:t>tượng</a:t>
            </a:r>
            <a:r>
              <a:rPr lang="en-US" sz="2400" dirty="0">
                <a:solidFill>
                  <a:srgbClr val="1B1B1B"/>
                </a:solidFill>
                <a:highlight>
                  <a:schemeClr val="lt1"/>
                </a:highlight>
              </a:rPr>
              <a:t> (object) </a:t>
            </a:r>
            <a:r>
              <a:rPr lang="en-US" sz="2400" dirty="0" err="1">
                <a:solidFill>
                  <a:srgbClr val="1B1B1B"/>
                </a:solidFill>
                <a:highlight>
                  <a:schemeClr val="lt1"/>
                </a:highlight>
              </a:rPr>
              <a:t>trong</a:t>
            </a:r>
            <a:r>
              <a:rPr lang="en-US" sz="2400" dirty="0">
                <a:solidFill>
                  <a:srgbClr val="1B1B1B"/>
                </a:solidFill>
                <a:highlight>
                  <a:schemeClr val="lt1"/>
                </a:highlight>
              </a:rPr>
              <a:t> class. </a:t>
            </a:r>
            <a:r>
              <a:rPr lang="en-US" sz="2400" dirty="0" err="1">
                <a:solidFill>
                  <a:srgbClr val="1B1B1B"/>
                </a:solidFill>
                <a:highlight>
                  <a:schemeClr val="lt1"/>
                </a:highlight>
              </a:rPr>
              <a:t>Nhưng</a:t>
            </a:r>
            <a:r>
              <a:rPr lang="en-US" sz="2400" dirty="0">
                <a:solidFill>
                  <a:srgbClr val="1B1B1B"/>
                </a:solidFill>
                <a:highlight>
                  <a:schemeClr val="lt1"/>
                </a:highlight>
              </a:rPr>
              <a:t> </a:t>
            </a:r>
            <a:r>
              <a:rPr lang="en-US" sz="2400" dirty="0" err="1">
                <a:solidFill>
                  <a:srgbClr val="1B1B1B"/>
                </a:solidFill>
                <a:highlight>
                  <a:schemeClr val="lt1"/>
                </a:highlight>
              </a:rPr>
              <a:t>để</a:t>
            </a:r>
            <a:r>
              <a:rPr lang="en-US" sz="2400" dirty="0">
                <a:solidFill>
                  <a:srgbClr val="1B1B1B"/>
                </a:solidFill>
                <a:highlight>
                  <a:schemeClr val="lt1"/>
                </a:highlight>
              </a:rPr>
              <a:t> </a:t>
            </a:r>
            <a:r>
              <a:rPr lang="en-US" sz="2400" dirty="0" err="1">
                <a:solidFill>
                  <a:srgbClr val="1B1B1B"/>
                </a:solidFill>
                <a:highlight>
                  <a:schemeClr val="lt1"/>
                </a:highlight>
              </a:rPr>
              <a:t>cho</a:t>
            </a:r>
            <a:r>
              <a:rPr lang="en-US" sz="2400" dirty="0">
                <a:solidFill>
                  <a:srgbClr val="1B1B1B"/>
                </a:solidFill>
                <a:highlight>
                  <a:schemeClr val="lt1"/>
                </a:highlight>
              </a:rPr>
              <a:t> class con </a:t>
            </a:r>
            <a:r>
              <a:rPr lang="en-US" sz="2400" dirty="0" err="1">
                <a:solidFill>
                  <a:srgbClr val="1B1B1B"/>
                </a:solidFill>
                <a:highlight>
                  <a:schemeClr val="lt1"/>
                </a:highlight>
              </a:rPr>
              <a:t>kế</a:t>
            </a:r>
            <a:r>
              <a:rPr lang="en-US" sz="2400" dirty="0">
                <a:solidFill>
                  <a:srgbClr val="1B1B1B"/>
                </a:solidFill>
                <a:highlight>
                  <a:schemeClr val="lt1"/>
                </a:highlight>
              </a:rPr>
              <a:t> </a:t>
            </a:r>
            <a:r>
              <a:rPr lang="en-US" sz="2400" dirty="0" err="1">
                <a:solidFill>
                  <a:srgbClr val="1B1B1B"/>
                </a:solidFill>
                <a:highlight>
                  <a:schemeClr val="lt1"/>
                </a:highlight>
              </a:rPr>
              <a:t>thừa</a:t>
            </a:r>
            <a:r>
              <a:rPr lang="en-US" sz="2400" dirty="0">
                <a:solidFill>
                  <a:srgbClr val="1B1B1B"/>
                </a:solidFill>
                <a:highlight>
                  <a:schemeClr val="lt1"/>
                </a:highlight>
              </a:rPr>
              <a:t> </a:t>
            </a:r>
            <a:r>
              <a:rPr lang="en-US" sz="2400" dirty="0" err="1">
                <a:solidFill>
                  <a:srgbClr val="1B1B1B"/>
                </a:solidFill>
                <a:highlight>
                  <a:schemeClr val="lt1"/>
                </a:highlight>
              </a:rPr>
              <a:t>của</a:t>
            </a:r>
            <a:r>
              <a:rPr lang="en-US" sz="2400" dirty="0">
                <a:solidFill>
                  <a:srgbClr val="1B1B1B"/>
                </a:solidFill>
                <a:highlight>
                  <a:schemeClr val="lt1"/>
                </a:highlight>
              </a:rPr>
              <a:t> </a:t>
            </a:r>
            <a:r>
              <a:rPr lang="en-US" sz="2400" dirty="0" err="1">
                <a:solidFill>
                  <a:srgbClr val="1B1B1B"/>
                </a:solidFill>
                <a:highlight>
                  <a:schemeClr val="lt1"/>
                </a:highlight>
              </a:rPr>
              <a:t>nó</a:t>
            </a:r>
            <a:r>
              <a:rPr lang="en-US" sz="2400" dirty="0">
                <a:solidFill>
                  <a:srgbClr val="1B1B1B"/>
                </a:solidFill>
                <a:highlight>
                  <a:schemeClr val="lt1"/>
                </a:highlight>
              </a:rPr>
              <a:t>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thể</a:t>
            </a:r>
            <a:r>
              <a:rPr lang="en-US" sz="2400" dirty="0">
                <a:solidFill>
                  <a:srgbClr val="1B1B1B"/>
                </a:solidFill>
                <a:highlight>
                  <a:schemeClr val="lt1"/>
                </a:highlight>
              </a:rPr>
              <a:t> </a:t>
            </a:r>
            <a:r>
              <a:rPr lang="en-US" sz="2400" dirty="0" err="1">
                <a:solidFill>
                  <a:srgbClr val="1B1B1B"/>
                </a:solidFill>
                <a:highlight>
                  <a:schemeClr val="lt1"/>
                </a:highlight>
              </a:rPr>
              <a:t>ghi</a:t>
            </a:r>
            <a:r>
              <a:rPr lang="en-US" sz="2400" dirty="0">
                <a:solidFill>
                  <a:srgbClr val="1B1B1B"/>
                </a:solidFill>
                <a:highlight>
                  <a:schemeClr val="lt1"/>
                </a:highlight>
              </a:rPr>
              <a:t> </a:t>
            </a:r>
            <a:r>
              <a:rPr lang="en-US" sz="2400" dirty="0" err="1">
                <a:solidFill>
                  <a:srgbClr val="1B1B1B"/>
                </a:solidFill>
                <a:highlight>
                  <a:schemeClr val="lt1"/>
                </a:highlight>
              </a:rPr>
              <a:t>đè</a:t>
            </a:r>
            <a:r>
              <a:rPr lang="en-US" sz="2400" dirty="0">
                <a:solidFill>
                  <a:srgbClr val="1B1B1B"/>
                </a:solidFill>
                <a:highlight>
                  <a:schemeClr val="lt1"/>
                </a:highlight>
              </a:rPr>
              <a:t> </a:t>
            </a:r>
            <a:r>
              <a:rPr lang="en-US" sz="2400" dirty="0" err="1">
                <a:solidFill>
                  <a:srgbClr val="1B1B1B"/>
                </a:solidFill>
                <a:highlight>
                  <a:schemeClr val="lt1"/>
                </a:highlight>
              </a:rPr>
              <a:t>để</a:t>
            </a:r>
            <a:r>
              <a:rPr lang="en-US" sz="2400" dirty="0">
                <a:solidFill>
                  <a:srgbClr val="1B1B1B"/>
                </a:solidFill>
                <a:highlight>
                  <a:schemeClr val="lt1"/>
                </a:highlight>
              </a:rPr>
              <a:t> </a:t>
            </a:r>
            <a:r>
              <a:rPr lang="en-US" sz="2400" dirty="0" err="1">
                <a:solidFill>
                  <a:srgbClr val="1B1B1B"/>
                </a:solidFill>
                <a:highlight>
                  <a:schemeClr val="lt1"/>
                </a:highlight>
              </a:rPr>
              <a:t>chỉ</a:t>
            </a:r>
            <a:r>
              <a:rPr lang="en-US" sz="2400" dirty="0">
                <a:solidFill>
                  <a:srgbClr val="1B1B1B"/>
                </a:solidFill>
                <a:highlight>
                  <a:schemeClr val="lt1"/>
                </a:highlight>
              </a:rPr>
              <a:t> </a:t>
            </a:r>
            <a:r>
              <a:rPr lang="en-US" sz="2400" dirty="0" err="1">
                <a:solidFill>
                  <a:srgbClr val="1B1B1B"/>
                </a:solidFill>
                <a:highlight>
                  <a:schemeClr val="lt1"/>
                </a:highlight>
              </a:rPr>
              <a:t>rõ</a:t>
            </a:r>
            <a:r>
              <a:rPr lang="en-US" sz="2400" dirty="0">
                <a:solidFill>
                  <a:srgbClr val="1B1B1B"/>
                </a:solidFill>
                <a:highlight>
                  <a:schemeClr val="lt1"/>
                </a:highlight>
              </a:rPr>
              <a:t> </a:t>
            </a:r>
            <a:r>
              <a:rPr lang="en-US" sz="2400" dirty="0" err="1">
                <a:solidFill>
                  <a:srgbClr val="1B1B1B"/>
                </a:solidFill>
                <a:highlight>
                  <a:schemeClr val="lt1"/>
                </a:highlight>
              </a:rPr>
              <a:t>đối</a:t>
            </a:r>
            <a:r>
              <a:rPr lang="en-US" sz="2400" dirty="0">
                <a:solidFill>
                  <a:srgbClr val="1B1B1B"/>
                </a:solidFill>
                <a:highlight>
                  <a:schemeClr val="lt1"/>
                </a:highlight>
              </a:rPr>
              <a:t> </a:t>
            </a:r>
            <a:r>
              <a:rPr lang="en-US" sz="2400" dirty="0" err="1">
                <a:solidFill>
                  <a:srgbClr val="1B1B1B"/>
                </a:solidFill>
                <a:highlight>
                  <a:schemeClr val="lt1"/>
                </a:highlight>
              </a:rPr>
              <a:t>tượng</a:t>
            </a:r>
            <a:r>
              <a:rPr lang="en-US" sz="2400" dirty="0">
                <a:solidFill>
                  <a:srgbClr val="1B1B1B"/>
                </a:solidFill>
                <a:highlight>
                  <a:schemeClr val="lt1"/>
                </a:highlight>
              </a:rPr>
              <a:t> (object) </a:t>
            </a:r>
            <a:r>
              <a:rPr lang="en-US" sz="2400" dirty="0" err="1">
                <a:solidFill>
                  <a:srgbClr val="1B1B1B"/>
                </a:solidFill>
                <a:highlight>
                  <a:schemeClr val="lt1"/>
                </a:highlight>
              </a:rPr>
              <a:t>nào</a:t>
            </a:r>
            <a:r>
              <a:rPr lang="en-US" sz="2400" dirty="0">
                <a:solidFill>
                  <a:srgbClr val="1B1B1B"/>
                </a:solidFill>
                <a:highlight>
                  <a:schemeClr val="lt1"/>
                </a:highlight>
              </a:rPr>
              <a:t> </a:t>
            </a:r>
            <a:r>
              <a:rPr lang="en-US" sz="2400" dirty="0" err="1">
                <a:solidFill>
                  <a:srgbClr val="1B1B1B"/>
                </a:solidFill>
                <a:highlight>
                  <a:schemeClr val="lt1"/>
                </a:highlight>
              </a:rPr>
              <a:t>sẽ</a:t>
            </a:r>
            <a:r>
              <a:rPr lang="en-US" sz="2400" dirty="0">
                <a:solidFill>
                  <a:srgbClr val="1B1B1B"/>
                </a:solidFill>
                <a:highlight>
                  <a:schemeClr val="lt1"/>
                </a:highlight>
              </a:rPr>
              <a:t> </a:t>
            </a:r>
            <a:r>
              <a:rPr lang="en-US" sz="2400" dirty="0" err="1">
                <a:solidFill>
                  <a:srgbClr val="1B1B1B"/>
                </a:solidFill>
                <a:highlight>
                  <a:schemeClr val="lt1"/>
                </a:highlight>
              </a:rPr>
              <a:t>được</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Factory method </a:t>
            </a:r>
            <a:r>
              <a:rPr lang="en-US" sz="2400" dirty="0" err="1">
                <a:solidFill>
                  <a:srgbClr val="1B1B1B"/>
                </a:solidFill>
                <a:highlight>
                  <a:schemeClr val="lt1"/>
                </a:highlight>
              </a:rPr>
              <a:t>giao</a:t>
            </a:r>
            <a:r>
              <a:rPr lang="en-US" sz="2400" dirty="0">
                <a:solidFill>
                  <a:srgbClr val="1B1B1B"/>
                </a:solidFill>
                <a:highlight>
                  <a:schemeClr val="lt1"/>
                </a:highlight>
              </a:rPr>
              <a:t> </a:t>
            </a:r>
            <a:r>
              <a:rPr lang="en-US" sz="2400" dirty="0" err="1">
                <a:solidFill>
                  <a:srgbClr val="1B1B1B"/>
                </a:solidFill>
                <a:highlight>
                  <a:schemeClr val="lt1"/>
                </a:highlight>
              </a:rPr>
              <a:t>việc</a:t>
            </a:r>
            <a:r>
              <a:rPr lang="en-US" sz="2400" dirty="0">
                <a:solidFill>
                  <a:srgbClr val="1B1B1B"/>
                </a:solidFill>
                <a:highlight>
                  <a:schemeClr val="lt1"/>
                </a:highlight>
              </a:rPr>
              <a:t> </a:t>
            </a:r>
            <a:r>
              <a:rPr lang="en-US" sz="2400" dirty="0" err="1">
                <a:solidFill>
                  <a:srgbClr val="1B1B1B"/>
                </a:solidFill>
                <a:highlight>
                  <a:schemeClr val="lt1"/>
                </a:highlight>
              </a:rPr>
              <a:t>khởi</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a:t>
            </a:r>
            <a:r>
              <a:rPr lang="en-US" sz="2400" dirty="0" err="1">
                <a:solidFill>
                  <a:srgbClr val="1B1B1B"/>
                </a:solidFill>
                <a:highlight>
                  <a:schemeClr val="lt1"/>
                </a:highlight>
              </a:rPr>
              <a:t>đối</a:t>
            </a:r>
            <a:r>
              <a:rPr lang="en-US" sz="2400" dirty="0">
                <a:solidFill>
                  <a:srgbClr val="1B1B1B"/>
                </a:solidFill>
                <a:highlight>
                  <a:schemeClr val="lt1"/>
                </a:highlight>
              </a:rPr>
              <a:t> </a:t>
            </a:r>
            <a:r>
              <a:rPr lang="en-US" sz="2400" dirty="0" err="1">
                <a:solidFill>
                  <a:srgbClr val="1B1B1B"/>
                </a:solidFill>
                <a:highlight>
                  <a:schemeClr val="lt1"/>
                </a:highlight>
              </a:rPr>
              <a:t>tượng</a:t>
            </a:r>
            <a:r>
              <a:rPr lang="en-US" sz="2400" dirty="0">
                <a:solidFill>
                  <a:srgbClr val="1B1B1B"/>
                </a:solidFill>
                <a:highlight>
                  <a:schemeClr val="lt1"/>
                </a:highlight>
              </a:rPr>
              <a:t> (object) </a:t>
            </a:r>
            <a:r>
              <a:rPr lang="en-US" sz="2400" dirty="0" err="1">
                <a:solidFill>
                  <a:srgbClr val="1B1B1B"/>
                </a:solidFill>
                <a:highlight>
                  <a:schemeClr val="lt1"/>
                </a:highlight>
              </a:rPr>
              <a:t>cụ</a:t>
            </a:r>
            <a:r>
              <a:rPr lang="en-US" sz="2400" dirty="0">
                <a:solidFill>
                  <a:srgbClr val="1B1B1B"/>
                </a:solidFill>
                <a:highlight>
                  <a:schemeClr val="lt1"/>
                </a:highlight>
              </a:rPr>
              <a:t> </a:t>
            </a:r>
            <a:r>
              <a:rPr lang="en-US" sz="2400" dirty="0" err="1">
                <a:solidFill>
                  <a:srgbClr val="1B1B1B"/>
                </a:solidFill>
                <a:highlight>
                  <a:schemeClr val="lt1"/>
                </a:highlight>
              </a:rPr>
              <a:t>thể</a:t>
            </a:r>
            <a:r>
              <a:rPr lang="en-US" sz="2400" dirty="0">
                <a:solidFill>
                  <a:srgbClr val="1B1B1B"/>
                </a:solidFill>
                <a:highlight>
                  <a:schemeClr val="lt1"/>
                </a:highlight>
              </a:rPr>
              <a:t> </a:t>
            </a:r>
            <a:r>
              <a:rPr lang="en-US" sz="2400" dirty="0" err="1">
                <a:solidFill>
                  <a:srgbClr val="1B1B1B"/>
                </a:solidFill>
                <a:highlight>
                  <a:schemeClr val="lt1"/>
                </a:highlight>
              </a:rPr>
              <a:t>cho</a:t>
            </a:r>
            <a:r>
              <a:rPr lang="en-US" sz="2400" dirty="0">
                <a:solidFill>
                  <a:srgbClr val="1B1B1B"/>
                </a:solidFill>
                <a:highlight>
                  <a:schemeClr val="lt1"/>
                </a:highlight>
              </a:rPr>
              <a:t> </a:t>
            </a:r>
            <a:r>
              <a:rPr lang="en-US" sz="2400" dirty="0" err="1">
                <a:solidFill>
                  <a:srgbClr val="1B1B1B"/>
                </a:solidFill>
                <a:highlight>
                  <a:schemeClr val="lt1"/>
                </a:highlight>
              </a:rPr>
              <a:t>lớp</a:t>
            </a:r>
            <a:r>
              <a:rPr lang="en-US" sz="2400" dirty="0">
                <a:solidFill>
                  <a:srgbClr val="1B1B1B"/>
                </a:solidFill>
                <a:highlight>
                  <a:schemeClr val="lt1"/>
                </a:highlight>
              </a:rPr>
              <a:t> con (</a:t>
            </a:r>
            <a:r>
              <a:rPr lang="en-US" sz="2400">
                <a:solidFill>
                  <a:srgbClr val="1B1B1B"/>
                </a:solidFill>
                <a:highlight>
                  <a:schemeClr val="lt1"/>
                </a:highlight>
              </a:rPr>
              <a:t>subclass).</a:t>
            </a:r>
            <a:endParaRPr sz="2400" dirty="0">
              <a:solidFill>
                <a:srgbClr val="1B1B1B"/>
              </a:solidFill>
              <a:highlight>
                <a:schemeClr val="lt1"/>
              </a:highlight>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10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10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Effect transition="in" filter="fade">
                                      <p:cBhvr>
                                        <p:cTn id="17" dur="1000"/>
                                        <p:tgtEl>
                                          <p:spTgt spid="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xEl>
                                              <p:pRg st="3" end="3"/>
                                            </p:txEl>
                                          </p:spTgt>
                                        </p:tgtEl>
                                        <p:attrNameLst>
                                          <p:attrName>style.visibility</p:attrName>
                                        </p:attrNameLst>
                                      </p:cBhvr>
                                      <p:to>
                                        <p:strVal val="visible"/>
                                      </p:to>
                                    </p:set>
                                    <p:animEffect transition="in" filter="fade">
                                      <p:cBhvr>
                                        <p:cTn id="22" dur="1000"/>
                                        <p:tgtEl>
                                          <p:spTgt spid="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
                                            <p:txEl>
                                              <p:pRg st="4" end="4"/>
                                            </p:txEl>
                                          </p:spTgt>
                                        </p:tgtEl>
                                        <p:attrNameLst>
                                          <p:attrName>style.visibility</p:attrName>
                                        </p:attrNameLst>
                                      </p:cBhvr>
                                      <p:to>
                                        <p:strVal val="visible"/>
                                      </p:to>
                                    </p:set>
                                    <p:animEffect transition="in" filter="fade">
                                      <p:cBhvr>
                                        <p:cTn id="27" dur="1000"/>
                                        <p:tgtEl>
                                          <p:spTgt spid="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xEl>
                                              <p:pRg st="5" end="5"/>
                                            </p:txEl>
                                          </p:spTgt>
                                        </p:tgtEl>
                                        <p:attrNameLst>
                                          <p:attrName>style.visibility</p:attrName>
                                        </p:attrNameLst>
                                      </p:cBhvr>
                                      <p:to>
                                        <p:strVal val="visible"/>
                                      </p:to>
                                    </p:set>
                                    <p:animEffect transition="in" filter="fade">
                                      <p:cBhvr>
                                        <p:cTn id="32" dur="1000"/>
                                        <p:tgtEl>
                                          <p:spTgt spid="6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2197a4a16cb_3_0"/>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4000" b="1">
                <a:solidFill>
                  <a:schemeClr val="dk1"/>
                </a:solidFill>
              </a:rPr>
              <a:t>2. Ngữ cảnh/trường hợp sử dụng</a:t>
            </a:r>
            <a:endParaRPr sz="4000" b="1">
              <a:solidFill>
                <a:schemeClr val="dk1"/>
              </a:solidFill>
            </a:endParaRPr>
          </a:p>
          <a:p>
            <a:pPr marL="0" lvl="0" indent="0" algn="ctr" rtl="0">
              <a:spcBef>
                <a:spcPts val="0"/>
              </a:spcBef>
              <a:spcAft>
                <a:spcPts val="0"/>
              </a:spcAft>
              <a:buNone/>
            </a:pPr>
            <a:endParaRPr/>
          </a:p>
        </p:txBody>
      </p:sp>
      <p:sp>
        <p:nvSpPr>
          <p:cNvPr id="75" name="Google Shape;75;g2197a4a16cb_3_0"/>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dirty="0"/>
              <a:t>Factory method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khi</a:t>
            </a:r>
            <a:r>
              <a:rPr lang="en-US" sz="2400" dirty="0"/>
              <a:t>:</a:t>
            </a:r>
            <a:endParaRPr sz="2400" dirty="0"/>
          </a:p>
          <a:p>
            <a:pPr marL="457200" lvl="0" indent="-381000" algn="just" rtl="0">
              <a:lnSpc>
                <a:spcPct val="115000"/>
              </a:lnSpc>
              <a:spcBef>
                <a:spcPts val="0"/>
              </a:spcBef>
              <a:spcAft>
                <a:spcPts val="0"/>
              </a:spcAft>
              <a:buSzPts val="2400"/>
              <a:buChar char="-"/>
            </a:pPr>
            <a:r>
              <a:rPr lang="en-US" sz="2400" dirty="0" err="1">
                <a:solidFill>
                  <a:srgbClr val="1B1B1B"/>
                </a:solidFill>
                <a:highlight>
                  <a:schemeClr val="lt1"/>
                </a:highlight>
              </a:rPr>
              <a:t>Chúng</a:t>
            </a:r>
            <a:r>
              <a:rPr lang="en-US" sz="2400" dirty="0">
                <a:solidFill>
                  <a:srgbClr val="1B1B1B"/>
                </a:solidFill>
                <a:highlight>
                  <a:schemeClr val="lt1"/>
                </a:highlight>
              </a:rPr>
              <a:t> ta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super class </a:t>
            </a:r>
            <a:r>
              <a:rPr lang="en-US" sz="2400" dirty="0" err="1">
                <a:solidFill>
                  <a:srgbClr val="1B1B1B"/>
                </a:solidFill>
                <a:highlight>
                  <a:schemeClr val="lt1"/>
                </a:highlight>
              </a:rPr>
              <a:t>với</a:t>
            </a:r>
            <a:r>
              <a:rPr lang="en-US" sz="2400" dirty="0">
                <a:solidFill>
                  <a:srgbClr val="1B1B1B"/>
                </a:solidFill>
                <a:highlight>
                  <a:schemeClr val="lt1"/>
                </a:highlight>
              </a:rPr>
              <a:t> </a:t>
            </a:r>
            <a:r>
              <a:rPr lang="en-US" sz="2400" dirty="0" err="1">
                <a:solidFill>
                  <a:srgbClr val="1B1B1B"/>
                </a:solidFill>
                <a:highlight>
                  <a:schemeClr val="lt1"/>
                </a:highlight>
              </a:rPr>
              <a:t>nhiều</a:t>
            </a:r>
            <a:r>
              <a:rPr lang="en-US" sz="2400" dirty="0">
                <a:solidFill>
                  <a:srgbClr val="1B1B1B"/>
                </a:solidFill>
                <a:highlight>
                  <a:schemeClr val="lt1"/>
                </a:highlight>
              </a:rPr>
              <a:t> class con </a:t>
            </a:r>
            <a:r>
              <a:rPr lang="en-US" sz="2400" dirty="0" err="1">
                <a:solidFill>
                  <a:srgbClr val="1B1B1B"/>
                </a:solidFill>
                <a:highlight>
                  <a:schemeClr val="lt1"/>
                </a:highlight>
              </a:rPr>
              <a:t>và</a:t>
            </a:r>
            <a:r>
              <a:rPr lang="en-US" sz="2400" dirty="0">
                <a:solidFill>
                  <a:srgbClr val="1B1B1B"/>
                </a:solidFill>
                <a:highlight>
                  <a:schemeClr val="lt1"/>
                </a:highlight>
              </a:rPr>
              <a:t> </a:t>
            </a:r>
            <a:r>
              <a:rPr lang="en-US" sz="2400" dirty="0" err="1">
                <a:solidFill>
                  <a:srgbClr val="1B1B1B"/>
                </a:solidFill>
                <a:highlight>
                  <a:schemeClr val="lt1"/>
                </a:highlight>
              </a:rPr>
              <a:t>dựa</a:t>
            </a:r>
            <a:r>
              <a:rPr lang="en-US" sz="2400" dirty="0">
                <a:solidFill>
                  <a:srgbClr val="1B1B1B"/>
                </a:solidFill>
                <a:highlight>
                  <a:schemeClr val="lt1"/>
                </a:highlight>
              </a:rPr>
              <a:t> </a:t>
            </a:r>
            <a:r>
              <a:rPr lang="en-US" sz="2400" dirty="0" err="1">
                <a:solidFill>
                  <a:srgbClr val="1B1B1B"/>
                </a:solidFill>
                <a:highlight>
                  <a:schemeClr val="lt1"/>
                </a:highlight>
              </a:rPr>
              <a:t>trên</a:t>
            </a:r>
            <a:r>
              <a:rPr lang="en-US" sz="2400" dirty="0">
                <a:solidFill>
                  <a:srgbClr val="1B1B1B"/>
                </a:solidFill>
                <a:highlight>
                  <a:schemeClr val="lt1"/>
                </a:highlight>
              </a:rPr>
              <a:t> </a:t>
            </a:r>
            <a:r>
              <a:rPr lang="en-US" sz="2400" dirty="0" err="1">
                <a:solidFill>
                  <a:srgbClr val="1B1B1B"/>
                </a:solidFill>
                <a:highlight>
                  <a:schemeClr val="lt1"/>
                </a:highlight>
              </a:rPr>
              <a:t>đầu</a:t>
            </a:r>
            <a:r>
              <a:rPr lang="en-US" sz="2400" dirty="0">
                <a:solidFill>
                  <a:srgbClr val="1B1B1B"/>
                </a:solidFill>
                <a:highlight>
                  <a:schemeClr val="lt1"/>
                </a:highlight>
              </a:rPr>
              <a:t> </a:t>
            </a:r>
            <a:r>
              <a:rPr lang="en-US" sz="2400" dirty="0" err="1">
                <a:solidFill>
                  <a:srgbClr val="1B1B1B"/>
                </a:solidFill>
                <a:highlight>
                  <a:schemeClr val="lt1"/>
                </a:highlight>
              </a:rPr>
              <a:t>vào</a:t>
            </a:r>
            <a:r>
              <a:rPr lang="en-US" sz="2400" dirty="0">
                <a:solidFill>
                  <a:srgbClr val="1B1B1B"/>
                </a:solidFill>
                <a:highlight>
                  <a:schemeClr val="lt1"/>
                </a:highlight>
              </a:rPr>
              <a:t>, </a:t>
            </a:r>
            <a:r>
              <a:rPr lang="en-US" sz="2400" dirty="0" err="1">
                <a:solidFill>
                  <a:srgbClr val="1B1B1B"/>
                </a:solidFill>
                <a:highlight>
                  <a:schemeClr val="lt1"/>
                </a:highlight>
              </a:rPr>
              <a:t>chúng</a:t>
            </a:r>
            <a:r>
              <a:rPr lang="en-US" sz="2400" dirty="0">
                <a:solidFill>
                  <a:srgbClr val="1B1B1B"/>
                </a:solidFill>
                <a:highlight>
                  <a:schemeClr val="lt1"/>
                </a:highlight>
              </a:rPr>
              <a:t> ta </a:t>
            </a:r>
            <a:r>
              <a:rPr lang="en-US" sz="2400" dirty="0" err="1">
                <a:solidFill>
                  <a:srgbClr val="1B1B1B"/>
                </a:solidFill>
                <a:highlight>
                  <a:schemeClr val="lt1"/>
                </a:highlight>
              </a:rPr>
              <a:t>cần</a:t>
            </a:r>
            <a:r>
              <a:rPr lang="en-US" sz="2400" dirty="0">
                <a:solidFill>
                  <a:srgbClr val="1B1B1B"/>
                </a:solidFill>
                <a:highlight>
                  <a:schemeClr val="lt1"/>
                </a:highlight>
              </a:rPr>
              <a:t> </a:t>
            </a:r>
            <a:r>
              <a:rPr lang="en-US" sz="2400" dirty="0" err="1">
                <a:solidFill>
                  <a:srgbClr val="1B1B1B"/>
                </a:solidFill>
                <a:highlight>
                  <a:schemeClr val="lt1"/>
                </a:highlight>
              </a:rPr>
              <a:t>trả</a:t>
            </a:r>
            <a:r>
              <a:rPr lang="en-US" sz="2400" dirty="0">
                <a:solidFill>
                  <a:srgbClr val="1B1B1B"/>
                </a:solidFill>
                <a:highlight>
                  <a:schemeClr val="lt1"/>
                </a:highlight>
              </a:rPr>
              <a:t> </a:t>
            </a:r>
            <a:r>
              <a:rPr lang="en-US" sz="2400" dirty="0" err="1">
                <a:solidFill>
                  <a:srgbClr val="1B1B1B"/>
                </a:solidFill>
                <a:highlight>
                  <a:schemeClr val="lt1"/>
                </a:highlight>
              </a:rPr>
              <a:t>về</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class con. </a:t>
            </a:r>
            <a:r>
              <a:rPr lang="en-US" sz="2400" dirty="0" err="1">
                <a:solidFill>
                  <a:srgbClr val="1B1B1B"/>
                </a:solidFill>
                <a:highlight>
                  <a:schemeClr val="lt1"/>
                </a:highlight>
              </a:rPr>
              <a:t>Mô</a:t>
            </a:r>
            <a:r>
              <a:rPr lang="en-US" sz="2400" dirty="0">
                <a:solidFill>
                  <a:srgbClr val="1B1B1B"/>
                </a:solidFill>
                <a:highlight>
                  <a:schemeClr val="lt1"/>
                </a:highlight>
              </a:rPr>
              <a:t> </a:t>
            </a:r>
            <a:r>
              <a:rPr lang="en-US" sz="2400" dirty="0" err="1">
                <a:solidFill>
                  <a:srgbClr val="1B1B1B"/>
                </a:solidFill>
                <a:highlight>
                  <a:schemeClr val="lt1"/>
                </a:highlight>
              </a:rPr>
              <a:t>hình</a:t>
            </a:r>
            <a:r>
              <a:rPr lang="en-US" sz="2400" dirty="0">
                <a:solidFill>
                  <a:srgbClr val="1B1B1B"/>
                </a:solidFill>
                <a:highlight>
                  <a:schemeClr val="lt1"/>
                </a:highlight>
              </a:rPr>
              <a:t> </a:t>
            </a:r>
            <a:r>
              <a:rPr lang="en-US" sz="2400" dirty="0" err="1">
                <a:solidFill>
                  <a:srgbClr val="1B1B1B"/>
                </a:solidFill>
                <a:highlight>
                  <a:schemeClr val="lt1"/>
                </a:highlight>
              </a:rPr>
              <a:t>này</a:t>
            </a:r>
            <a:r>
              <a:rPr lang="en-US" sz="2400" dirty="0">
                <a:solidFill>
                  <a:srgbClr val="1B1B1B"/>
                </a:solidFill>
                <a:highlight>
                  <a:schemeClr val="lt1"/>
                </a:highlight>
              </a:rPr>
              <a:t> </a:t>
            </a:r>
            <a:r>
              <a:rPr lang="en-US" sz="2400" dirty="0" err="1">
                <a:solidFill>
                  <a:srgbClr val="1B1B1B"/>
                </a:solidFill>
                <a:highlight>
                  <a:schemeClr val="lt1"/>
                </a:highlight>
              </a:rPr>
              <a:t>giúp</a:t>
            </a:r>
            <a:r>
              <a:rPr lang="en-US" sz="2400" dirty="0">
                <a:solidFill>
                  <a:srgbClr val="1B1B1B"/>
                </a:solidFill>
                <a:highlight>
                  <a:schemeClr val="lt1"/>
                </a:highlight>
              </a:rPr>
              <a:t> </a:t>
            </a:r>
            <a:r>
              <a:rPr lang="en-US" sz="2400" dirty="0" err="1">
                <a:solidFill>
                  <a:srgbClr val="1B1B1B"/>
                </a:solidFill>
                <a:highlight>
                  <a:schemeClr val="lt1"/>
                </a:highlight>
              </a:rPr>
              <a:t>chúng</a:t>
            </a:r>
            <a:r>
              <a:rPr lang="en-US" sz="2400" dirty="0">
                <a:solidFill>
                  <a:srgbClr val="1B1B1B"/>
                </a:solidFill>
                <a:highlight>
                  <a:schemeClr val="lt1"/>
                </a:highlight>
              </a:rPr>
              <a:t> ta </a:t>
            </a:r>
            <a:r>
              <a:rPr lang="en-US" sz="2400" dirty="0" err="1">
                <a:solidFill>
                  <a:srgbClr val="1B1B1B"/>
                </a:solidFill>
                <a:highlight>
                  <a:schemeClr val="lt1"/>
                </a:highlight>
              </a:rPr>
              <a:t>đưa</a:t>
            </a:r>
            <a:r>
              <a:rPr lang="en-US" sz="2400" dirty="0">
                <a:solidFill>
                  <a:srgbClr val="1B1B1B"/>
                </a:solidFill>
                <a:highlight>
                  <a:schemeClr val="lt1"/>
                </a:highlight>
              </a:rPr>
              <a:t> </a:t>
            </a:r>
            <a:r>
              <a:rPr lang="en-US" sz="2400" dirty="0" err="1">
                <a:solidFill>
                  <a:srgbClr val="1B1B1B"/>
                </a:solidFill>
                <a:highlight>
                  <a:schemeClr val="lt1"/>
                </a:highlight>
              </a:rPr>
              <a:t>trách</a:t>
            </a:r>
            <a:r>
              <a:rPr lang="en-US" sz="2400" dirty="0">
                <a:solidFill>
                  <a:srgbClr val="1B1B1B"/>
                </a:solidFill>
                <a:highlight>
                  <a:schemeClr val="lt1"/>
                </a:highlight>
              </a:rPr>
              <a:t> </a:t>
            </a:r>
            <a:r>
              <a:rPr lang="en-US" sz="2400" dirty="0" err="1">
                <a:solidFill>
                  <a:srgbClr val="1B1B1B"/>
                </a:solidFill>
                <a:highlight>
                  <a:schemeClr val="lt1"/>
                </a:highlight>
              </a:rPr>
              <a:t>nhiệm</a:t>
            </a:r>
            <a:r>
              <a:rPr lang="en-US" sz="2400" dirty="0">
                <a:solidFill>
                  <a:srgbClr val="1B1B1B"/>
                </a:solidFill>
                <a:highlight>
                  <a:schemeClr val="lt1"/>
                </a:highlight>
              </a:rPr>
              <a:t> </a:t>
            </a:r>
            <a:r>
              <a:rPr lang="en-US" sz="2400" dirty="0" err="1">
                <a:solidFill>
                  <a:srgbClr val="1B1B1B"/>
                </a:solidFill>
                <a:highlight>
                  <a:schemeClr val="lt1"/>
                </a:highlight>
              </a:rPr>
              <a:t>của</a:t>
            </a:r>
            <a:r>
              <a:rPr lang="en-US" sz="2400" dirty="0">
                <a:solidFill>
                  <a:srgbClr val="1B1B1B"/>
                </a:solidFill>
                <a:highlight>
                  <a:schemeClr val="lt1"/>
                </a:highlight>
              </a:rPr>
              <a:t> </a:t>
            </a:r>
            <a:r>
              <a:rPr lang="en-US" sz="2400" dirty="0" err="1">
                <a:solidFill>
                  <a:srgbClr val="1B1B1B"/>
                </a:solidFill>
                <a:highlight>
                  <a:schemeClr val="lt1"/>
                </a:highlight>
              </a:rPr>
              <a:t>việc</a:t>
            </a:r>
            <a:r>
              <a:rPr lang="en-US" sz="2400" dirty="0">
                <a:solidFill>
                  <a:srgbClr val="1B1B1B"/>
                </a:solidFill>
                <a:highlight>
                  <a:schemeClr val="lt1"/>
                </a:highlight>
              </a:rPr>
              <a:t> </a:t>
            </a:r>
            <a:r>
              <a:rPr lang="en-US" sz="2400" dirty="0" err="1">
                <a:solidFill>
                  <a:srgbClr val="1B1B1B"/>
                </a:solidFill>
                <a:highlight>
                  <a:schemeClr val="lt1"/>
                </a:highlight>
              </a:rPr>
              <a:t>khởi</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a:t>
            </a:r>
            <a:r>
              <a:rPr lang="en-US" sz="2400" dirty="0" err="1">
                <a:solidFill>
                  <a:srgbClr val="1B1B1B"/>
                </a:solidFill>
                <a:highlight>
                  <a:schemeClr val="lt1"/>
                </a:highlight>
              </a:rPr>
              <a:t>lớp</a:t>
            </a:r>
            <a:r>
              <a:rPr lang="en-US" sz="2400" dirty="0">
                <a:solidFill>
                  <a:srgbClr val="1B1B1B"/>
                </a:solidFill>
                <a:highlight>
                  <a:schemeClr val="lt1"/>
                </a:highlight>
              </a:rPr>
              <a:t> </a:t>
            </a:r>
            <a:r>
              <a:rPr lang="en-US" sz="2400" dirty="0" err="1">
                <a:solidFill>
                  <a:srgbClr val="1B1B1B"/>
                </a:solidFill>
                <a:highlight>
                  <a:schemeClr val="lt1"/>
                </a:highlight>
              </a:rPr>
              <a:t>từ</a:t>
            </a:r>
            <a:r>
              <a:rPr lang="en-US" sz="2400" dirty="0">
                <a:solidFill>
                  <a:srgbClr val="1B1B1B"/>
                </a:solidFill>
                <a:highlight>
                  <a:schemeClr val="lt1"/>
                </a:highlight>
              </a:rPr>
              <a:t> </a:t>
            </a:r>
            <a:r>
              <a:rPr lang="en-US" sz="2400" dirty="0" err="1">
                <a:solidFill>
                  <a:srgbClr val="1B1B1B"/>
                </a:solidFill>
                <a:highlight>
                  <a:schemeClr val="lt1"/>
                </a:highlight>
              </a:rPr>
              <a:t>phía</a:t>
            </a:r>
            <a:r>
              <a:rPr lang="en-US" sz="2400" dirty="0">
                <a:solidFill>
                  <a:srgbClr val="1B1B1B"/>
                </a:solidFill>
                <a:highlight>
                  <a:schemeClr val="lt1"/>
                </a:highlight>
              </a:rPr>
              <a:t> </a:t>
            </a:r>
            <a:r>
              <a:rPr lang="en-US" sz="2400" dirty="0" err="1">
                <a:solidFill>
                  <a:srgbClr val="1B1B1B"/>
                </a:solidFill>
                <a:highlight>
                  <a:schemeClr val="lt1"/>
                </a:highlight>
              </a:rPr>
              <a:t>người</a:t>
            </a:r>
            <a:r>
              <a:rPr lang="en-US" sz="2400" dirty="0">
                <a:solidFill>
                  <a:srgbClr val="1B1B1B"/>
                </a:solidFill>
                <a:highlight>
                  <a:schemeClr val="lt1"/>
                </a:highlight>
              </a:rPr>
              <a:t> </a:t>
            </a:r>
            <a:r>
              <a:rPr lang="en-US" sz="2400" dirty="0" err="1">
                <a:solidFill>
                  <a:srgbClr val="1B1B1B"/>
                </a:solidFill>
                <a:highlight>
                  <a:schemeClr val="lt1"/>
                </a:highlight>
              </a:rPr>
              <a:t>dùng</a:t>
            </a:r>
            <a:r>
              <a:rPr lang="en-US" sz="2400" dirty="0">
                <a:solidFill>
                  <a:srgbClr val="1B1B1B"/>
                </a:solidFill>
                <a:highlight>
                  <a:schemeClr val="lt1"/>
                </a:highlight>
              </a:rPr>
              <a:t> (client) sang </a:t>
            </a:r>
            <a:r>
              <a:rPr lang="en-US" sz="2400" dirty="0" err="1">
                <a:solidFill>
                  <a:srgbClr val="1B1B1B"/>
                </a:solidFill>
                <a:highlight>
                  <a:schemeClr val="lt1"/>
                </a:highlight>
              </a:rPr>
              <a:t>lớp</a:t>
            </a:r>
            <a:r>
              <a:rPr lang="en-US" sz="2400" dirty="0">
                <a:solidFill>
                  <a:srgbClr val="1B1B1B"/>
                </a:solidFill>
                <a:highlight>
                  <a:schemeClr val="lt1"/>
                </a:highlight>
              </a:rPr>
              <a:t> Factory, </a:t>
            </a:r>
            <a:r>
              <a:rPr lang="en-US" sz="2400" dirty="0" err="1">
                <a:solidFill>
                  <a:srgbClr val="1B1B1B"/>
                </a:solidFill>
                <a:highlight>
                  <a:schemeClr val="lt1"/>
                </a:highlight>
              </a:rPr>
              <a:t>giúp</a:t>
            </a:r>
            <a:r>
              <a:rPr lang="en-US" sz="2400" dirty="0">
                <a:solidFill>
                  <a:srgbClr val="1B1B1B"/>
                </a:solidFill>
                <a:highlight>
                  <a:schemeClr val="lt1"/>
                </a:highlight>
              </a:rPr>
              <a:t> </a:t>
            </a:r>
            <a:r>
              <a:rPr lang="en-US" sz="2400" dirty="0" err="1">
                <a:solidFill>
                  <a:srgbClr val="1B1B1B"/>
                </a:solidFill>
                <a:highlight>
                  <a:schemeClr val="lt1"/>
                </a:highlight>
              </a:rPr>
              <a:t>tiết</a:t>
            </a:r>
            <a:r>
              <a:rPr lang="en-US" sz="2400" dirty="0">
                <a:solidFill>
                  <a:srgbClr val="1B1B1B"/>
                </a:solidFill>
                <a:highlight>
                  <a:schemeClr val="lt1"/>
                </a:highlight>
              </a:rPr>
              <a:t> </a:t>
            </a:r>
            <a:r>
              <a:rPr lang="en-US" sz="2400" dirty="0" err="1">
                <a:solidFill>
                  <a:srgbClr val="1B1B1B"/>
                </a:solidFill>
                <a:highlight>
                  <a:schemeClr val="lt1"/>
                </a:highlight>
              </a:rPr>
              <a:t>kiệm</a:t>
            </a:r>
            <a:r>
              <a:rPr lang="en-US" sz="2400" dirty="0">
                <a:solidFill>
                  <a:srgbClr val="1B1B1B"/>
                </a:solidFill>
                <a:highlight>
                  <a:schemeClr val="lt1"/>
                </a:highlight>
              </a:rPr>
              <a:t> </a:t>
            </a:r>
            <a:r>
              <a:rPr lang="en-US" sz="2400" dirty="0" err="1">
                <a:solidFill>
                  <a:srgbClr val="1B1B1B"/>
                </a:solidFill>
                <a:highlight>
                  <a:schemeClr val="lt1"/>
                </a:highlight>
              </a:rPr>
              <a:t>tài</a:t>
            </a:r>
            <a:r>
              <a:rPr lang="en-US" sz="2400" dirty="0">
                <a:solidFill>
                  <a:srgbClr val="1B1B1B"/>
                </a:solidFill>
                <a:highlight>
                  <a:schemeClr val="lt1"/>
                </a:highlight>
              </a:rPr>
              <a:t> </a:t>
            </a:r>
            <a:r>
              <a:rPr lang="en-US" sz="2400" dirty="0" err="1">
                <a:solidFill>
                  <a:srgbClr val="1B1B1B"/>
                </a:solidFill>
                <a:highlight>
                  <a:schemeClr val="lt1"/>
                </a:highlight>
              </a:rPr>
              <a:t>nguyên</a:t>
            </a:r>
            <a:r>
              <a:rPr lang="en-US" sz="2400" dirty="0">
                <a:solidFill>
                  <a:srgbClr val="1B1B1B"/>
                </a:solidFill>
                <a:highlight>
                  <a:schemeClr val="lt1"/>
                </a:highlight>
              </a:rPr>
              <a:t> </a:t>
            </a:r>
            <a:r>
              <a:rPr lang="en-US" sz="2400" dirty="0" err="1">
                <a:solidFill>
                  <a:srgbClr val="1B1B1B"/>
                </a:solidFill>
                <a:highlight>
                  <a:schemeClr val="lt1"/>
                </a:highlight>
              </a:rPr>
              <a:t>hệ</a:t>
            </a:r>
            <a:r>
              <a:rPr lang="en-US" sz="2400" dirty="0">
                <a:solidFill>
                  <a:srgbClr val="1B1B1B"/>
                </a:solidFill>
                <a:highlight>
                  <a:schemeClr val="lt1"/>
                </a:highlight>
              </a:rPr>
              <a:t> </a:t>
            </a:r>
            <a:r>
              <a:rPr lang="en-US" sz="2400" dirty="0" err="1">
                <a:solidFill>
                  <a:srgbClr val="1B1B1B"/>
                </a:solidFill>
                <a:highlight>
                  <a:schemeClr val="lt1"/>
                </a:highlight>
              </a:rPr>
              <a:t>thống</a:t>
            </a:r>
            <a:r>
              <a:rPr lang="en-US" sz="2400" dirty="0">
                <a:solidFill>
                  <a:srgbClr val="1B1B1B"/>
                </a:solidFill>
                <a:highlight>
                  <a:schemeClr val="lt1"/>
                </a:highlight>
              </a:rPr>
              <a:t> </a:t>
            </a:r>
            <a:r>
              <a:rPr lang="en-US" sz="2400" dirty="0" err="1">
                <a:solidFill>
                  <a:srgbClr val="1B1B1B"/>
                </a:solidFill>
                <a:highlight>
                  <a:schemeClr val="lt1"/>
                </a:highlight>
              </a:rPr>
              <a:t>vì</a:t>
            </a:r>
            <a:r>
              <a:rPr lang="en-US" sz="2400" dirty="0">
                <a:solidFill>
                  <a:srgbClr val="1B1B1B"/>
                </a:solidFill>
                <a:highlight>
                  <a:schemeClr val="lt1"/>
                </a:highlight>
              </a:rPr>
              <a:t> </a:t>
            </a:r>
            <a:r>
              <a:rPr lang="en-US" sz="2400" dirty="0" err="1">
                <a:solidFill>
                  <a:srgbClr val="1B1B1B"/>
                </a:solidFill>
                <a:highlight>
                  <a:schemeClr val="lt1"/>
                </a:highlight>
              </a:rPr>
              <a:t>nhờ</a:t>
            </a:r>
            <a:r>
              <a:rPr lang="en-US" sz="2400" dirty="0">
                <a:solidFill>
                  <a:srgbClr val="1B1B1B"/>
                </a:solidFill>
                <a:highlight>
                  <a:schemeClr val="lt1"/>
                </a:highlight>
              </a:rPr>
              <a:t> </a:t>
            </a:r>
            <a:r>
              <a:rPr lang="en-US" sz="2400" dirty="0" err="1">
                <a:solidFill>
                  <a:srgbClr val="1B1B1B"/>
                </a:solidFill>
                <a:highlight>
                  <a:schemeClr val="lt1"/>
                </a:highlight>
              </a:rPr>
              <a:t>vào</a:t>
            </a:r>
            <a:r>
              <a:rPr lang="en-US" sz="2400" dirty="0">
                <a:solidFill>
                  <a:srgbClr val="1B1B1B"/>
                </a:solidFill>
                <a:highlight>
                  <a:schemeClr val="lt1"/>
                </a:highlight>
              </a:rPr>
              <a:t> </a:t>
            </a:r>
            <a:r>
              <a:rPr lang="en-US" sz="2400" dirty="0" err="1">
                <a:solidFill>
                  <a:srgbClr val="1B1B1B"/>
                </a:solidFill>
                <a:highlight>
                  <a:schemeClr val="lt1"/>
                </a:highlight>
              </a:rPr>
              <a:t>việc</a:t>
            </a:r>
            <a:r>
              <a:rPr lang="en-US" sz="2400" dirty="0">
                <a:solidFill>
                  <a:srgbClr val="1B1B1B"/>
                </a:solidFill>
                <a:highlight>
                  <a:schemeClr val="lt1"/>
                </a:highlight>
              </a:rPr>
              <a:t> </a:t>
            </a:r>
            <a:r>
              <a:rPr lang="en-US" sz="2400" dirty="0" err="1">
                <a:solidFill>
                  <a:srgbClr val="1B1B1B"/>
                </a:solidFill>
                <a:highlight>
                  <a:schemeClr val="lt1"/>
                </a:highlight>
              </a:rPr>
              <a:t>tái</a:t>
            </a:r>
            <a:r>
              <a:rPr lang="en-US" sz="2400" dirty="0">
                <a:solidFill>
                  <a:srgbClr val="1B1B1B"/>
                </a:solidFill>
                <a:highlight>
                  <a:schemeClr val="lt1"/>
                </a:highlight>
              </a:rPr>
              <a:t> </a:t>
            </a:r>
            <a:r>
              <a:rPr lang="en-US" sz="2400" dirty="0" err="1">
                <a:solidFill>
                  <a:srgbClr val="1B1B1B"/>
                </a:solidFill>
                <a:highlight>
                  <a:schemeClr val="lt1"/>
                </a:highlight>
              </a:rPr>
              <a:t>sử</a:t>
            </a:r>
            <a:r>
              <a:rPr lang="en-US" sz="2400" dirty="0">
                <a:solidFill>
                  <a:srgbClr val="1B1B1B"/>
                </a:solidFill>
                <a:highlight>
                  <a:schemeClr val="lt1"/>
                </a:highlight>
              </a:rPr>
              <a:t> </a:t>
            </a:r>
            <a:r>
              <a:rPr lang="en-US" sz="2400" dirty="0" err="1">
                <a:solidFill>
                  <a:srgbClr val="1B1B1B"/>
                </a:solidFill>
                <a:highlight>
                  <a:schemeClr val="lt1"/>
                </a:highlight>
              </a:rPr>
              <a:t>dụng</a:t>
            </a:r>
            <a:r>
              <a:rPr lang="en-US" sz="2400" dirty="0">
                <a:solidFill>
                  <a:srgbClr val="1B1B1B"/>
                </a:solidFill>
                <a:highlight>
                  <a:schemeClr val="lt1"/>
                </a:highlight>
              </a:rPr>
              <a:t> </a:t>
            </a:r>
            <a:r>
              <a:rPr lang="en-US" sz="2400" dirty="0" err="1">
                <a:solidFill>
                  <a:srgbClr val="1B1B1B"/>
                </a:solidFill>
                <a:highlight>
                  <a:schemeClr val="lt1"/>
                </a:highlight>
              </a:rPr>
              <a:t>các</a:t>
            </a:r>
            <a:r>
              <a:rPr lang="en-US" sz="2400" dirty="0">
                <a:solidFill>
                  <a:srgbClr val="1B1B1B"/>
                </a:solidFill>
                <a:highlight>
                  <a:schemeClr val="lt1"/>
                </a:highlight>
              </a:rPr>
              <a:t> object </a:t>
            </a:r>
            <a:r>
              <a:rPr lang="en-US" sz="2400" dirty="0" err="1">
                <a:solidFill>
                  <a:srgbClr val="1B1B1B"/>
                </a:solidFill>
                <a:highlight>
                  <a:schemeClr val="lt1"/>
                </a:highlight>
              </a:rPr>
              <a:t>đã</a:t>
            </a:r>
            <a:r>
              <a:rPr lang="en-US" sz="2400" dirty="0">
                <a:solidFill>
                  <a:srgbClr val="1B1B1B"/>
                </a:solidFill>
                <a:highlight>
                  <a:schemeClr val="lt1"/>
                </a:highlight>
              </a:rPr>
              <a:t>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thay</a:t>
            </a:r>
            <a:r>
              <a:rPr lang="en-US" sz="2400" dirty="0">
                <a:solidFill>
                  <a:srgbClr val="1B1B1B"/>
                </a:solidFill>
                <a:highlight>
                  <a:schemeClr val="lt1"/>
                </a:highlight>
              </a:rPr>
              <a:t> </a:t>
            </a:r>
            <a:r>
              <a:rPr lang="en-US" sz="2400" dirty="0" err="1">
                <a:solidFill>
                  <a:srgbClr val="1B1B1B"/>
                </a:solidFill>
                <a:highlight>
                  <a:schemeClr val="lt1"/>
                </a:highlight>
              </a:rPr>
              <a:t>vì</a:t>
            </a:r>
            <a:r>
              <a:rPr lang="en-US" sz="2400" dirty="0">
                <a:solidFill>
                  <a:srgbClr val="1B1B1B"/>
                </a:solidFill>
                <a:highlight>
                  <a:schemeClr val="lt1"/>
                </a:highlight>
              </a:rPr>
              <a:t> </a:t>
            </a:r>
            <a:r>
              <a:rPr lang="en-US" sz="2400" dirty="0" err="1">
                <a:solidFill>
                  <a:srgbClr val="1B1B1B"/>
                </a:solidFill>
                <a:highlight>
                  <a:schemeClr val="lt1"/>
                </a:highlight>
              </a:rPr>
              <a:t>xây</a:t>
            </a:r>
            <a:r>
              <a:rPr lang="en-US" sz="2400" dirty="0">
                <a:solidFill>
                  <a:srgbClr val="1B1B1B"/>
                </a:solidFill>
                <a:highlight>
                  <a:schemeClr val="lt1"/>
                </a:highlight>
              </a:rPr>
              <a:t> </a:t>
            </a:r>
            <a:r>
              <a:rPr lang="en-US" sz="2400" dirty="0" err="1">
                <a:solidFill>
                  <a:srgbClr val="1B1B1B"/>
                </a:solidFill>
                <a:highlight>
                  <a:schemeClr val="lt1"/>
                </a:highlight>
              </a:rPr>
              <a:t>dựng</a:t>
            </a:r>
            <a:r>
              <a:rPr lang="en-US" sz="2400" dirty="0">
                <a:solidFill>
                  <a:srgbClr val="1B1B1B"/>
                </a:solidFill>
                <a:highlight>
                  <a:schemeClr val="lt1"/>
                </a:highlight>
              </a:rPr>
              <a:t> </a:t>
            </a:r>
            <a:r>
              <a:rPr lang="en-US" sz="2400" dirty="0" err="1">
                <a:solidFill>
                  <a:srgbClr val="1B1B1B"/>
                </a:solidFill>
                <a:highlight>
                  <a:schemeClr val="lt1"/>
                </a:highlight>
              </a:rPr>
              <a:t>lại</a:t>
            </a:r>
            <a:r>
              <a:rPr lang="en-US" sz="2400" dirty="0">
                <a:solidFill>
                  <a:srgbClr val="1B1B1B"/>
                </a:solidFill>
                <a:highlight>
                  <a:schemeClr val="lt1"/>
                </a:highlight>
              </a:rPr>
              <a:t> </a:t>
            </a:r>
            <a:r>
              <a:rPr lang="en-US" sz="2400" dirty="0" err="1">
                <a:solidFill>
                  <a:srgbClr val="1B1B1B"/>
                </a:solidFill>
                <a:highlight>
                  <a:schemeClr val="lt1"/>
                </a:highlight>
              </a:rPr>
              <a:t>mỗi</a:t>
            </a:r>
            <a:r>
              <a:rPr lang="en-US" sz="2400" dirty="0">
                <a:solidFill>
                  <a:srgbClr val="1B1B1B"/>
                </a:solidFill>
                <a:highlight>
                  <a:schemeClr val="lt1"/>
                </a:highlight>
              </a:rPr>
              <a:t> </a:t>
            </a:r>
            <a:r>
              <a:rPr lang="en-US" sz="2400" dirty="0" err="1">
                <a:solidFill>
                  <a:srgbClr val="1B1B1B"/>
                </a:solidFill>
                <a:highlight>
                  <a:schemeClr val="lt1"/>
                </a:highlight>
              </a:rPr>
              <a:t>phần</a:t>
            </a:r>
            <a:r>
              <a:rPr lang="en-US" sz="2400" dirty="0">
                <a:solidFill>
                  <a:srgbClr val="1B1B1B"/>
                </a:solidFill>
                <a:highlight>
                  <a:schemeClr val="lt1"/>
                </a:highlight>
              </a:rPr>
              <a:t>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thêm</a:t>
            </a:r>
            <a:r>
              <a:rPr lang="en-US" sz="2400" dirty="0">
                <a:solidFill>
                  <a:srgbClr val="1B1B1B"/>
                </a:solidFill>
                <a:highlight>
                  <a:schemeClr val="lt1"/>
                </a:highlight>
              </a:rPr>
              <a:t> product</a:t>
            </a:r>
            <a:endParaRPr sz="2400" dirty="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dirty="0" err="1">
                <a:solidFill>
                  <a:srgbClr val="1B1B1B"/>
                </a:solidFill>
                <a:highlight>
                  <a:schemeClr val="lt1"/>
                </a:highlight>
              </a:rPr>
              <a:t>Chúng</a:t>
            </a:r>
            <a:r>
              <a:rPr lang="en-US" sz="2400" dirty="0">
                <a:solidFill>
                  <a:srgbClr val="1B1B1B"/>
                </a:solidFill>
                <a:highlight>
                  <a:schemeClr val="lt1"/>
                </a:highlight>
              </a:rPr>
              <a:t> ta </a:t>
            </a:r>
            <a:r>
              <a:rPr lang="en-US" sz="2400" dirty="0" err="1">
                <a:solidFill>
                  <a:srgbClr val="1B1B1B"/>
                </a:solidFill>
                <a:highlight>
                  <a:schemeClr val="lt1"/>
                </a:highlight>
              </a:rPr>
              <a:t>không</a:t>
            </a:r>
            <a:r>
              <a:rPr lang="en-US" sz="2400" dirty="0">
                <a:solidFill>
                  <a:srgbClr val="1B1B1B"/>
                </a:solidFill>
                <a:highlight>
                  <a:schemeClr val="lt1"/>
                </a:highlight>
              </a:rPr>
              <a:t> </a:t>
            </a:r>
            <a:r>
              <a:rPr lang="en-US" sz="2400" dirty="0" err="1">
                <a:solidFill>
                  <a:srgbClr val="1B1B1B"/>
                </a:solidFill>
                <a:highlight>
                  <a:schemeClr val="lt1"/>
                </a:highlight>
              </a:rPr>
              <a:t>biết</a:t>
            </a:r>
            <a:r>
              <a:rPr lang="en-US" sz="2400" dirty="0">
                <a:solidFill>
                  <a:srgbClr val="1B1B1B"/>
                </a:solidFill>
                <a:highlight>
                  <a:schemeClr val="lt1"/>
                </a:highlight>
              </a:rPr>
              <a:t> </a:t>
            </a:r>
            <a:r>
              <a:rPr lang="en-US" sz="2400" dirty="0" err="1">
                <a:solidFill>
                  <a:srgbClr val="1B1B1B"/>
                </a:solidFill>
                <a:highlight>
                  <a:schemeClr val="lt1"/>
                </a:highlight>
              </a:rPr>
              <a:t>sau</a:t>
            </a:r>
            <a:r>
              <a:rPr lang="en-US" sz="2400" dirty="0">
                <a:solidFill>
                  <a:srgbClr val="1B1B1B"/>
                </a:solidFill>
                <a:highlight>
                  <a:schemeClr val="lt1"/>
                </a:highlight>
              </a:rPr>
              <a:t> </a:t>
            </a:r>
            <a:r>
              <a:rPr lang="en-US" sz="2400" dirty="0" err="1">
                <a:solidFill>
                  <a:srgbClr val="1B1B1B"/>
                </a:solidFill>
                <a:highlight>
                  <a:schemeClr val="lt1"/>
                </a:highlight>
              </a:rPr>
              <a:t>này</a:t>
            </a:r>
            <a:r>
              <a:rPr lang="en-US" sz="2400" dirty="0">
                <a:solidFill>
                  <a:srgbClr val="1B1B1B"/>
                </a:solidFill>
                <a:highlight>
                  <a:schemeClr val="lt1"/>
                </a:highlight>
              </a:rPr>
              <a:t> </a:t>
            </a:r>
            <a:r>
              <a:rPr lang="en-US" sz="2400" dirty="0" err="1">
                <a:solidFill>
                  <a:srgbClr val="1B1B1B"/>
                </a:solidFill>
                <a:highlight>
                  <a:schemeClr val="lt1"/>
                </a:highlight>
              </a:rPr>
              <a:t>sẽ</a:t>
            </a:r>
            <a:r>
              <a:rPr lang="en-US" sz="2400" dirty="0">
                <a:solidFill>
                  <a:srgbClr val="1B1B1B"/>
                </a:solidFill>
                <a:highlight>
                  <a:schemeClr val="lt1"/>
                </a:highlight>
              </a:rPr>
              <a:t> </a:t>
            </a:r>
            <a:r>
              <a:rPr lang="en-US" sz="2400" dirty="0" err="1">
                <a:solidFill>
                  <a:srgbClr val="1B1B1B"/>
                </a:solidFill>
                <a:highlight>
                  <a:schemeClr val="lt1"/>
                </a:highlight>
              </a:rPr>
              <a:t>cần</a:t>
            </a:r>
            <a:r>
              <a:rPr lang="en-US" sz="2400" dirty="0">
                <a:solidFill>
                  <a:srgbClr val="1B1B1B"/>
                </a:solidFill>
                <a:highlight>
                  <a:schemeClr val="lt1"/>
                </a:highlight>
              </a:rPr>
              <a:t> </a:t>
            </a:r>
            <a:r>
              <a:rPr lang="en-US" sz="2400" dirty="0" err="1">
                <a:solidFill>
                  <a:srgbClr val="1B1B1B"/>
                </a:solidFill>
                <a:highlight>
                  <a:schemeClr val="lt1"/>
                </a:highlight>
              </a:rPr>
              <a:t>đến</a:t>
            </a:r>
            <a:r>
              <a:rPr lang="en-US" sz="2400" dirty="0">
                <a:solidFill>
                  <a:srgbClr val="1B1B1B"/>
                </a:solidFill>
                <a:highlight>
                  <a:schemeClr val="lt1"/>
                </a:highlight>
              </a:rPr>
              <a:t> </a:t>
            </a:r>
            <a:r>
              <a:rPr lang="en-US" sz="2400" dirty="0" err="1">
                <a:solidFill>
                  <a:srgbClr val="1B1B1B"/>
                </a:solidFill>
                <a:highlight>
                  <a:schemeClr val="lt1"/>
                </a:highlight>
              </a:rPr>
              <a:t>những</a:t>
            </a:r>
            <a:r>
              <a:rPr lang="en-US" sz="2400" dirty="0">
                <a:solidFill>
                  <a:srgbClr val="1B1B1B"/>
                </a:solidFill>
                <a:highlight>
                  <a:schemeClr val="lt1"/>
                </a:highlight>
              </a:rPr>
              <a:t> </a:t>
            </a:r>
            <a:r>
              <a:rPr lang="en-US" sz="2400" dirty="0" err="1">
                <a:solidFill>
                  <a:srgbClr val="1B1B1B"/>
                </a:solidFill>
                <a:highlight>
                  <a:schemeClr val="lt1"/>
                </a:highlight>
              </a:rPr>
              <a:t>lớp</a:t>
            </a:r>
            <a:r>
              <a:rPr lang="en-US" sz="2400" dirty="0">
                <a:solidFill>
                  <a:srgbClr val="1B1B1B"/>
                </a:solidFill>
                <a:highlight>
                  <a:schemeClr val="lt1"/>
                </a:highlight>
              </a:rPr>
              <a:t> con </a:t>
            </a:r>
            <a:r>
              <a:rPr lang="en-US" sz="2400" dirty="0" err="1">
                <a:solidFill>
                  <a:srgbClr val="1B1B1B"/>
                </a:solidFill>
                <a:highlight>
                  <a:schemeClr val="lt1"/>
                </a:highlight>
              </a:rPr>
              <a:t>nào</a:t>
            </a:r>
            <a:r>
              <a:rPr lang="en-US" sz="2400" dirty="0">
                <a:solidFill>
                  <a:srgbClr val="1B1B1B"/>
                </a:solidFill>
                <a:highlight>
                  <a:schemeClr val="lt1"/>
                </a:highlight>
              </a:rPr>
              <a:t> </a:t>
            </a:r>
            <a:r>
              <a:rPr lang="en-US" sz="2400" dirty="0" err="1">
                <a:solidFill>
                  <a:srgbClr val="1B1B1B"/>
                </a:solidFill>
                <a:highlight>
                  <a:schemeClr val="lt1"/>
                </a:highlight>
              </a:rPr>
              <a:t>nữa</a:t>
            </a:r>
            <a:r>
              <a:rPr lang="en-US" sz="2400" dirty="0">
                <a:solidFill>
                  <a:srgbClr val="1B1B1B"/>
                </a:solidFill>
                <a:highlight>
                  <a:schemeClr val="lt1"/>
                </a:highlight>
              </a:rPr>
              <a:t>. Khi </a:t>
            </a:r>
            <a:r>
              <a:rPr lang="en-US" sz="2400" dirty="0" err="1">
                <a:solidFill>
                  <a:srgbClr val="1B1B1B"/>
                </a:solidFill>
                <a:highlight>
                  <a:schemeClr val="lt1"/>
                </a:highlight>
              </a:rPr>
              <a:t>cần</a:t>
            </a:r>
            <a:r>
              <a:rPr lang="en-US" sz="2400" dirty="0">
                <a:solidFill>
                  <a:srgbClr val="1B1B1B"/>
                </a:solidFill>
                <a:highlight>
                  <a:schemeClr val="lt1"/>
                </a:highlight>
              </a:rPr>
              <a:t> </a:t>
            </a:r>
            <a:r>
              <a:rPr lang="en-US" sz="2400" dirty="0" err="1">
                <a:solidFill>
                  <a:srgbClr val="1B1B1B"/>
                </a:solidFill>
                <a:highlight>
                  <a:schemeClr val="lt1"/>
                </a:highlight>
              </a:rPr>
              <a:t>mở</a:t>
            </a:r>
            <a:r>
              <a:rPr lang="en-US" sz="2400" dirty="0">
                <a:solidFill>
                  <a:srgbClr val="1B1B1B"/>
                </a:solidFill>
                <a:highlight>
                  <a:schemeClr val="lt1"/>
                </a:highlight>
              </a:rPr>
              <a:t> </a:t>
            </a:r>
            <a:r>
              <a:rPr lang="en-US" sz="2400" dirty="0" err="1">
                <a:solidFill>
                  <a:srgbClr val="1B1B1B"/>
                </a:solidFill>
                <a:highlight>
                  <a:schemeClr val="lt1"/>
                </a:highlight>
              </a:rPr>
              <a:t>rộng</a:t>
            </a:r>
            <a:r>
              <a:rPr lang="en-US" sz="2400" dirty="0">
                <a:solidFill>
                  <a:srgbClr val="1B1B1B"/>
                </a:solidFill>
                <a:highlight>
                  <a:schemeClr val="lt1"/>
                </a:highlight>
              </a:rPr>
              <a:t>, </a:t>
            </a:r>
            <a:r>
              <a:rPr lang="en-US" sz="2400" dirty="0" err="1">
                <a:solidFill>
                  <a:srgbClr val="1B1B1B"/>
                </a:solidFill>
                <a:highlight>
                  <a:schemeClr val="lt1"/>
                </a:highlight>
              </a:rPr>
              <a:t>hãy</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a:t>
            </a:r>
            <a:r>
              <a:rPr lang="en-US" sz="2400" dirty="0" err="1">
                <a:solidFill>
                  <a:srgbClr val="1B1B1B"/>
                </a:solidFill>
                <a:highlight>
                  <a:schemeClr val="lt1"/>
                </a:highlight>
              </a:rPr>
              <a:t>ra</a:t>
            </a:r>
            <a:r>
              <a:rPr lang="en-US" sz="2400" dirty="0">
                <a:solidFill>
                  <a:srgbClr val="1B1B1B"/>
                </a:solidFill>
                <a:highlight>
                  <a:schemeClr val="lt1"/>
                </a:highlight>
              </a:rPr>
              <a:t> sub class </a:t>
            </a:r>
            <a:r>
              <a:rPr lang="en-US" sz="2400" dirty="0" err="1">
                <a:solidFill>
                  <a:srgbClr val="1B1B1B"/>
                </a:solidFill>
                <a:highlight>
                  <a:schemeClr val="lt1"/>
                </a:highlight>
              </a:rPr>
              <a:t>và</a:t>
            </a:r>
            <a:r>
              <a:rPr lang="en-US" sz="2400" dirty="0">
                <a:solidFill>
                  <a:srgbClr val="1B1B1B"/>
                </a:solidFill>
                <a:highlight>
                  <a:schemeClr val="lt1"/>
                </a:highlight>
              </a:rPr>
              <a:t> implement </a:t>
            </a:r>
            <a:r>
              <a:rPr lang="en-US" sz="2400" dirty="0" err="1">
                <a:solidFill>
                  <a:srgbClr val="1B1B1B"/>
                </a:solidFill>
                <a:highlight>
                  <a:schemeClr val="lt1"/>
                </a:highlight>
              </a:rPr>
              <a:t>thêm</a:t>
            </a:r>
            <a:r>
              <a:rPr lang="en-US" sz="2400" dirty="0">
                <a:solidFill>
                  <a:srgbClr val="1B1B1B"/>
                </a:solidFill>
                <a:highlight>
                  <a:schemeClr val="lt1"/>
                </a:highlight>
              </a:rPr>
              <a:t> </a:t>
            </a:r>
            <a:r>
              <a:rPr lang="en-US" sz="2400" dirty="0" err="1">
                <a:solidFill>
                  <a:srgbClr val="1B1B1B"/>
                </a:solidFill>
                <a:highlight>
                  <a:schemeClr val="lt1"/>
                </a:highlight>
              </a:rPr>
              <a:t>vào</a:t>
            </a:r>
            <a:r>
              <a:rPr lang="en-US" sz="2400" dirty="0">
                <a:solidFill>
                  <a:srgbClr val="1B1B1B"/>
                </a:solidFill>
                <a:highlight>
                  <a:schemeClr val="lt1"/>
                </a:highlight>
              </a:rPr>
              <a:t> factory method </a:t>
            </a:r>
            <a:r>
              <a:rPr lang="en-US" sz="2400" dirty="0" err="1">
                <a:solidFill>
                  <a:srgbClr val="1B1B1B"/>
                </a:solidFill>
                <a:highlight>
                  <a:schemeClr val="lt1"/>
                </a:highlight>
              </a:rPr>
              <a:t>cho</a:t>
            </a:r>
            <a:r>
              <a:rPr lang="en-US" sz="2400" dirty="0">
                <a:solidFill>
                  <a:srgbClr val="1B1B1B"/>
                </a:solidFill>
                <a:highlight>
                  <a:schemeClr val="lt1"/>
                </a:highlight>
              </a:rPr>
              <a:t> </a:t>
            </a:r>
            <a:r>
              <a:rPr lang="en-US" sz="2400" dirty="0" err="1">
                <a:solidFill>
                  <a:srgbClr val="1B1B1B"/>
                </a:solidFill>
                <a:highlight>
                  <a:schemeClr val="lt1"/>
                </a:highlight>
              </a:rPr>
              <a:t>việc</a:t>
            </a:r>
            <a:r>
              <a:rPr lang="en-US" sz="2400" dirty="0">
                <a:solidFill>
                  <a:srgbClr val="1B1B1B"/>
                </a:solidFill>
                <a:highlight>
                  <a:schemeClr val="lt1"/>
                </a:highlight>
              </a:rPr>
              <a:t> </a:t>
            </a:r>
            <a:r>
              <a:rPr lang="en-US" sz="2400" dirty="0" err="1">
                <a:solidFill>
                  <a:srgbClr val="1B1B1B"/>
                </a:solidFill>
                <a:highlight>
                  <a:schemeClr val="lt1"/>
                </a:highlight>
              </a:rPr>
              <a:t>khởi</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sub class </a:t>
            </a:r>
            <a:r>
              <a:rPr lang="en-US" sz="2400" dirty="0" err="1">
                <a:solidFill>
                  <a:srgbClr val="1B1B1B"/>
                </a:solidFill>
                <a:highlight>
                  <a:schemeClr val="lt1"/>
                </a:highlight>
              </a:rPr>
              <a:t>này</a:t>
            </a:r>
            <a:r>
              <a:rPr lang="en-US" sz="2400" dirty="0">
                <a:solidFill>
                  <a:srgbClr val="1B1B1B"/>
                </a:solidFill>
                <a:highlight>
                  <a:schemeClr val="lt1"/>
                </a:highlight>
              </a:rPr>
              <a:t>.</a:t>
            </a:r>
            <a:endParaRPr dirty="0"/>
          </a:p>
          <a:p>
            <a:pPr marL="0" lvl="0" indent="0" algn="l" rtl="0">
              <a:spcBef>
                <a:spcPts val="7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2197a4a16cb_3_59"/>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4000" b="1">
                <a:solidFill>
                  <a:schemeClr val="dk1"/>
                </a:solidFill>
              </a:rPr>
              <a:t>3. Cấu trúc mẫu và mô tả + ví dụ</a:t>
            </a:r>
            <a:endParaRPr sz="4000" b="1">
              <a:solidFill>
                <a:schemeClr val="dk1"/>
              </a:solidFill>
            </a:endParaRPr>
          </a:p>
          <a:p>
            <a:pPr marL="0" lvl="0" indent="0" algn="ctr" rtl="0">
              <a:spcBef>
                <a:spcPts val="0"/>
              </a:spcBef>
              <a:spcAft>
                <a:spcPts val="0"/>
              </a:spcAft>
              <a:buNone/>
            </a:pPr>
            <a:endParaRPr/>
          </a:p>
        </p:txBody>
      </p:sp>
      <p:sp>
        <p:nvSpPr>
          <p:cNvPr id="82" name="Google Shape;82;g2197a4a16cb_3_59"/>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Char char="●"/>
            </a:pPr>
            <a:r>
              <a:rPr lang="en-US" sz="2400"/>
              <a:t>Cấu trúc mẫu:</a:t>
            </a:r>
            <a:endParaRPr sz="2400"/>
          </a:p>
          <a:p>
            <a:pPr marL="0" lvl="0" indent="0" algn="l" rtl="0">
              <a:spcBef>
                <a:spcPts val="640"/>
              </a:spcBef>
              <a:spcAft>
                <a:spcPts val="0"/>
              </a:spcAft>
              <a:buNone/>
            </a:pPr>
            <a:endParaRPr/>
          </a:p>
        </p:txBody>
      </p:sp>
      <p:pic>
        <p:nvPicPr>
          <p:cNvPr id="1026" name="Picture 2" descr="Cấu trúc của mẫu Factory Method">
            <a:extLst>
              <a:ext uri="{FF2B5EF4-FFF2-40B4-BE49-F238E27FC236}">
                <a16:creationId xmlns:a16="http://schemas.microsoft.com/office/drawing/2014/main" id="{56DB599E-8461-6FB2-9002-8F6BC8237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2061437"/>
            <a:ext cx="6286500" cy="3619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197a4a16cb_3_66"/>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a:solidFill>
                  <a:schemeClr val="dk1"/>
                </a:solidFill>
              </a:rPr>
              <a:t>3. Cấu trúc mẫu và mô tả + ví dụ</a:t>
            </a:r>
            <a:endParaRPr sz="4000" b="1">
              <a:solidFill>
                <a:schemeClr val="dk1"/>
              </a:solidFill>
            </a:endParaRPr>
          </a:p>
          <a:p>
            <a:pPr marL="0" lvl="0" indent="0" algn="ctr" rtl="0">
              <a:spcBef>
                <a:spcPts val="0"/>
              </a:spcBef>
              <a:spcAft>
                <a:spcPts val="0"/>
              </a:spcAft>
              <a:buNone/>
            </a:pPr>
            <a:endParaRPr/>
          </a:p>
        </p:txBody>
      </p:sp>
      <p:sp>
        <p:nvSpPr>
          <p:cNvPr id="90" name="Google Shape;90;g2197a4a16cb_3_66"/>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dirty="0" err="1"/>
              <a:t>Các</a:t>
            </a:r>
            <a:r>
              <a:rPr lang="en-US" sz="2400" dirty="0"/>
              <a:t> </a:t>
            </a:r>
            <a:r>
              <a:rPr lang="en-US" sz="2400" dirty="0" err="1"/>
              <a:t>thành</a:t>
            </a:r>
            <a:r>
              <a:rPr lang="en-US" sz="2400" dirty="0"/>
              <a:t> </a:t>
            </a:r>
            <a:r>
              <a:rPr lang="en-US" sz="2400" dirty="0" err="1"/>
              <a:t>phần</a:t>
            </a:r>
            <a:r>
              <a:rPr lang="en-US" sz="2400" dirty="0"/>
              <a:t> </a:t>
            </a:r>
            <a:r>
              <a:rPr lang="en-US" sz="2400" dirty="0" err="1"/>
              <a:t>trong</a:t>
            </a:r>
            <a:r>
              <a:rPr lang="en-US" sz="2400" dirty="0"/>
              <a:t> </a:t>
            </a:r>
            <a:r>
              <a:rPr lang="en-US" sz="2400" dirty="0" err="1"/>
              <a:t>mô</a:t>
            </a:r>
            <a:r>
              <a:rPr lang="en-US" sz="2400" dirty="0"/>
              <a:t> </a:t>
            </a:r>
            <a:r>
              <a:rPr lang="en-US" sz="2400" dirty="0" err="1"/>
              <a:t>hình</a:t>
            </a:r>
            <a:r>
              <a:rPr lang="en-US" sz="2400" dirty="0"/>
              <a:t>:</a:t>
            </a:r>
            <a:endParaRPr sz="2400" dirty="0"/>
          </a:p>
          <a:p>
            <a:pPr marL="457200" lvl="0" indent="-381000" algn="just" rtl="0">
              <a:lnSpc>
                <a:spcPct val="115000"/>
              </a:lnSpc>
              <a:spcBef>
                <a:spcPts val="0"/>
              </a:spcBef>
              <a:spcAft>
                <a:spcPts val="0"/>
              </a:spcAft>
              <a:buSzPts val="2400"/>
              <a:buChar char="-"/>
            </a:pPr>
            <a:r>
              <a:rPr lang="en-US" sz="2400" dirty="0">
                <a:solidFill>
                  <a:srgbClr val="0000FF"/>
                </a:solidFill>
                <a:highlight>
                  <a:schemeClr val="lt1"/>
                </a:highlight>
              </a:rPr>
              <a:t>Product </a:t>
            </a:r>
            <a:r>
              <a:rPr lang="en-US" sz="2400" dirty="0">
                <a:solidFill>
                  <a:srgbClr val="1B1B1B"/>
                </a:solidFill>
                <a:highlight>
                  <a:schemeClr val="lt1"/>
                </a:highlight>
              </a:rPr>
              <a:t>: </a:t>
            </a:r>
            <a:r>
              <a:rPr lang="en-US" sz="2400" dirty="0" err="1">
                <a:solidFill>
                  <a:srgbClr val="1B1B1B"/>
                </a:solidFill>
                <a:highlight>
                  <a:schemeClr val="lt1"/>
                </a:highlight>
              </a:rPr>
              <a:t>Định</a:t>
            </a:r>
            <a:r>
              <a:rPr lang="en-US" sz="2400" dirty="0">
                <a:solidFill>
                  <a:srgbClr val="1B1B1B"/>
                </a:solidFill>
                <a:highlight>
                  <a:schemeClr val="lt1"/>
                </a:highlight>
              </a:rPr>
              <a:t> </a:t>
            </a:r>
            <a:r>
              <a:rPr lang="en-US" sz="2400" dirty="0" err="1">
                <a:solidFill>
                  <a:srgbClr val="1B1B1B"/>
                </a:solidFill>
                <a:highlight>
                  <a:schemeClr val="lt1"/>
                </a:highlight>
              </a:rPr>
              <a:t>nghĩa</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a:t>
            </a:r>
            <a:r>
              <a:rPr lang="en-US" sz="2400" dirty="0" err="1">
                <a:solidFill>
                  <a:srgbClr val="1B1B1B"/>
                </a:solidFill>
                <a:highlight>
                  <a:schemeClr val="lt1"/>
                </a:highlight>
              </a:rPr>
              <a:t>khuôn</a:t>
            </a:r>
            <a:r>
              <a:rPr lang="en-US" sz="2400" dirty="0">
                <a:solidFill>
                  <a:srgbClr val="1B1B1B"/>
                </a:solidFill>
                <a:highlight>
                  <a:schemeClr val="lt1"/>
                </a:highlight>
              </a:rPr>
              <a:t> </a:t>
            </a:r>
            <a:r>
              <a:rPr lang="en-US" sz="2400" dirty="0" err="1">
                <a:solidFill>
                  <a:srgbClr val="1B1B1B"/>
                </a:solidFill>
                <a:highlight>
                  <a:schemeClr val="lt1"/>
                </a:highlight>
              </a:rPr>
              <a:t>mẫu</a:t>
            </a:r>
            <a:r>
              <a:rPr lang="en-US" sz="2400" dirty="0">
                <a:solidFill>
                  <a:srgbClr val="1B1B1B"/>
                </a:solidFill>
                <a:highlight>
                  <a:schemeClr val="lt1"/>
                </a:highlight>
              </a:rPr>
              <a:t> (interface) </a:t>
            </a:r>
            <a:r>
              <a:rPr lang="en-US" sz="2400" dirty="0" err="1">
                <a:solidFill>
                  <a:srgbClr val="1B1B1B"/>
                </a:solidFill>
                <a:highlight>
                  <a:schemeClr val="lt1"/>
                </a:highlight>
              </a:rPr>
              <a:t>của</a:t>
            </a:r>
            <a:r>
              <a:rPr lang="en-US" sz="2400" dirty="0">
                <a:solidFill>
                  <a:srgbClr val="1B1B1B"/>
                </a:solidFill>
                <a:highlight>
                  <a:schemeClr val="lt1"/>
                </a:highlight>
              </a:rPr>
              <a:t> </a:t>
            </a:r>
            <a:r>
              <a:rPr lang="en-US" sz="2400" dirty="0" err="1">
                <a:solidFill>
                  <a:srgbClr val="1B1B1B"/>
                </a:solidFill>
                <a:highlight>
                  <a:schemeClr val="lt1"/>
                </a:highlight>
              </a:rPr>
              <a:t>các</a:t>
            </a:r>
            <a:r>
              <a:rPr lang="en-US" sz="2400" dirty="0">
                <a:solidFill>
                  <a:srgbClr val="1B1B1B"/>
                </a:solidFill>
                <a:highlight>
                  <a:schemeClr val="lt1"/>
                </a:highlight>
              </a:rPr>
              <a:t> </a:t>
            </a:r>
            <a:r>
              <a:rPr lang="en-US" sz="2400" dirty="0" err="1">
                <a:solidFill>
                  <a:srgbClr val="1B1B1B"/>
                </a:solidFill>
                <a:highlight>
                  <a:schemeClr val="lt1"/>
                </a:highlight>
              </a:rPr>
              <a:t>đối</a:t>
            </a:r>
            <a:r>
              <a:rPr lang="en-US" sz="2400" dirty="0">
                <a:solidFill>
                  <a:srgbClr val="1B1B1B"/>
                </a:solidFill>
                <a:highlight>
                  <a:schemeClr val="lt1"/>
                </a:highlight>
              </a:rPr>
              <a:t> </a:t>
            </a:r>
            <a:r>
              <a:rPr lang="en-US" sz="2400" dirty="0" err="1">
                <a:solidFill>
                  <a:srgbClr val="1B1B1B"/>
                </a:solidFill>
                <a:highlight>
                  <a:schemeClr val="lt1"/>
                </a:highlight>
              </a:rPr>
              <a:t>tượng</a:t>
            </a:r>
            <a:r>
              <a:rPr lang="en-US" sz="2400" dirty="0">
                <a:solidFill>
                  <a:srgbClr val="1B1B1B"/>
                </a:solidFill>
                <a:highlight>
                  <a:schemeClr val="lt1"/>
                </a:highlight>
              </a:rPr>
              <a:t> </a:t>
            </a:r>
            <a:r>
              <a:rPr lang="en-US" sz="2400" dirty="0" err="1">
                <a:solidFill>
                  <a:srgbClr val="1B1B1B"/>
                </a:solidFill>
                <a:highlight>
                  <a:schemeClr val="lt1"/>
                </a:highlight>
              </a:rPr>
              <a:t>mà</a:t>
            </a:r>
            <a:r>
              <a:rPr lang="en-US" sz="2400" dirty="0">
                <a:solidFill>
                  <a:srgbClr val="1B1B1B"/>
                </a:solidFill>
                <a:highlight>
                  <a:schemeClr val="lt1"/>
                </a:highlight>
              </a:rPr>
              <a:t> factory method </a:t>
            </a:r>
            <a:r>
              <a:rPr lang="en-US" sz="2400" dirty="0" err="1">
                <a:solidFill>
                  <a:srgbClr val="1B1B1B"/>
                </a:solidFill>
                <a:highlight>
                  <a:schemeClr val="lt1"/>
                </a:highlight>
              </a:rPr>
              <a:t>tạo</a:t>
            </a:r>
            <a:r>
              <a:rPr lang="en-US" sz="2400" dirty="0">
                <a:solidFill>
                  <a:srgbClr val="1B1B1B"/>
                </a:solidFill>
                <a:highlight>
                  <a:schemeClr val="lt1"/>
                </a:highlight>
              </a:rPr>
              <a:t> </a:t>
            </a:r>
            <a:r>
              <a:rPr lang="en-US" sz="2400" dirty="0" err="1">
                <a:solidFill>
                  <a:srgbClr val="1B1B1B"/>
                </a:solidFill>
                <a:highlight>
                  <a:schemeClr val="lt1"/>
                </a:highlight>
              </a:rPr>
              <a:t>ra.</a:t>
            </a:r>
            <a:endParaRPr sz="2400" dirty="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dirty="0" err="1">
                <a:solidFill>
                  <a:srgbClr val="0000FF"/>
                </a:solidFill>
              </a:rPr>
              <a:t>ConcreteProduct</a:t>
            </a:r>
            <a:r>
              <a:rPr lang="en-US" sz="2400" dirty="0"/>
              <a:t>: </a:t>
            </a:r>
            <a:r>
              <a:rPr lang="en-US" sz="2400" dirty="0" err="1"/>
              <a:t>các</a:t>
            </a:r>
            <a:r>
              <a:rPr lang="en-US" sz="2400" dirty="0"/>
              <a:t> </a:t>
            </a:r>
            <a:r>
              <a:rPr lang="en-US" sz="2400" dirty="0" err="1"/>
              <a:t>lớp</a:t>
            </a:r>
            <a:r>
              <a:rPr lang="en-US" sz="2400" dirty="0"/>
              <a:t> </a:t>
            </a:r>
            <a:r>
              <a:rPr lang="en-US" sz="2400" dirty="0" err="1"/>
              <a:t>được</a:t>
            </a:r>
            <a:r>
              <a:rPr lang="en-US" sz="2400" dirty="0"/>
              <a:t> </a:t>
            </a:r>
            <a:r>
              <a:rPr lang="en-US" sz="2400" dirty="0" err="1"/>
              <a:t>cài</a:t>
            </a:r>
            <a:r>
              <a:rPr lang="en-US" sz="2400" dirty="0"/>
              <a:t> </a:t>
            </a:r>
            <a:r>
              <a:rPr lang="en-US" sz="2400" dirty="0" err="1"/>
              <a:t>đặt</a:t>
            </a:r>
            <a:r>
              <a:rPr lang="en-US" sz="2400" dirty="0"/>
              <a:t> </a:t>
            </a:r>
            <a:r>
              <a:rPr lang="en-US" sz="2400" dirty="0" err="1"/>
              <a:t>khuôn</a:t>
            </a:r>
            <a:r>
              <a:rPr lang="en-US" sz="2400" dirty="0"/>
              <a:t> </a:t>
            </a:r>
            <a:r>
              <a:rPr lang="en-US" sz="2400" dirty="0" err="1"/>
              <a:t>mẫu</a:t>
            </a:r>
            <a:r>
              <a:rPr lang="en-US" sz="2400" dirty="0"/>
              <a:t> product.</a:t>
            </a:r>
            <a:endParaRPr sz="2400" dirty="0"/>
          </a:p>
          <a:p>
            <a:pPr marL="0" lvl="0" indent="0" algn="l" rtl="0">
              <a:lnSpc>
                <a:spcPct val="115000"/>
              </a:lnSpc>
              <a:spcBef>
                <a:spcPts val="700"/>
              </a:spcBef>
              <a:spcAft>
                <a:spcPts val="0"/>
              </a:spcAft>
              <a:buNone/>
            </a:pPr>
            <a:endParaRPr sz="2400" dirty="0"/>
          </a:p>
          <a:p>
            <a:pPr marL="0" lvl="0" indent="0" algn="l" rtl="0">
              <a:spcBef>
                <a:spcPts val="700"/>
              </a:spcBef>
              <a:spcAft>
                <a:spcPts val="0"/>
              </a:spcAft>
              <a:buNone/>
            </a:pP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197a4a16cb_3_80"/>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a:solidFill>
                  <a:schemeClr val="dk1"/>
                </a:solidFill>
              </a:rPr>
              <a:t>3. Cấu trúc mẫu và mô tả + ví dụ</a:t>
            </a:r>
            <a:endParaRPr sz="4000" b="1">
              <a:solidFill>
                <a:schemeClr val="dk1"/>
              </a:solidFill>
            </a:endParaRPr>
          </a:p>
          <a:p>
            <a:pPr marL="0" lvl="0" indent="0" algn="ctr" rtl="0">
              <a:spcBef>
                <a:spcPts val="0"/>
              </a:spcBef>
              <a:spcAft>
                <a:spcPts val="0"/>
              </a:spcAft>
              <a:buNone/>
            </a:pPr>
            <a:endParaRPr/>
          </a:p>
        </p:txBody>
      </p:sp>
      <p:sp>
        <p:nvSpPr>
          <p:cNvPr id="97" name="Google Shape;97;g2197a4a16cb_3_80"/>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l" rtl="0">
              <a:lnSpc>
                <a:spcPct val="115000"/>
              </a:lnSpc>
              <a:spcBef>
                <a:spcPts val="700"/>
              </a:spcBef>
              <a:spcAft>
                <a:spcPts val="0"/>
              </a:spcAft>
              <a:buSzPts val="2400"/>
              <a:buChar char="-"/>
            </a:pPr>
            <a:r>
              <a:rPr lang="en-US" sz="2400">
                <a:solidFill>
                  <a:srgbClr val="0000FF"/>
                </a:solidFill>
              </a:rPr>
              <a:t>ConcreteCrator</a:t>
            </a:r>
            <a:r>
              <a:rPr lang="en-US" sz="2400"/>
              <a:t>: ghi đè factory method để trả về một instance của ConcreteProduct.</a:t>
            </a:r>
            <a:endParaRPr sz="2400"/>
          </a:p>
          <a:p>
            <a:pPr marL="457200" lvl="0" indent="-381000" algn="l" rtl="0">
              <a:lnSpc>
                <a:spcPct val="115000"/>
              </a:lnSpc>
              <a:spcBef>
                <a:spcPts val="0"/>
              </a:spcBef>
              <a:spcAft>
                <a:spcPts val="0"/>
              </a:spcAft>
              <a:buSzPts val="2400"/>
              <a:buChar char="-"/>
            </a:pPr>
            <a:r>
              <a:rPr lang="en-US" sz="2400">
                <a:solidFill>
                  <a:srgbClr val="0000FF"/>
                </a:solidFill>
              </a:rPr>
              <a:t>Creator</a:t>
            </a:r>
            <a:r>
              <a:rPr lang="en-US" sz="2400"/>
              <a:t>:</a:t>
            </a:r>
            <a:endParaRPr sz="2400"/>
          </a:p>
          <a:p>
            <a:pPr marL="0" lvl="0" indent="0" algn="l" rtl="0">
              <a:lnSpc>
                <a:spcPct val="115000"/>
              </a:lnSpc>
              <a:spcBef>
                <a:spcPts val="700"/>
              </a:spcBef>
              <a:spcAft>
                <a:spcPts val="0"/>
              </a:spcAft>
              <a:buNone/>
            </a:pPr>
            <a:r>
              <a:rPr lang="en-US" sz="2400"/>
              <a:t> +Khai báo factory method, trả về kiểu đối tượng thuộc kiểu           </a:t>
            </a:r>
            <a:endParaRPr sz="2400"/>
          </a:p>
          <a:p>
            <a:pPr marL="0" lvl="0" indent="0" algn="l" rtl="0">
              <a:lnSpc>
                <a:spcPct val="115000"/>
              </a:lnSpc>
              <a:spcBef>
                <a:spcPts val="700"/>
              </a:spcBef>
              <a:spcAft>
                <a:spcPts val="0"/>
              </a:spcAft>
              <a:buNone/>
            </a:pPr>
            <a:r>
              <a:rPr lang="en-US" sz="2400"/>
              <a:t>  product. Creator cũng có thể định nghĩa một cài đặt mặc </a:t>
            </a:r>
            <a:endParaRPr sz="2400"/>
          </a:p>
          <a:p>
            <a:pPr marL="0" lvl="0" indent="0" algn="l" rtl="0">
              <a:lnSpc>
                <a:spcPct val="115000"/>
              </a:lnSpc>
              <a:spcBef>
                <a:spcPts val="700"/>
              </a:spcBef>
              <a:spcAft>
                <a:spcPts val="0"/>
              </a:spcAft>
              <a:buNone/>
            </a:pPr>
            <a:r>
              <a:rPr lang="en-US" sz="2400"/>
              <a:t>  định của factory method mà giá trị trả về là một đối tượng       </a:t>
            </a:r>
            <a:endParaRPr sz="2400"/>
          </a:p>
          <a:p>
            <a:pPr marL="0" lvl="0" indent="0" algn="l" rtl="0">
              <a:lnSpc>
                <a:spcPct val="115000"/>
              </a:lnSpc>
              <a:spcBef>
                <a:spcPts val="700"/>
              </a:spcBef>
              <a:spcAft>
                <a:spcPts val="0"/>
              </a:spcAft>
              <a:buNone/>
            </a:pPr>
            <a:r>
              <a:rPr lang="en-US" sz="2400"/>
              <a:t>  ConcreteProduct mặc định.</a:t>
            </a:r>
            <a:endParaRPr sz="2400"/>
          </a:p>
          <a:p>
            <a:pPr marL="0" lvl="0" indent="0" algn="l" rtl="0">
              <a:lnSpc>
                <a:spcPct val="115000"/>
              </a:lnSpc>
              <a:spcBef>
                <a:spcPts val="700"/>
              </a:spcBef>
              <a:spcAft>
                <a:spcPts val="0"/>
              </a:spcAft>
              <a:buNone/>
            </a:pPr>
            <a:r>
              <a:rPr lang="en-US" sz="2400"/>
              <a:t>  +Gọi factory method để tạo đối tượng kiểu product.</a:t>
            </a:r>
            <a:endParaRPr sz="2400"/>
          </a:p>
          <a:p>
            <a:pPr marL="0" lvl="0" indent="0" algn="l" rtl="0">
              <a:spcBef>
                <a:spcPts val="7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197a4a16cb_0_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a:solidFill>
                  <a:schemeClr val="dk1"/>
                </a:solidFill>
              </a:rPr>
              <a:t>3. Cấu trúc mẫu và mô tả + ví dụ</a:t>
            </a:r>
            <a:endParaRPr sz="4000" b="1">
              <a:solidFill>
                <a:schemeClr val="dk1"/>
              </a:solidFill>
            </a:endParaRPr>
          </a:p>
          <a:p>
            <a:pPr marL="0" lvl="0" indent="0" algn="ctr" rtl="0">
              <a:spcBef>
                <a:spcPts val="0"/>
              </a:spcBef>
              <a:spcAft>
                <a:spcPts val="0"/>
              </a:spcAft>
              <a:buNone/>
            </a:pPr>
            <a:endParaRPr sz="4000" b="1">
              <a:solidFill>
                <a:schemeClr val="dk1"/>
              </a:solidFill>
            </a:endParaRPr>
          </a:p>
        </p:txBody>
      </p:sp>
      <p:sp>
        <p:nvSpPr>
          <p:cNvPr id="103" name="Google Shape;103;g2197a4a16cb_0_0"/>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Font typeface="Arial"/>
              <a:buChar char="•"/>
            </a:pPr>
            <a:r>
              <a:rPr lang="en-US" sz="2400"/>
              <a:t>Một Factory Pattern bao gồm:</a:t>
            </a:r>
            <a:endParaRPr sz="2400"/>
          </a:p>
          <a:p>
            <a:pPr marL="914400" lvl="1" indent="-381000" algn="just" rtl="0">
              <a:lnSpc>
                <a:spcPct val="120000"/>
              </a:lnSpc>
              <a:spcBef>
                <a:spcPts val="0"/>
              </a:spcBef>
              <a:spcAft>
                <a:spcPts val="0"/>
              </a:spcAft>
              <a:buSzPts val="2400"/>
              <a:buChar char="–"/>
            </a:pPr>
            <a:r>
              <a:rPr lang="en-US" sz="2400"/>
              <a:t>Super Class: một super class trong Factory Pattern có thể là một interface, abstract class hay một class thông thường.</a:t>
            </a:r>
            <a:endParaRPr sz="2400"/>
          </a:p>
          <a:p>
            <a:pPr marL="914400" lvl="1" indent="-381000" algn="just" rtl="0">
              <a:lnSpc>
                <a:spcPct val="120000"/>
              </a:lnSpc>
              <a:spcBef>
                <a:spcPts val="0"/>
              </a:spcBef>
              <a:spcAft>
                <a:spcPts val="0"/>
              </a:spcAft>
              <a:buSzPts val="2400"/>
              <a:buChar char="–"/>
            </a:pPr>
            <a:r>
              <a:rPr lang="en-US" sz="2400"/>
              <a:t>Sub Classes: các sub class sẽ implement các phương thức của super class theo nghiệp vụ riêng của nó.</a:t>
            </a:r>
            <a:endParaRPr sz="2400"/>
          </a:p>
          <a:p>
            <a:pPr marL="914400" lvl="1" indent="-381000" algn="just" rtl="0">
              <a:lnSpc>
                <a:spcPct val="120000"/>
              </a:lnSpc>
              <a:spcBef>
                <a:spcPts val="0"/>
              </a:spcBef>
              <a:spcAft>
                <a:spcPts val="0"/>
              </a:spcAft>
              <a:buSzPts val="2400"/>
              <a:buChar char="–"/>
            </a:pPr>
            <a:r>
              <a:rPr lang="en-US" sz="2400"/>
              <a:t>Factory Class: một class chịu trách nhiệm khởi tạo các đối tượng sub class dựa theo tham số đầu vào.</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10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1000"/>
                                        <p:tgtEl>
                                          <p:spTgt spid="1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
                                            <p:txEl>
                                              <p:pRg st="2" end="2"/>
                                            </p:txEl>
                                          </p:spTgt>
                                        </p:tgtEl>
                                        <p:attrNameLst>
                                          <p:attrName>style.visibility</p:attrName>
                                        </p:attrNameLst>
                                      </p:cBhvr>
                                      <p:to>
                                        <p:strVal val="visible"/>
                                      </p:to>
                                    </p:set>
                                    <p:animEffect transition="in" filter="fade">
                                      <p:cBhvr>
                                        <p:cTn id="17" dur="1000"/>
                                        <p:tgtEl>
                                          <p:spTgt spid="1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
                                            <p:txEl>
                                              <p:pRg st="3" end="3"/>
                                            </p:txEl>
                                          </p:spTgt>
                                        </p:tgtEl>
                                        <p:attrNameLst>
                                          <p:attrName>style.visibility</p:attrName>
                                        </p:attrNameLst>
                                      </p:cBhvr>
                                      <p:to>
                                        <p:strVal val="visible"/>
                                      </p:to>
                                    </p:set>
                                    <p:animEffect transition="in" filter="fade">
                                      <p:cBhvr>
                                        <p:cTn id="22" dur="1000"/>
                                        <p:tgtEl>
                                          <p:spTgt spid="1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197a4a16cb_0_48"/>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3. Cấu trúc mẫu và mô tả + ví dụ</a:t>
            </a:r>
            <a:endParaRPr sz="4000" b="1">
              <a:solidFill>
                <a:schemeClr val="dk1"/>
              </a:solidFill>
            </a:endParaRPr>
          </a:p>
        </p:txBody>
      </p:sp>
    </p:spTree>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777</Words>
  <Application>Microsoft Office PowerPoint</Application>
  <PresentationFormat>On-screen Show (4:3)</PresentationFormat>
  <Paragraphs>67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Tahoma</vt:lpstr>
      <vt:lpstr>Calibri</vt:lpstr>
      <vt:lpstr>Arial</vt:lpstr>
      <vt:lpstr>Noto Sans Symbols</vt:lpstr>
      <vt:lpstr>VNPT template</vt:lpstr>
      <vt:lpstr>Mẫu Factory Method</vt:lpstr>
      <vt:lpstr>Nội dung</vt:lpstr>
      <vt:lpstr>1. Tổng quan</vt:lpstr>
      <vt:lpstr>2. Ngữ cảnh/trường hợp sử dụng </vt:lpstr>
      <vt:lpstr>3. Cấu trúc mẫu và mô tả + ví dụ </vt:lpstr>
      <vt:lpstr>3. Cấu trúc mẫu và mô tả + ví dụ </vt:lpstr>
      <vt:lpstr>3. Cấu trúc mẫu và mô tả + ví dụ </vt:lpstr>
      <vt:lpstr>3. Cấu trúc mẫu và mô tả + ví dụ </vt:lpstr>
      <vt:lpstr>3. Cấu trúc mẫu và mô tả + ví dụ</vt:lpstr>
      <vt:lpstr>4. Ưu điểm </vt:lpstr>
      <vt:lpstr>4. Ưu điểm </vt:lpstr>
      <vt:lpstr>5. Nhược điểm </vt:lpstr>
      <vt:lpstr>6. Liên quan đến mẫu khác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Factory Method</dc:title>
  <dc:creator>Tran Anh Dung</dc:creator>
  <cp:lastModifiedBy>Lê Hồng Sơn</cp:lastModifiedBy>
  <cp:revision>4</cp:revision>
  <dcterms:created xsi:type="dcterms:W3CDTF">2010-09-29T06:57:02Z</dcterms:created>
  <dcterms:modified xsi:type="dcterms:W3CDTF">2024-03-03T18:45:28Z</dcterms:modified>
</cp:coreProperties>
</file>