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0" r:id="rId2"/>
  </p:sldMasterIdLst>
  <p:notesMasterIdLst>
    <p:notesMasterId r:id="rId18"/>
  </p:notesMasterIdLst>
  <p:sldIdLst>
    <p:sldId id="256" r:id="rId3"/>
    <p:sldId id="257" r:id="rId4"/>
    <p:sldId id="258" r:id="rId5"/>
    <p:sldId id="274" r:id="rId6"/>
    <p:sldId id="282" r:id="rId7"/>
    <p:sldId id="259" r:id="rId8"/>
    <p:sldId id="260" r:id="rId9"/>
    <p:sldId id="276" r:id="rId10"/>
    <p:sldId id="267" r:id="rId11"/>
    <p:sldId id="268" r:id="rId12"/>
    <p:sldId id="279" r:id="rId13"/>
    <p:sldId id="281" r:id="rId14"/>
    <p:sldId id="280" r:id="rId15"/>
    <p:sldId id="283" r:id="rId16"/>
    <p:sldId id="273" r:id="rId17"/>
  </p:sldIdLst>
  <p:sldSz cx="9144000" cy="6858000" type="screen4x3"/>
  <p:notesSz cx="9872663" cy="6797675"/>
  <p:embeddedFontLst>
    <p:embeddedFont>
      <p:font typeface="Tahoma" panose="020B0604030504040204" pitchFamily="3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CQgmXqFylQVTjoh2W5Hpkmuip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AB1E5-B8DD-4338-85A5-3E8656CDFE11}">
  <a:tblStyle styleId="{5CDAB1E5-B8DD-4338-85A5-3E8656CDFE1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tcStyle>
    </a:band2H>
    <a:band1V>
      <a:tcTxStyle/>
      <a:tcStyle>
        <a:tcBdr/>
        <a:fill>
          <a:solidFill>
            <a:srgbClr val="E7F3F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78" d="100"/>
          <a:sy n="78" d="100"/>
        </p:scale>
        <p:origin x="1013"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78154" cy="33988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5592224" y="0"/>
            <a:ext cx="4278154" cy="33988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5" name="Google Shape;125;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26" name="Google Shape;126;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127" name="Google Shape;127;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5460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005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620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084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8: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3" name="Google Shape;243;p18: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p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8186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7492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2" name="Google Shape;152;p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611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p1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sp>
        <p:nvSpPr>
          <p:cNvPr id="13" name="Google Shape;13;p20"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
        <p:nvSpPr>
          <p:cNvPr id="14" name="Google Shape;14;p20"/>
          <p:cNvSpPr/>
          <p:nvPr/>
        </p:nvSpPr>
        <p:spPr>
          <a:xfrm>
            <a:off x="0" y="2590800"/>
            <a:ext cx="9144000" cy="15240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3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6" name="Google Shape;56;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 name="Google Shape;62;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68" name="Google Shape;68;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3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1" name="Google Shape;81;p3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2" name="Google Shape;82;p3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3" name="Google Shape;83;p3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4" name="Google Shape;84;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99" name="Google Shape;99;p3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0" name="Google Shape;100;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4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40"/>
          <p:cNvSpPr>
            <a:spLocks noGrp="1"/>
          </p:cNvSpPr>
          <p:nvPr>
            <p:ph type="pic" idx="2"/>
          </p:nvPr>
        </p:nvSpPr>
        <p:spPr>
          <a:xfrm>
            <a:off x="1792288" y="612775"/>
            <a:ext cx="5486400" cy="4114800"/>
          </a:xfrm>
          <a:prstGeom prst="rect">
            <a:avLst/>
          </a:prstGeom>
          <a:noFill/>
          <a:ln>
            <a:noFill/>
          </a:ln>
        </p:spPr>
      </p:sp>
      <p:sp>
        <p:nvSpPr>
          <p:cNvPr id="106" name="Google Shape;106;p4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7" name="Google Shape;107;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7" name="Google Shape;17;p21"/>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0"/>
        <p:cNvGrpSpPr/>
        <p:nvPr/>
      </p:nvGrpSpPr>
      <p:grpSpPr>
        <a:xfrm>
          <a:off x="0" y="0"/>
          <a:ext cx="0" cy="0"/>
          <a:chOff x="0" y="0"/>
          <a:chExt cx="0" cy="0"/>
        </a:xfrm>
      </p:grpSpPr>
      <p:sp>
        <p:nvSpPr>
          <p:cNvPr id="111" name="Google Shape;111;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4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3" name="Google Shape;113;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6"/>
        <p:cNvGrpSpPr/>
        <p:nvPr/>
      </p:nvGrpSpPr>
      <p:grpSpPr>
        <a:xfrm>
          <a:off x="0" y="0"/>
          <a:ext cx="0" cy="0"/>
          <a:chOff x="0" y="0"/>
          <a:chExt cx="0" cy="0"/>
        </a:xfrm>
      </p:grpSpPr>
      <p:sp>
        <p:nvSpPr>
          <p:cNvPr id="117" name="Google Shape;117;p4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4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9" name="Google Shape;119;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0" name="Google Shape;20;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 name="Google Shape;21;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8" name="Google Shape;28;p2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1" name="Google Shape;31;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2" name="Google Shape;32;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 name="Google Shape;33;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4" name="Google Shape;34;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8" name="Google Shape;38;p27"/>
          <p:cNvSpPr>
            <a:spLocks noGrp="1"/>
          </p:cNvSpPr>
          <p:nvPr>
            <p:ph type="pic" idx="2"/>
          </p:nvPr>
        </p:nvSpPr>
        <p:spPr>
          <a:xfrm>
            <a:off x="1792288" y="612775"/>
            <a:ext cx="5486400" cy="4114800"/>
          </a:xfrm>
          <a:prstGeom prst="rect">
            <a:avLst/>
          </a:prstGeom>
          <a:noFill/>
          <a:ln>
            <a:noFill/>
          </a:ln>
        </p:spPr>
      </p:sp>
      <p:sp>
        <p:nvSpPr>
          <p:cNvPr id="39" name="Google Shape;39;p2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0"/>
        <p:cNvGrpSpPr/>
        <p:nvPr/>
      </p:nvGrpSpPr>
      <p:grpSpPr>
        <a:xfrm>
          <a:off x="0" y="0"/>
          <a:ext cx="0" cy="0"/>
          <a:chOff x="0" y="0"/>
          <a:chExt cx="0" cy="0"/>
        </a:xfrm>
      </p:grpSpPr>
      <p:sp>
        <p:nvSpPr>
          <p:cNvPr id="41" name="Google Shape;41;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2" name="Google Shape;42;p28"/>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3"/>
        <p:cNvGrpSpPr/>
        <p:nvPr/>
      </p:nvGrpSpPr>
      <p:grpSpPr>
        <a:xfrm>
          <a:off x="0" y="0"/>
          <a:ext cx="0" cy="0"/>
          <a:chOff x="0" y="0"/>
          <a:chExt cx="0" cy="0"/>
        </a:xfrm>
      </p:grpSpPr>
      <p:sp>
        <p:nvSpPr>
          <p:cNvPr id="44" name="Google Shape;44;p29"/>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5" name="Google Shape;45;p29"/>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p:nvPr/>
        </p:nvSpPr>
        <p:spPr>
          <a:xfrm>
            <a:off x="492125" y="190500"/>
            <a:ext cx="8639175" cy="6477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i="0" u="none" strike="noStrike" cap="none">
              <a:solidFill>
                <a:schemeClr val="dk1"/>
              </a:solidFill>
              <a:latin typeface="Arial"/>
              <a:ea typeface="Arial"/>
              <a:cs typeface="Arial"/>
              <a:sym typeface="Arial"/>
            </a:endParaRPr>
          </a:p>
        </p:txBody>
      </p:sp>
      <p:sp>
        <p:nvSpPr>
          <p:cNvPr id="11" name="Google Shape;11;p19"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sp>
        <p:nvSpPr>
          <p:cNvPr id="48" name="Google Shape;48;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0" name="Google Shape;50;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a:solidFill>
                  <a:srgbClr val="888888"/>
                </a:solidFill>
                <a:latin typeface="Tahoma"/>
                <a:ea typeface="Tahoma"/>
                <a:cs typeface="Tahoma"/>
                <a:sym typeface="Tahoma"/>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1" name="Google Shape;51;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a:solidFill>
                  <a:srgbClr val="888888"/>
                </a:solidFill>
                <a:latin typeface="Tahoma"/>
                <a:ea typeface="Tahoma"/>
                <a:cs typeface="Tahoma"/>
                <a:sym typeface="Tahoma"/>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2" name="Google Shape;52;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1">
                <a:solidFill>
                  <a:srgbClr val="888888"/>
                </a:solidFill>
                <a:latin typeface="Tahoma"/>
                <a:ea typeface="Tahoma"/>
                <a:cs typeface="Tahoma"/>
                <a:sym typeface="Tahoma"/>
              </a:defRPr>
            </a:lvl1pPr>
            <a:lvl2pPr marL="0" marR="0" lvl="1" indent="0" algn="r" rtl="0">
              <a:spcBef>
                <a:spcPts val="0"/>
              </a:spcBef>
              <a:spcAft>
                <a:spcPts val="0"/>
              </a:spcAft>
              <a:buNone/>
              <a:defRPr sz="1200" b="1">
                <a:solidFill>
                  <a:srgbClr val="888888"/>
                </a:solidFill>
                <a:latin typeface="Tahoma"/>
                <a:ea typeface="Tahoma"/>
                <a:cs typeface="Tahoma"/>
                <a:sym typeface="Tahoma"/>
              </a:defRPr>
            </a:lvl2pPr>
            <a:lvl3pPr marL="0" marR="0" lvl="2" indent="0" algn="r" rtl="0">
              <a:spcBef>
                <a:spcPts val="0"/>
              </a:spcBef>
              <a:spcAft>
                <a:spcPts val="0"/>
              </a:spcAft>
              <a:buNone/>
              <a:defRPr sz="1200" b="1">
                <a:solidFill>
                  <a:srgbClr val="888888"/>
                </a:solidFill>
                <a:latin typeface="Tahoma"/>
                <a:ea typeface="Tahoma"/>
                <a:cs typeface="Tahoma"/>
                <a:sym typeface="Tahoma"/>
              </a:defRPr>
            </a:lvl3pPr>
            <a:lvl4pPr marL="0" marR="0" lvl="3" indent="0" algn="r" rtl="0">
              <a:spcBef>
                <a:spcPts val="0"/>
              </a:spcBef>
              <a:spcAft>
                <a:spcPts val="0"/>
              </a:spcAft>
              <a:buNone/>
              <a:defRPr sz="1200" b="1">
                <a:solidFill>
                  <a:srgbClr val="888888"/>
                </a:solidFill>
                <a:latin typeface="Tahoma"/>
                <a:ea typeface="Tahoma"/>
                <a:cs typeface="Tahoma"/>
                <a:sym typeface="Tahoma"/>
              </a:defRPr>
            </a:lvl4pPr>
            <a:lvl5pPr marL="0" marR="0" lvl="4" indent="0" algn="r" rtl="0">
              <a:spcBef>
                <a:spcPts val="0"/>
              </a:spcBef>
              <a:spcAft>
                <a:spcPts val="0"/>
              </a:spcAft>
              <a:buNone/>
              <a:defRPr sz="1200" b="1">
                <a:solidFill>
                  <a:srgbClr val="888888"/>
                </a:solidFill>
                <a:latin typeface="Tahoma"/>
                <a:ea typeface="Tahoma"/>
                <a:cs typeface="Tahoma"/>
                <a:sym typeface="Tahoma"/>
              </a:defRPr>
            </a:lvl5pPr>
            <a:lvl6pPr marL="0" marR="0" lvl="5" indent="0" algn="r" rtl="0">
              <a:spcBef>
                <a:spcPts val="0"/>
              </a:spcBef>
              <a:spcAft>
                <a:spcPts val="0"/>
              </a:spcAft>
              <a:buNone/>
              <a:defRPr sz="1200" b="1">
                <a:solidFill>
                  <a:srgbClr val="888888"/>
                </a:solidFill>
                <a:latin typeface="Tahoma"/>
                <a:ea typeface="Tahoma"/>
                <a:cs typeface="Tahoma"/>
                <a:sym typeface="Tahoma"/>
              </a:defRPr>
            </a:lvl6pPr>
            <a:lvl7pPr marL="0" marR="0" lvl="6" indent="0" algn="r" rtl="0">
              <a:spcBef>
                <a:spcPts val="0"/>
              </a:spcBef>
              <a:spcAft>
                <a:spcPts val="0"/>
              </a:spcAft>
              <a:buNone/>
              <a:defRPr sz="1200" b="1">
                <a:solidFill>
                  <a:srgbClr val="888888"/>
                </a:solidFill>
                <a:latin typeface="Tahoma"/>
                <a:ea typeface="Tahoma"/>
                <a:cs typeface="Tahoma"/>
                <a:sym typeface="Tahoma"/>
              </a:defRPr>
            </a:lvl7pPr>
            <a:lvl8pPr marL="0" marR="0" lvl="7" indent="0" algn="r" rtl="0">
              <a:spcBef>
                <a:spcPts val="0"/>
              </a:spcBef>
              <a:spcAft>
                <a:spcPts val="0"/>
              </a:spcAft>
              <a:buNone/>
              <a:defRPr sz="1200" b="1">
                <a:solidFill>
                  <a:srgbClr val="888888"/>
                </a:solidFill>
                <a:latin typeface="Tahoma"/>
                <a:ea typeface="Tahoma"/>
                <a:cs typeface="Tahoma"/>
                <a:sym typeface="Tahoma"/>
              </a:defRPr>
            </a:lvl8pPr>
            <a:lvl9pPr marL="0" marR="0" lvl="8" indent="0" algn="r" rtl="0">
              <a:spcBef>
                <a:spcPts val="0"/>
              </a:spcBef>
              <a:spcAft>
                <a:spcPts val="0"/>
              </a:spcAft>
              <a:buNone/>
              <a:defRPr sz="1200" b="1">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ctrTitle"/>
          </p:nvPr>
        </p:nvSpPr>
        <p:spPr>
          <a:xfrm>
            <a:off x="457200" y="25908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err="1">
                <a:solidFill>
                  <a:srgbClr val="F2F2F2"/>
                </a:solidFill>
                <a:latin typeface="Arial"/>
                <a:ea typeface="Arial"/>
                <a:cs typeface="Arial"/>
                <a:sym typeface="Arial"/>
              </a:rPr>
              <a:t>Mẫu</a:t>
            </a:r>
            <a:r>
              <a:rPr lang="en-US" sz="4400" b="1" i="0" u="none" strike="noStrike" cap="none" dirty="0">
                <a:solidFill>
                  <a:srgbClr val="F2F2F2"/>
                </a:solidFill>
                <a:latin typeface="Arial"/>
                <a:ea typeface="Arial"/>
                <a:cs typeface="Arial"/>
                <a:sym typeface="Arial"/>
              </a:rPr>
              <a:t> Chain of Responsibility</a:t>
            </a:r>
            <a:endParaRPr sz="4400" b="1" i="0" u="none" strike="noStrike" cap="none" dirty="0">
              <a:solidFill>
                <a:srgbClr val="F2F2F2"/>
              </a:solidFill>
              <a:latin typeface="Arial"/>
              <a:ea typeface="Arial"/>
              <a:cs typeface="Arial"/>
              <a:sym typeface="Arial"/>
            </a:endParaRPr>
          </a:p>
        </p:txBody>
      </p:sp>
      <p:pic>
        <p:nvPicPr>
          <p:cNvPr id="131" name="Google Shape;131;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
        <p:nvSpPr>
          <p:cNvPr id="2" name="Google Shape;55;p1">
            <a:extLst>
              <a:ext uri="{FF2B5EF4-FFF2-40B4-BE49-F238E27FC236}">
                <a16:creationId xmlns:a16="http://schemas.microsoft.com/office/drawing/2014/main" id="{032A7CF2-1E84-E7B0-BEAE-7DB74A38C0E1}"/>
              </a:ext>
            </a:extLst>
          </p:cNvPr>
          <p:cNvSpPr txBox="1">
            <a:spLocks/>
          </p:cNvSpPr>
          <p:nvPr/>
        </p:nvSpPr>
        <p:spPr>
          <a:xfrm>
            <a:off x="228600" y="5308334"/>
            <a:ext cx="5312400" cy="152399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3200"/>
              <a:buFont typeface="Times New Roman"/>
              <a:buNone/>
            </a:pPr>
            <a:r>
              <a:rPr lang="en-US" sz="2400" b="1">
                <a:solidFill>
                  <a:schemeClr val="tx2">
                    <a:lumMod val="75000"/>
                  </a:schemeClr>
                </a:solidFill>
              </a:rPr>
              <a:t>Nhóm 03</a:t>
            </a:r>
          </a:p>
          <a:p>
            <a:pPr>
              <a:buClr>
                <a:schemeClr val="dk1"/>
              </a:buClr>
              <a:buSzPts val="3200"/>
            </a:pPr>
            <a:r>
              <a:rPr lang="en-US" sz="1600">
                <a:solidFill>
                  <a:schemeClr val="tx2">
                    <a:lumMod val="75000"/>
                  </a:schemeClr>
                </a:solidFill>
              </a:rPr>
              <a:t>21522553 – Lê Hồng Sơn</a:t>
            </a:r>
          </a:p>
          <a:p>
            <a:pPr>
              <a:buClr>
                <a:schemeClr val="dk1"/>
              </a:buClr>
              <a:buSzPts val="3200"/>
            </a:pPr>
            <a:r>
              <a:rPr lang="en-US" sz="1600">
                <a:solidFill>
                  <a:schemeClr val="tx2">
                    <a:lumMod val="75000"/>
                  </a:schemeClr>
                </a:solidFill>
              </a:rPr>
              <a:t>21522495 – Nguyến Hoàng Minh Quân</a:t>
            </a:r>
            <a:endParaRPr lang="vi-VN" sz="1600"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5. </a:t>
            </a:r>
            <a:r>
              <a:rPr lang="en-US" sz="3500" b="1" dirty="0" err="1">
                <a:solidFill>
                  <a:schemeClr val="lt1"/>
                </a:solidFill>
              </a:rPr>
              <a:t>Ưu</a:t>
            </a:r>
            <a:r>
              <a:rPr lang="en-US" sz="3500" b="1" dirty="0">
                <a:solidFill>
                  <a:schemeClr val="lt1"/>
                </a:solidFill>
              </a:rPr>
              <a:t> </a:t>
            </a:r>
            <a:r>
              <a:rPr lang="en-US" sz="3500" b="1" dirty="0" err="1">
                <a:solidFill>
                  <a:schemeClr val="lt1"/>
                </a:solidFill>
              </a:rPr>
              <a:t>điểm</a:t>
            </a:r>
            <a:r>
              <a:rPr lang="en-US" sz="3500" b="1" dirty="0">
                <a:solidFill>
                  <a:schemeClr val="lt1"/>
                </a:solidFill>
              </a:rPr>
              <a:t> &amp; Nhược </a:t>
            </a:r>
            <a:r>
              <a:rPr lang="en-US" sz="3500" b="1" dirty="0" err="1">
                <a:solidFill>
                  <a:schemeClr val="lt1"/>
                </a:solidFill>
              </a:rPr>
              <a:t>điểm</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lnSpc>
                <a:spcPct val="90000"/>
              </a:lnSpc>
              <a:spcBef>
                <a:spcPts val="480"/>
              </a:spcBef>
              <a:buClr>
                <a:schemeClr val="dk1"/>
              </a:buClr>
              <a:buSzPts val="2400"/>
              <a:buFont typeface="Wingdings" panose="05000000000000000000" pitchFamily="2" charset="2"/>
              <a:buChar char="v"/>
            </a:pPr>
            <a:r>
              <a:rPr lang="en-US" sz="2300" b="1" dirty="0" err="1"/>
              <a:t>Ưu</a:t>
            </a:r>
            <a:r>
              <a:rPr lang="en-US" sz="2300" b="1" dirty="0"/>
              <a:t> </a:t>
            </a:r>
            <a:r>
              <a:rPr lang="en-US" sz="2300" b="1" dirty="0" err="1"/>
              <a:t>điểm</a:t>
            </a:r>
            <a:r>
              <a:rPr lang="en-US" sz="2300" b="1" dirty="0"/>
              <a:t>:</a:t>
            </a:r>
          </a:p>
          <a:p>
            <a:pPr marL="342900" indent="-342900" algn="just">
              <a:lnSpc>
                <a:spcPct val="90000"/>
              </a:lnSpc>
              <a:spcBef>
                <a:spcPts val="480"/>
              </a:spcBef>
              <a:buSzPts val="2400"/>
              <a:buFont typeface="Arial" panose="020B0604020202020204" pitchFamily="34" charset="0"/>
              <a:buChar char="•"/>
            </a:pPr>
            <a:r>
              <a:rPr lang="vi-VN" sz="2300" b="1" dirty="0"/>
              <a:t>Giảm kết nối (loose coupling): </a:t>
            </a:r>
            <a:r>
              <a:rPr lang="vi-VN" sz="2300" dirty="0"/>
              <a:t>Thay vì một đối tượng có khả năng xử lý yêu cầu chứa tham chiếu đến tất cả các đối tượng khác, nó chỉ cần một tham chiếu đến đối tượng tiếp theo. Tránh sự liên kết trực tiếp giữa đối tượng gửi yêu cầu (sender) và các đối tượng nhận yêu cầu (receivers).</a:t>
            </a:r>
            <a:endParaRPr lang="en-US" sz="2300" dirty="0"/>
          </a:p>
          <a:p>
            <a:pPr marL="342900" indent="-342900" algn="just">
              <a:lnSpc>
                <a:spcPct val="90000"/>
              </a:lnSpc>
              <a:spcBef>
                <a:spcPts val="480"/>
              </a:spcBef>
              <a:buSzPts val="2400"/>
              <a:buFont typeface="Arial" panose="020B0604020202020204" pitchFamily="34" charset="0"/>
              <a:buChar char="•"/>
            </a:pPr>
            <a:r>
              <a:rPr lang="vi-VN" sz="2300" b="1" dirty="0"/>
              <a:t>Tăng tính linh hoạt : </a:t>
            </a:r>
            <a:r>
              <a:rPr lang="vi-VN" sz="2300" dirty="0"/>
              <a:t>đảm bảo Open/Closed Principle</a:t>
            </a:r>
            <a:r>
              <a:rPr lang="en-US" sz="2300" dirty="0"/>
              <a:t>, c</a:t>
            </a:r>
            <a:r>
              <a:rPr lang="vi-VN" sz="2300" dirty="0"/>
              <a:t>ó thể thêm các đối tượng xử lý mới vào chuỗi mà không cần thay đổi mã nguồn hiện có.</a:t>
            </a:r>
          </a:p>
          <a:p>
            <a:pPr marL="342900" indent="-342900" algn="just">
              <a:lnSpc>
                <a:spcPct val="90000"/>
              </a:lnSpc>
              <a:spcBef>
                <a:spcPts val="480"/>
              </a:spcBef>
              <a:buSzPts val="2400"/>
              <a:buFont typeface="Arial" panose="020B0604020202020204" pitchFamily="34" charset="0"/>
              <a:buChar char="•"/>
            </a:pPr>
            <a:r>
              <a:rPr lang="vi-VN" sz="2300" b="1" dirty="0"/>
              <a:t>Phân chia trách nhiệm cho các đối tượng: </a:t>
            </a:r>
            <a:r>
              <a:rPr lang="vi-VN" sz="2300" dirty="0"/>
              <a:t>đảm bảo Single Responsibility Principle</a:t>
            </a:r>
          </a:p>
          <a:p>
            <a:pPr marL="342900" indent="-342900" algn="just">
              <a:lnSpc>
                <a:spcPct val="90000"/>
              </a:lnSpc>
              <a:spcBef>
                <a:spcPts val="480"/>
              </a:spcBef>
              <a:buSzPts val="2400"/>
              <a:buFont typeface="Arial" panose="020B0604020202020204" pitchFamily="34" charset="0"/>
              <a:buChar char="•"/>
            </a:pPr>
            <a:r>
              <a:rPr lang="vi-VN" sz="2300" dirty="0"/>
              <a:t>Có khả năng thay đổi dây chuyền (chain) trong thời gian chạy.</a:t>
            </a:r>
          </a:p>
        </p:txBody>
      </p:sp>
    </p:spTree>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5. </a:t>
            </a:r>
            <a:r>
              <a:rPr lang="en-US" sz="3500" b="1" dirty="0" err="1">
                <a:solidFill>
                  <a:schemeClr val="lt1"/>
                </a:solidFill>
              </a:rPr>
              <a:t>Ưu</a:t>
            </a:r>
            <a:r>
              <a:rPr lang="en-US" sz="3500" b="1" dirty="0">
                <a:solidFill>
                  <a:schemeClr val="lt1"/>
                </a:solidFill>
              </a:rPr>
              <a:t> </a:t>
            </a:r>
            <a:r>
              <a:rPr lang="en-US" sz="3500" b="1" dirty="0" err="1">
                <a:solidFill>
                  <a:schemeClr val="lt1"/>
                </a:solidFill>
              </a:rPr>
              <a:t>điểm</a:t>
            </a:r>
            <a:r>
              <a:rPr lang="en-US" sz="3500" b="1" dirty="0">
                <a:solidFill>
                  <a:schemeClr val="lt1"/>
                </a:solidFill>
              </a:rPr>
              <a:t> &amp; Nhược </a:t>
            </a:r>
            <a:r>
              <a:rPr lang="en-US" sz="3500" b="1" dirty="0" err="1">
                <a:solidFill>
                  <a:schemeClr val="lt1"/>
                </a:solidFill>
              </a:rPr>
              <a:t>điểm</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90000"/>
              </a:lnSpc>
              <a:spcBef>
                <a:spcPts val="480"/>
              </a:spcBef>
              <a:buClr>
                <a:schemeClr val="dk1"/>
              </a:buClr>
              <a:buSzPts val="2400"/>
              <a:buFont typeface="Wingdings" panose="05000000000000000000" pitchFamily="2" charset="2"/>
              <a:buChar char="v"/>
            </a:pPr>
            <a:r>
              <a:rPr lang="en-US" sz="2300" b="1" dirty="0"/>
              <a:t>Nhược </a:t>
            </a:r>
            <a:r>
              <a:rPr lang="en-US" sz="2300" b="1" dirty="0" err="1"/>
              <a:t>điểm</a:t>
            </a:r>
            <a:r>
              <a:rPr lang="en-US" sz="2300" b="1" dirty="0"/>
              <a:t>:</a:t>
            </a:r>
          </a:p>
          <a:p>
            <a:pPr marL="342900" indent="-342900">
              <a:lnSpc>
                <a:spcPct val="90000"/>
              </a:lnSpc>
              <a:spcBef>
                <a:spcPts val="480"/>
              </a:spcBef>
              <a:buSzPts val="2400"/>
              <a:buFont typeface="Arial" panose="020B0604020202020204" pitchFamily="34" charset="0"/>
              <a:buChar char="•"/>
            </a:pPr>
            <a:r>
              <a:rPr lang="vi-VN" sz="2300" b="1" dirty="0"/>
              <a:t>Không đảm bảo việc xử lý: </a:t>
            </a:r>
            <a:r>
              <a:rPr lang="vi-VN" sz="2300" dirty="0"/>
              <a:t> Trường hợp tất cả Handler đều không xử lý</a:t>
            </a:r>
            <a:r>
              <a:rPr lang="en-US" sz="2300" dirty="0"/>
              <a:t> </a:t>
            </a:r>
            <a:r>
              <a:rPr lang="en-US" sz="2300" dirty="0" err="1"/>
              <a:t>được</a:t>
            </a:r>
            <a:r>
              <a:rPr lang="en-US" sz="2300" dirty="0"/>
              <a:t> </a:t>
            </a:r>
            <a:r>
              <a:rPr lang="en-US" sz="2300" dirty="0" err="1"/>
              <a:t>yêu</a:t>
            </a:r>
            <a:r>
              <a:rPr lang="en-US" sz="2300" dirty="0"/>
              <a:t> </a:t>
            </a:r>
            <a:r>
              <a:rPr lang="en-US" sz="2300" dirty="0" err="1"/>
              <a:t>cầu</a:t>
            </a:r>
            <a:r>
              <a:rPr lang="vi-VN" sz="2300" dirty="0"/>
              <a:t>.</a:t>
            </a:r>
            <a:endParaRPr lang="en-US" sz="2300" dirty="0"/>
          </a:p>
          <a:p>
            <a:pPr marL="342900" indent="-342900">
              <a:lnSpc>
                <a:spcPct val="90000"/>
              </a:lnSpc>
              <a:spcBef>
                <a:spcPts val="480"/>
              </a:spcBef>
              <a:buSzPts val="2400"/>
              <a:buFont typeface="Arial" panose="020B0604020202020204" pitchFamily="34" charset="0"/>
              <a:buChar char="•"/>
            </a:pPr>
            <a:endParaRPr lang="vi-VN" sz="2300" dirty="0"/>
          </a:p>
          <a:p>
            <a:pPr marL="342900" indent="-342900">
              <a:lnSpc>
                <a:spcPct val="90000"/>
              </a:lnSpc>
              <a:spcBef>
                <a:spcPts val="480"/>
              </a:spcBef>
              <a:buSzPts val="2400"/>
              <a:buFont typeface="Arial" panose="020B0604020202020204" pitchFamily="34" charset="0"/>
              <a:buChar char="•"/>
            </a:pPr>
            <a:r>
              <a:rPr lang="vi-VN" sz="2300" b="1" dirty="0"/>
              <a:t>Khó khăn trong debug: </a:t>
            </a:r>
            <a:r>
              <a:rPr lang="vi-VN" sz="2300" dirty="0"/>
              <a:t>Do yêu cầu được chuyển tiếp qua nhiều đối tượng, việc debug có thể trở nên phức tạp.</a:t>
            </a:r>
            <a:endParaRPr lang="en-US" sz="2300" dirty="0"/>
          </a:p>
        </p:txBody>
      </p:sp>
    </p:spTree>
    <p:extLst>
      <p:ext uri="{BB962C8B-B14F-4D97-AF65-F5344CB8AC3E}">
        <p14:creationId xmlns:p14="http://schemas.microsoft.com/office/powerpoint/2010/main" val="3986398240"/>
      </p:ext>
    </p:extLst>
  </p:cSld>
  <p:clrMapOvr>
    <a:masterClrMapping/>
  </p:clrMapOvr>
  <p:transition advClick="0">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6. Liên </a:t>
            </a:r>
            <a:r>
              <a:rPr lang="en-US" sz="3500" b="1" dirty="0" err="1">
                <a:solidFill>
                  <a:schemeClr val="lt1"/>
                </a:solidFill>
              </a:rPr>
              <a:t>quan</a:t>
            </a:r>
            <a:r>
              <a:rPr lang="en-US" sz="3500" b="1" dirty="0">
                <a:solidFill>
                  <a:schemeClr val="lt1"/>
                </a:solidFill>
              </a:rPr>
              <a:t> </a:t>
            </a:r>
            <a:r>
              <a:rPr lang="en-US" sz="3500" b="1" dirty="0" err="1">
                <a:solidFill>
                  <a:schemeClr val="lt1"/>
                </a:solidFill>
              </a:rPr>
              <a:t>tới</a:t>
            </a:r>
            <a:r>
              <a:rPr lang="en-US" sz="3500" b="1" dirty="0">
                <a:solidFill>
                  <a:schemeClr val="lt1"/>
                </a:solidFill>
              </a:rPr>
              <a:t> </a:t>
            </a:r>
            <a:r>
              <a:rPr lang="en-US" sz="3500" b="1" dirty="0" err="1">
                <a:solidFill>
                  <a:schemeClr val="lt1"/>
                </a:solidFill>
              </a:rPr>
              <a:t>các</a:t>
            </a:r>
            <a:r>
              <a:rPr lang="en-US" sz="3500" b="1" dirty="0">
                <a:solidFill>
                  <a:schemeClr val="lt1"/>
                </a:solidFill>
              </a:rPr>
              <a:t> </a:t>
            </a:r>
            <a:r>
              <a:rPr lang="en-US" sz="3500" b="1" dirty="0" err="1">
                <a:solidFill>
                  <a:schemeClr val="lt1"/>
                </a:solidFill>
              </a:rPr>
              <a:t>mẫu</a:t>
            </a:r>
            <a:r>
              <a:rPr lang="en-US" sz="3500" b="1" dirty="0">
                <a:solidFill>
                  <a:schemeClr val="lt1"/>
                </a:solidFill>
              </a:rPr>
              <a:t> </a:t>
            </a:r>
            <a:r>
              <a:rPr lang="en-US" sz="3500" b="1" dirty="0" err="1">
                <a:solidFill>
                  <a:schemeClr val="lt1"/>
                </a:solidFill>
              </a:rPr>
              <a:t>khác</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90000"/>
              </a:lnSpc>
              <a:spcBef>
                <a:spcPts val="480"/>
              </a:spcBef>
              <a:buClr>
                <a:schemeClr val="dk1"/>
              </a:buClr>
              <a:buSzPts val="2400"/>
              <a:buFont typeface="Wingdings" panose="05000000000000000000" pitchFamily="2" charset="2"/>
              <a:buChar char="v"/>
            </a:pPr>
            <a:r>
              <a:rPr lang="en-US" sz="2300" b="1" dirty="0" err="1"/>
              <a:t>CoR</a:t>
            </a:r>
            <a:r>
              <a:rPr lang="vi-VN" sz="2300" b="1" dirty="0"/>
              <a:t>, </a:t>
            </a:r>
            <a:r>
              <a:rPr lang="en-US" sz="2300" b="1" dirty="0"/>
              <a:t>Command</a:t>
            </a:r>
            <a:r>
              <a:rPr lang="vi-VN" sz="2300" b="1" dirty="0"/>
              <a:t>, </a:t>
            </a:r>
            <a:r>
              <a:rPr lang="en-US" sz="2300" b="1" dirty="0"/>
              <a:t>Mediator </a:t>
            </a:r>
            <a:r>
              <a:rPr lang="vi-VN" sz="2300" dirty="0"/>
              <a:t>và</a:t>
            </a:r>
            <a:r>
              <a:rPr lang="vi-VN" sz="2300" b="1" dirty="0"/>
              <a:t> </a:t>
            </a:r>
            <a:r>
              <a:rPr lang="en-US" sz="2300" b="1" dirty="0"/>
              <a:t>Obser </a:t>
            </a:r>
            <a:r>
              <a:rPr lang="en-US" sz="2300" dirty="0" err="1"/>
              <a:t>đều</a:t>
            </a:r>
            <a:r>
              <a:rPr lang="en-US" sz="2300" dirty="0"/>
              <a:t> </a:t>
            </a:r>
            <a:r>
              <a:rPr lang="en-US" sz="2300" dirty="0" err="1"/>
              <a:t>là</a:t>
            </a:r>
            <a:r>
              <a:rPr lang="en-US" sz="2300" dirty="0"/>
              <a:t> </a:t>
            </a:r>
            <a:r>
              <a:rPr lang="en-US" sz="2300" dirty="0" err="1"/>
              <a:t>các</a:t>
            </a:r>
            <a:r>
              <a:rPr lang="en-US" sz="2300" dirty="0"/>
              <a:t> </a:t>
            </a:r>
            <a:r>
              <a:rPr lang="en-US" sz="2300" dirty="0" err="1"/>
              <a:t>cách</a:t>
            </a:r>
            <a:r>
              <a:rPr lang="en-US" sz="2300" dirty="0"/>
              <a:t> </a:t>
            </a:r>
            <a:r>
              <a:rPr lang="vi-VN" sz="2300" dirty="0"/>
              <a:t>giải quyết khác nhau để kết nối </a:t>
            </a:r>
            <a:r>
              <a:rPr lang="en-US" sz="2300" dirty="0" err="1"/>
              <a:t>đối</a:t>
            </a:r>
            <a:r>
              <a:rPr lang="en-US" sz="2300" dirty="0"/>
              <a:t> </a:t>
            </a:r>
            <a:r>
              <a:rPr lang="en-US" sz="2300" dirty="0" err="1"/>
              <a:t>tượng</a:t>
            </a:r>
            <a:r>
              <a:rPr lang="vi-VN" sz="2300" dirty="0"/>
              <a:t> gửi và nhận yêu cầu:</a:t>
            </a:r>
          </a:p>
          <a:p>
            <a:pPr marL="342900" indent="-342900">
              <a:lnSpc>
                <a:spcPct val="90000"/>
              </a:lnSpc>
              <a:spcBef>
                <a:spcPts val="480"/>
              </a:spcBef>
              <a:buClr>
                <a:schemeClr val="dk1"/>
              </a:buClr>
              <a:buSzPts val="2400"/>
              <a:buFont typeface="Wingdings" panose="05000000000000000000" pitchFamily="2" charset="2"/>
              <a:buChar char="v"/>
            </a:pPr>
            <a:endParaRPr lang="vi-VN" sz="2300" b="1" dirty="0"/>
          </a:p>
          <a:p>
            <a:pPr marL="342900" indent="-342900">
              <a:lnSpc>
                <a:spcPct val="90000"/>
              </a:lnSpc>
              <a:spcBef>
                <a:spcPts val="480"/>
              </a:spcBef>
              <a:buClr>
                <a:schemeClr val="dk1"/>
              </a:buClr>
              <a:buSzPts val="2400"/>
              <a:buFont typeface="Arial" panose="020B0604020202020204" pitchFamily="34" charset="0"/>
              <a:buChar char="•"/>
            </a:pPr>
            <a:r>
              <a:rPr lang="en-US" sz="2300" b="1" dirty="0" err="1"/>
              <a:t>CoR</a:t>
            </a:r>
            <a:r>
              <a:rPr lang="en-US" sz="2300" dirty="0"/>
              <a:t> </a:t>
            </a:r>
            <a:r>
              <a:rPr lang="vi-VN" sz="2300" dirty="0"/>
              <a:t>chuyển yêu cầu một cách tuần tự dọc theo chuỗi động những </a:t>
            </a:r>
            <a:r>
              <a:rPr lang="en-US" sz="2300" dirty="0" err="1"/>
              <a:t>đối</a:t>
            </a:r>
            <a:r>
              <a:rPr lang="en-US" sz="2300" dirty="0"/>
              <a:t> </a:t>
            </a:r>
            <a:r>
              <a:rPr lang="en-US" sz="2300" dirty="0" err="1"/>
              <a:t>tượng</a:t>
            </a:r>
            <a:r>
              <a:rPr lang="vi-VN" sz="2300" dirty="0"/>
              <a:t> </a:t>
            </a:r>
            <a:r>
              <a:rPr lang="en-US" sz="2300" dirty="0" err="1"/>
              <a:t>xử</a:t>
            </a:r>
            <a:r>
              <a:rPr lang="en-US" sz="2300" dirty="0"/>
              <a:t> </a:t>
            </a:r>
            <a:r>
              <a:rPr lang="en-US" sz="2300" dirty="0" err="1"/>
              <a:t>lý</a:t>
            </a:r>
            <a:r>
              <a:rPr lang="vi-VN" sz="2300" dirty="0"/>
              <a:t> tiềm năng cho đến khi một trong số </a:t>
            </a:r>
            <a:r>
              <a:rPr lang="en-US" sz="2300" dirty="0" err="1"/>
              <a:t>chúng</a:t>
            </a:r>
            <a:r>
              <a:rPr lang="vi-VN" sz="2300" dirty="0"/>
              <a:t> xử lý yêu cầu đó.</a:t>
            </a:r>
          </a:p>
          <a:p>
            <a:pPr marL="342900" indent="-342900">
              <a:lnSpc>
                <a:spcPct val="90000"/>
              </a:lnSpc>
              <a:spcBef>
                <a:spcPts val="480"/>
              </a:spcBef>
              <a:buClr>
                <a:schemeClr val="dk1"/>
              </a:buClr>
              <a:buSzPts val="2400"/>
              <a:buFont typeface="Arial" panose="020B0604020202020204" pitchFamily="34" charset="0"/>
              <a:buChar char="•"/>
            </a:pPr>
            <a:r>
              <a:rPr lang="en-US" sz="2300" b="1" dirty="0"/>
              <a:t>Command</a:t>
            </a:r>
            <a:r>
              <a:rPr lang="vi-VN" sz="2300" b="1" dirty="0"/>
              <a:t> </a:t>
            </a:r>
            <a:r>
              <a:rPr lang="en-US" sz="2300" dirty="0" err="1"/>
              <a:t>thì</a:t>
            </a:r>
            <a:r>
              <a:rPr lang="en-US" sz="2300" dirty="0"/>
              <a:t> </a:t>
            </a:r>
            <a:r>
              <a:rPr lang="vi-VN" sz="2300" dirty="0"/>
              <a:t>thiết lập kết nối một chiều </a:t>
            </a:r>
            <a:r>
              <a:rPr lang="en-US" sz="2300" dirty="0" err="1"/>
              <a:t>đối</a:t>
            </a:r>
            <a:r>
              <a:rPr lang="en-US" sz="2300" dirty="0"/>
              <a:t> </a:t>
            </a:r>
            <a:r>
              <a:rPr lang="en-US" sz="2300" dirty="0" err="1"/>
              <a:t>tượng</a:t>
            </a:r>
            <a:r>
              <a:rPr lang="en-US" sz="2300" dirty="0"/>
              <a:t> </a:t>
            </a:r>
            <a:r>
              <a:rPr lang="vi-VN" sz="2300" dirty="0"/>
              <a:t>gửi và nhận</a:t>
            </a:r>
            <a:r>
              <a:rPr lang="en-US" sz="2300" dirty="0"/>
              <a:t> </a:t>
            </a:r>
            <a:r>
              <a:rPr lang="en-US" sz="2300" dirty="0" err="1"/>
              <a:t>yêu</a:t>
            </a:r>
            <a:r>
              <a:rPr lang="en-US" sz="2300" dirty="0"/>
              <a:t> </a:t>
            </a:r>
            <a:r>
              <a:rPr lang="en-US" sz="2300" dirty="0" err="1"/>
              <a:t>cầu</a:t>
            </a:r>
            <a:r>
              <a:rPr lang="vi-VN" sz="2300" dirty="0"/>
              <a:t>.</a:t>
            </a:r>
          </a:p>
          <a:p>
            <a:pPr marL="342900" indent="-342900">
              <a:lnSpc>
                <a:spcPct val="90000"/>
              </a:lnSpc>
              <a:spcBef>
                <a:spcPts val="480"/>
              </a:spcBef>
              <a:buClr>
                <a:schemeClr val="dk1"/>
              </a:buClr>
              <a:buSzPts val="2400"/>
              <a:buFont typeface="Arial" panose="020B0604020202020204" pitchFamily="34" charset="0"/>
              <a:buChar char="•"/>
            </a:pPr>
            <a:r>
              <a:rPr lang="vi-VN" sz="2300" b="1" dirty="0"/>
              <a:t>Mediator </a:t>
            </a:r>
            <a:r>
              <a:rPr lang="vi-VN" sz="2300" dirty="0"/>
              <a:t>loại bỏ các kết nối trực tiếp giữa </a:t>
            </a:r>
            <a:r>
              <a:rPr lang="en-US" sz="2300" dirty="0"/>
              <a:t>sender </a:t>
            </a:r>
            <a:r>
              <a:rPr lang="vi-VN" sz="2300" dirty="0"/>
              <a:t>và người </a:t>
            </a:r>
            <a:r>
              <a:rPr lang="en-US" sz="2300" dirty="0"/>
              <a:t>receiver</a:t>
            </a:r>
            <a:r>
              <a:rPr lang="vi-VN" sz="2300" dirty="0"/>
              <a:t>, buộc </a:t>
            </a:r>
            <a:r>
              <a:rPr lang="en-US" sz="2300" dirty="0" err="1"/>
              <a:t>chúng</a:t>
            </a:r>
            <a:r>
              <a:rPr lang="vi-VN" sz="2300" dirty="0"/>
              <a:t> phải giao tiếp gián tiếp thông qua một đối tượng </a:t>
            </a:r>
            <a:r>
              <a:rPr lang="en-US" sz="2300" dirty="0"/>
              <a:t>mediator</a:t>
            </a:r>
            <a:r>
              <a:rPr lang="vi-VN" sz="2300" dirty="0"/>
              <a:t>.</a:t>
            </a:r>
          </a:p>
          <a:p>
            <a:pPr marL="342900" indent="-342900">
              <a:lnSpc>
                <a:spcPct val="90000"/>
              </a:lnSpc>
              <a:spcBef>
                <a:spcPts val="480"/>
              </a:spcBef>
              <a:buClr>
                <a:schemeClr val="dk1"/>
              </a:buClr>
              <a:buSzPts val="2400"/>
              <a:buFont typeface="Arial" panose="020B0604020202020204" pitchFamily="34" charset="0"/>
              <a:buChar char="•"/>
            </a:pPr>
            <a:r>
              <a:rPr lang="vi-VN" sz="2300" b="1" dirty="0"/>
              <a:t>Observer </a:t>
            </a:r>
            <a:r>
              <a:rPr lang="vi-VN" sz="2300" dirty="0"/>
              <a:t>cho phép </a:t>
            </a:r>
            <a:r>
              <a:rPr lang="en-US" sz="2300" dirty="0"/>
              <a:t>receiver </a:t>
            </a:r>
            <a:r>
              <a:rPr lang="vi-VN" sz="2300" dirty="0"/>
              <a:t>tự động đăng ký và hủy đăng ký nhận yêu cầu.</a:t>
            </a:r>
            <a:endParaRPr lang="en-US" sz="2300" dirty="0"/>
          </a:p>
        </p:txBody>
      </p:sp>
    </p:spTree>
    <p:extLst>
      <p:ext uri="{BB962C8B-B14F-4D97-AF65-F5344CB8AC3E}">
        <p14:creationId xmlns:p14="http://schemas.microsoft.com/office/powerpoint/2010/main" val="1116436742"/>
      </p:ext>
    </p:extLst>
  </p:cSld>
  <p:clrMapOvr>
    <a:masterClrMapping/>
  </p:clrMapOvr>
  <p:transition advClick="0">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6. Liên </a:t>
            </a:r>
            <a:r>
              <a:rPr lang="en-US" sz="3500" b="1" dirty="0" err="1">
                <a:solidFill>
                  <a:schemeClr val="lt1"/>
                </a:solidFill>
              </a:rPr>
              <a:t>quan</a:t>
            </a:r>
            <a:r>
              <a:rPr lang="en-US" sz="3500" b="1" dirty="0">
                <a:solidFill>
                  <a:schemeClr val="lt1"/>
                </a:solidFill>
              </a:rPr>
              <a:t> </a:t>
            </a:r>
            <a:r>
              <a:rPr lang="en-US" sz="3500" b="1" dirty="0" err="1">
                <a:solidFill>
                  <a:schemeClr val="lt1"/>
                </a:solidFill>
              </a:rPr>
              <a:t>tới</a:t>
            </a:r>
            <a:r>
              <a:rPr lang="en-US" sz="3500" b="1" dirty="0">
                <a:solidFill>
                  <a:schemeClr val="lt1"/>
                </a:solidFill>
              </a:rPr>
              <a:t> </a:t>
            </a:r>
            <a:r>
              <a:rPr lang="en-US" sz="3500" b="1" dirty="0" err="1">
                <a:solidFill>
                  <a:schemeClr val="lt1"/>
                </a:solidFill>
              </a:rPr>
              <a:t>các</a:t>
            </a:r>
            <a:r>
              <a:rPr lang="en-US" sz="3500" b="1" dirty="0">
                <a:solidFill>
                  <a:schemeClr val="lt1"/>
                </a:solidFill>
              </a:rPr>
              <a:t> </a:t>
            </a:r>
            <a:r>
              <a:rPr lang="en-US" sz="3500" b="1" dirty="0" err="1">
                <a:solidFill>
                  <a:schemeClr val="lt1"/>
                </a:solidFill>
              </a:rPr>
              <a:t>mẫu</a:t>
            </a:r>
            <a:r>
              <a:rPr lang="en-US" sz="3500" b="1" dirty="0">
                <a:solidFill>
                  <a:schemeClr val="lt1"/>
                </a:solidFill>
              </a:rPr>
              <a:t> </a:t>
            </a:r>
            <a:r>
              <a:rPr lang="en-US" sz="3500" b="1" dirty="0" err="1">
                <a:solidFill>
                  <a:schemeClr val="lt1"/>
                </a:solidFill>
              </a:rPr>
              <a:t>khác</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90000"/>
              </a:lnSpc>
              <a:spcBef>
                <a:spcPts val="480"/>
              </a:spcBef>
              <a:buClr>
                <a:schemeClr val="dk1"/>
              </a:buClr>
              <a:buSzPts val="2400"/>
              <a:buFont typeface="Wingdings" panose="05000000000000000000" pitchFamily="2" charset="2"/>
              <a:buChar char="v"/>
            </a:pPr>
            <a:r>
              <a:rPr lang="vi-VN" sz="2300" b="1" dirty="0"/>
              <a:t>Chain of Responsibility </a:t>
            </a:r>
            <a:r>
              <a:rPr lang="vi-VN" sz="2300" dirty="0"/>
              <a:t>thường được sử dụng kết hợp với </a:t>
            </a:r>
            <a:r>
              <a:rPr lang="vi-VN" sz="2300" b="1" dirty="0"/>
              <a:t>Composite</a:t>
            </a:r>
            <a:r>
              <a:rPr lang="vi-VN" sz="2300" dirty="0"/>
              <a:t>. Trong trường hợp này, khi một </a:t>
            </a:r>
            <a:r>
              <a:rPr lang="en-US" sz="2300" dirty="0"/>
              <a:t>leaf </a:t>
            </a:r>
            <a:r>
              <a:rPr lang="vi-VN" sz="2300" dirty="0"/>
              <a:t>nhận được một yêu cầu, nó có thể chuyển </a:t>
            </a:r>
            <a:r>
              <a:rPr lang="en-US" sz="2300" dirty="0" err="1"/>
              <a:t>yêu</a:t>
            </a:r>
            <a:r>
              <a:rPr lang="en-US" sz="2300" dirty="0"/>
              <a:t> </a:t>
            </a:r>
            <a:r>
              <a:rPr lang="en-US" sz="2300" dirty="0" err="1"/>
              <a:t>cầu</a:t>
            </a:r>
            <a:r>
              <a:rPr lang="en-US" sz="2300" dirty="0"/>
              <a:t> </a:t>
            </a:r>
            <a:r>
              <a:rPr lang="en-US" sz="2300" dirty="0" err="1"/>
              <a:t>đó</a:t>
            </a:r>
            <a:r>
              <a:rPr lang="vi-VN" sz="2300" dirty="0"/>
              <a:t> qua chuỗi của tất cả các thành phần cha </a:t>
            </a:r>
            <a:r>
              <a:rPr lang="en-US" sz="2300" dirty="0" err="1"/>
              <a:t>cho</a:t>
            </a:r>
            <a:r>
              <a:rPr lang="en-US" sz="2300" dirty="0"/>
              <a:t> </a:t>
            </a:r>
            <a:r>
              <a:rPr lang="en-US" sz="2300" dirty="0" err="1"/>
              <a:t>đến</a:t>
            </a:r>
            <a:r>
              <a:rPr lang="vi-VN" sz="2300" dirty="0"/>
              <a:t> </a:t>
            </a:r>
            <a:r>
              <a:rPr lang="en-US" sz="2300" dirty="0"/>
              <a:t>root</a:t>
            </a:r>
            <a:r>
              <a:rPr lang="vi-VN" sz="2300" dirty="0"/>
              <a:t> của cây đối tượng.</a:t>
            </a:r>
            <a:endParaRPr lang="en-US" sz="2300" dirty="0"/>
          </a:p>
          <a:p>
            <a:pPr marL="342900" indent="-342900">
              <a:lnSpc>
                <a:spcPct val="90000"/>
              </a:lnSpc>
              <a:spcBef>
                <a:spcPts val="480"/>
              </a:spcBef>
              <a:buClr>
                <a:schemeClr val="dk1"/>
              </a:buClr>
              <a:buSzPts val="2400"/>
              <a:buFont typeface="Wingdings" panose="05000000000000000000" pitchFamily="2" charset="2"/>
              <a:buChar char="v"/>
            </a:pPr>
            <a:endParaRPr lang="en-US" sz="2300" dirty="0"/>
          </a:p>
          <a:p>
            <a:pPr marL="342900" indent="-342900">
              <a:lnSpc>
                <a:spcPct val="90000"/>
              </a:lnSpc>
              <a:spcBef>
                <a:spcPts val="480"/>
              </a:spcBef>
              <a:buClr>
                <a:schemeClr val="dk1"/>
              </a:buClr>
              <a:buSzPts val="2400"/>
              <a:buFont typeface="Wingdings" panose="05000000000000000000" pitchFamily="2" charset="2"/>
              <a:buChar char="v"/>
            </a:pPr>
            <a:r>
              <a:rPr lang="vi-VN" sz="2300" dirty="0"/>
              <a:t>Các trình xử lý trong </a:t>
            </a:r>
            <a:r>
              <a:rPr lang="vi-VN" sz="2300" b="1" dirty="0"/>
              <a:t>Chain of Responsibility </a:t>
            </a:r>
            <a:r>
              <a:rPr lang="vi-VN" sz="2300" dirty="0"/>
              <a:t>có thể được thực hiện dưới dạng </a:t>
            </a:r>
            <a:r>
              <a:rPr lang="vi-VN" sz="2300" b="1" dirty="0"/>
              <a:t>Command</a:t>
            </a:r>
            <a:r>
              <a:rPr lang="vi-VN" sz="2300" dirty="0"/>
              <a:t>. Trong trường hợp này, ta có thể thực thi nhiều thao tác khác nhau trên cùng một đối tượng ngữ cảnh, được thể hiện bằng một yêu cầu.</a:t>
            </a:r>
            <a:endParaRPr lang="en-US" sz="2300" dirty="0"/>
          </a:p>
        </p:txBody>
      </p:sp>
    </p:spTree>
    <p:extLst>
      <p:ext uri="{BB962C8B-B14F-4D97-AF65-F5344CB8AC3E}">
        <p14:creationId xmlns:p14="http://schemas.microsoft.com/office/powerpoint/2010/main" val="3637966467"/>
      </p:ext>
    </p:extLst>
  </p:cSld>
  <p:clrMapOvr>
    <a:masterClrMapping/>
  </p:clrMapOvr>
  <p:transition advClick="0">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6. Liên </a:t>
            </a:r>
            <a:r>
              <a:rPr lang="en-US" sz="3500" b="1" dirty="0" err="1">
                <a:solidFill>
                  <a:schemeClr val="lt1"/>
                </a:solidFill>
              </a:rPr>
              <a:t>quan</a:t>
            </a:r>
            <a:r>
              <a:rPr lang="en-US" sz="3500" b="1" dirty="0">
                <a:solidFill>
                  <a:schemeClr val="lt1"/>
                </a:solidFill>
              </a:rPr>
              <a:t> </a:t>
            </a:r>
            <a:r>
              <a:rPr lang="en-US" sz="3500" b="1" dirty="0" err="1">
                <a:solidFill>
                  <a:schemeClr val="lt1"/>
                </a:solidFill>
              </a:rPr>
              <a:t>tới</a:t>
            </a:r>
            <a:r>
              <a:rPr lang="en-US" sz="3500" b="1" dirty="0">
                <a:solidFill>
                  <a:schemeClr val="lt1"/>
                </a:solidFill>
              </a:rPr>
              <a:t> </a:t>
            </a:r>
            <a:r>
              <a:rPr lang="en-US" sz="3500" b="1" dirty="0" err="1">
                <a:solidFill>
                  <a:schemeClr val="lt1"/>
                </a:solidFill>
              </a:rPr>
              <a:t>các</a:t>
            </a:r>
            <a:r>
              <a:rPr lang="en-US" sz="3500" b="1" dirty="0">
                <a:solidFill>
                  <a:schemeClr val="lt1"/>
                </a:solidFill>
              </a:rPr>
              <a:t> </a:t>
            </a:r>
            <a:r>
              <a:rPr lang="en-US" sz="3500" b="1" dirty="0" err="1">
                <a:solidFill>
                  <a:schemeClr val="lt1"/>
                </a:solidFill>
              </a:rPr>
              <a:t>mẫu</a:t>
            </a:r>
            <a:r>
              <a:rPr lang="en-US" sz="3500" b="1" dirty="0">
                <a:solidFill>
                  <a:schemeClr val="lt1"/>
                </a:solidFill>
              </a:rPr>
              <a:t> </a:t>
            </a:r>
            <a:r>
              <a:rPr lang="en-US" sz="3500" b="1" dirty="0" err="1">
                <a:solidFill>
                  <a:schemeClr val="lt1"/>
                </a:solidFill>
              </a:rPr>
              <a:t>khác</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90000"/>
              </a:lnSpc>
              <a:spcBef>
                <a:spcPts val="480"/>
              </a:spcBef>
              <a:buClr>
                <a:schemeClr val="dk1"/>
              </a:buClr>
              <a:buSzPts val="2400"/>
              <a:buFont typeface="Wingdings" panose="05000000000000000000" pitchFamily="2" charset="2"/>
              <a:buChar char="v"/>
            </a:pPr>
            <a:r>
              <a:rPr lang="vi-VN" sz="2300" b="1" dirty="0"/>
              <a:t>Chain of Responsibility </a:t>
            </a:r>
            <a:r>
              <a:rPr lang="vi-VN" sz="2300" dirty="0"/>
              <a:t>và </a:t>
            </a:r>
            <a:r>
              <a:rPr lang="vi-VN" sz="2300" b="1" dirty="0"/>
              <a:t>Decorator </a:t>
            </a:r>
            <a:r>
              <a:rPr lang="vi-VN" sz="2300" dirty="0"/>
              <a:t>có cấu trúc lớp rất giống nhau. Cả hai mẫu đều dựa vào thành phần đệ quy để truyền việc thực thi qua một loạt các đối tượng. Tuy nhiên, có một số khác biệt quan trọng. Các trình xử lý Chain of Responsibility có thể thực hiện các hoạt động tùy ý độc lập với nhau. Chúng cũng có thể ngừng chuyển yêu cầu vào bất kỳ lúc nào. Mặt khác, các trình Decorator khác nhau có thể mở rộng hành vi của đối tượng trong khi vẫn giữ cho nó nhất quán với giao diện cơ sở. Ngoài ra, Decorator không được phép phá vỡ quy trình của yêu cầu.</a:t>
            </a:r>
            <a:endParaRPr lang="en-US" sz="2300" dirty="0"/>
          </a:p>
        </p:txBody>
      </p:sp>
    </p:spTree>
    <p:extLst>
      <p:ext uri="{BB962C8B-B14F-4D97-AF65-F5344CB8AC3E}">
        <p14:creationId xmlns:p14="http://schemas.microsoft.com/office/powerpoint/2010/main" val="1556172855"/>
      </p:ext>
    </p:extLst>
  </p:cSld>
  <p:clrMapOvr>
    <a:masterClrMapping/>
  </p:clrMapOvr>
  <p:transition advClick="0">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8"/>
          <p:cNvSpPr txBox="1"/>
          <p:nvPr/>
        </p:nvSpPr>
        <p:spPr>
          <a:xfrm>
            <a:off x="457200" y="2590800"/>
            <a:ext cx="868680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700" b="1">
                <a:solidFill>
                  <a:schemeClr val="lt1"/>
                </a:solidFill>
                <a:latin typeface="Arial"/>
                <a:ea typeface="Arial"/>
                <a:cs typeface="Arial"/>
                <a:sym typeface="Arial"/>
              </a:rPr>
              <a:t>THANKS YOU</a:t>
            </a:r>
            <a:endParaRPr/>
          </a:p>
          <a:p>
            <a:pPr marL="0" marR="0" lvl="0" indent="0" algn="ctr" rtl="0">
              <a:spcBef>
                <a:spcPts val="0"/>
              </a:spcBef>
              <a:spcAft>
                <a:spcPts val="0"/>
              </a:spcAft>
              <a:buNone/>
            </a:pPr>
            <a:r>
              <a:rPr lang="en-US" sz="4700" b="1">
                <a:solidFill>
                  <a:schemeClr val="lt1"/>
                </a:solidFill>
                <a:latin typeface="Arial"/>
                <a:ea typeface="Arial"/>
                <a:cs typeface="Arial"/>
                <a:sym typeface="Arial"/>
              </a:rPr>
              <a:t>FOR YOUR ATTENTION</a:t>
            </a:r>
            <a:endParaRPr sz="4700" b="1">
              <a:solidFill>
                <a:schemeClr val="lt1"/>
              </a:solidFill>
              <a:latin typeface="Arial"/>
              <a:ea typeface="Arial"/>
              <a:cs typeface="Arial"/>
              <a:sym typeface="Arial"/>
            </a:endParaRPr>
          </a:p>
        </p:txBody>
      </p:sp>
    </p:spTree>
  </p:cSld>
  <p:clrMapOvr>
    <a:masterClrMapping/>
  </p:clrMapOvr>
  <p:transition advClick="0">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lt1"/>
                </a:solidFill>
              </a:rPr>
              <a:t>Nội dung</a:t>
            </a:r>
            <a:endParaRPr/>
          </a:p>
        </p:txBody>
      </p:sp>
      <p:sp>
        <p:nvSpPr>
          <p:cNvPr id="137" name="Google Shape;137;p2"/>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57200" algn="just" rtl="0">
              <a:lnSpc>
                <a:spcPct val="120000"/>
              </a:lnSpc>
              <a:spcBef>
                <a:spcPts val="0"/>
              </a:spcBef>
              <a:spcAft>
                <a:spcPts val="0"/>
              </a:spcAft>
              <a:buClr>
                <a:schemeClr val="dk1"/>
              </a:buClr>
              <a:buSzPts val="2400"/>
              <a:buFont typeface="Arial"/>
              <a:buAutoNum type="arabicPeriod"/>
            </a:pPr>
            <a:r>
              <a:rPr lang="en-US" sz="2400" dirty="0" err="1">
                <a:latin typeface="Arial"/>
                <a:ea typeface="Arial"/>
                <a:cs typeface="Arial"/>
                <a:sym typeface="Arial"/>
              </a:rPr>
              <a:t>Tổng</a:t>
            </a:r>
            <a:r>
              <a:rPr lang="en-US" sz="2400" dirty="0">
                <a:latin typeface="Arial"/>
                <a:ea typeface="Arial"/>
                <a:cs typeface="Arial"/>
                <a:sym typeface="Arial"/>
              </a:rPr>
              <a:t> </a:t>
            </a:r>
            <a:r>
              <a:rPr lang="en-US" sz="2400" dirty="0" err="1">
                <a:latin typeface="Arial"/>
                <a:ea typeface="Arial"/>
                <a:cs typeface="Arial"/>
                <a:sym typeface="Arial"/>
              </a:rPr>
              <a:t>quan</a:t>
            </a:r>
            <a:endParaRPr sz="24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Tên</a:t>
            </a:r>
            <a:endParaRPr sz="20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Mô</a:t>
            </a:r>
            <a:r>
              <a:rPr lang="en-US" sz="2000" dirty="0">
                <a:latin typeface="Arial"/>
                <a:ea typeface="Arial"/>
                <a:cs typeface="Arial"/>
                <a:sym typeface="Arial"/>
              </a:rPr>
              <a:t> </a:t>
            </a:r>
            <a:r>
              <a:rPr lang="en-US" sz="2000" dirty="0" err="1">
                <a:latin typeface="Arial"/>
                <a:ea typeface="Arial"/>
                <a:cs typeface="Arial"/>
                <a:sym typeface="Arial"/>
              </a:rPr>
              <a:t>tả</a:t>
            </a:r>
            <a:r>
              <a:rPr lang="en-US" sz="2000" dirty="0">
                <a:latin typeface="Arial"/>
                <a:ea typeface="Arial"/>
                <a:cs typeface="Arial"/>
                <a:sym typeface="Arial"/>
              </a:rPr>
              <a:t> </a:t>
            </a:r>
            <a:r>
              <a:rPr lang="en-US" sz="2000" dirty="0" err="1">
                <a:latin typeface="Arial"/>
                <a:ea typeface="Arial"/>
                <a:cs typeface="Arial"/>
                <a:sym typeface="Arial"/>
              </a:rPr>
              <a:t>ngắn</a:t>
            </a:r>
            <a:r>
              <a:rPr lang="en-US" sz="2000" dirty="0">
                <a:latin typeface="Arial"/>
                <a:ea typeface="Arial"/>
                <a:cs typeface="Arial"/>
                <a:sym typeface="Arial"/>
              </a:rPr>
              <a:t> </a:t>
            </a:r>
            <a:r>
              <a:rPr lang="en-US" sz="2000" dirty="0" err="1">
                <a:latin typeface="Arial"/>
                <a:ea typeface="Arial"/>
                <a:cs typeface="Arial"/>
                <a:sym typeface="Arial"/>
              </a:rPr>
              <a:t>về</a:t>
            </a:r>
            <a:r>
              <a:rPr lang="en-US" sz="2000" dirty="0">
                <a:latin typeface="Arial"/>
                <a:ea typeface="Arial"/>
                <a:cs typeface="Arial"/>
                <a:sym typeface="Arial"/>
              </a:rPr>
              <a:t> </a:t>
            </a:r>
            <a:r>
              <a:rPr lang="en-US" sz="2000" dirty="0" err="1">
                <a:latin typeface="Arial"/>
                <a:ea typeface="Arial"/>
                <a:cs typeface="Arial"/>
                <a:sym typeface="Arial"/>
              </a:rPr>
              <a:t>mẫu</a:t>
            </a:r>
            <a:endParaRPr sz="20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dirty="0">
                <a:latin typeface="Arial"/>
                <a:ea typeface="Arial"/>
                <a:cs typeface="Arial"/>
                <a:sym typeface="Arial"/>
              </a:rPr>
              <a:t>Phân </a:t>
            </a:r>
            <a:r>
              <a:rPr lang="en-US" sz="2000" dirty="0" err="1">
                <a:latin typeface="Arial"/>
                <a:ea typeface="Arial"/>
                <a:cs typeface="Arial"/>
                <a:sym typeface="Arial"/>
              </a:rPr>
              <a:t>loại</a:t>
            </a:r>
            <a:endParaRPr sz="2000" dirty="0">
              <a:latin typeface="Arial"/>
              <a:ea typeface="Arial"/>
              <a:cs typeface="Arial"/>
              <a:sym typeface="Arial"/>
            </a:endParaRPr>
          </a:p>
          <a:p>
            <a:pPr marL="457200" lvl="0" indent="-457200" algn="just" rtl="0">
              <a:lnSpc>
                <a:spcPct val="120000"/>
              </a:lnSpc>
              <a:spcBef>
                <a:spcPts val="600"/>
              </a:spcBef>
              <a:spcAft>
                <a:spcPts val="0"/>
              </a:spcAft>
              <a:buClr>
                <a:schemeClr val="dk1"/>
              </a:buClr>
              <a:buSzPts val="2400"/>
              <a:buFont typeface="Arial"/>
              <a:buAutoNum type="arabicPeriod"/>
            </a:pPr>
            <a:r>
              <a:rPr lang="en-US" sz="2400" dirty="0" err="1"/>
              <a:t>Ngữ</a:t>
            </a:r>
            <a:r>
              <a:rPr lang="en-US" sz="2400" dirty="0"/>
              <a:t> </a:t>
            </a:r>
            <a:r>
              <a:rPr lang="en-US" sz="2400" dirty="0" err="1"/>
              <a:t>cảnh</a:t>
            </a:r>
            <a:r>
              <a:rPr lang="en-US" sz="2400" dirty="0"/>
              <a:t>/</a:t>
            </a:r>
            <a:r>
              <a:rPr lang="en-US" sz="2400" dirty="0" err="1"/>
              <a:t>trường</a:t>
            </a:r>
            <a:r>
              <a:rPr lang="en-US" sz="2400" dirty="0"/>
              <a:t> </a:t>
            </a:r>
            <a:r>
              <a:rPr lang="en-US" sz="2400" dirty="0" err="1"/>
              <a:t>hợp</a:t>
            </a:r>
            <a:r>
              <a:rPr lang="en-US" sz="2400" dirty="0"/>
              <a:t> </a:t>
            </a:r>
            <a:r>
              <a:rPr lang="en-US" sz="2400" dirty="0" err="1"/>
              <a:t>sử</a:t>
            </a:r>
            <a:r>
              <a:rPr lang="en-US" sz="2400" dirty="0"/>
              <a:t> </a:t>
            </a:r>
            <a:r>
              <a:rPr lang="en-US" sz="2400" dirty="0" err="1"/>
              <a:t>dụng</a:t>
            </a:r>
            <a:endParaRPr sz="2400" dirty="0"/>
          </a:p>
          <a:p>
            <a:pPr marL="457200" lvl="0" indent="-457200" algn="just" rtl="0">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Cấu</a:t>
            </a:r>
            <a:r>
              <a:rPr lang="en-US" sz="2400" dirty="0">
                <a:latin typeface="Arial"/>
                <a:ea typeface="Arial"/>
                <a:cs typeface="Arial"/>
                <a:sym typeface="Arial"/>
              </a:rPr>
              <a:t> </a:t>
            </a:r>
            <a:r>
              <a:rPr lang="en-US" sz="2400" dirty="0" err="1">
                <a:latin typeface="Arial"/>
                <a:ea typeface="Arial"/>
                <a:cs typeface="Arial"/>
                <a:sym typeface="Arial"/>
              </a:rPr>
              <a:t>trúc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và</a:t>
            </a:r>
            <a:r>
              <a:rPr lang="en-US" sz="2400" dirty="0">
                <a:latin typeface="Arial"/>
                <a:ea typeface="Arial"/>
                <a:cs typeface="Arial"/>
                <a:sym typeface="Arial"/>
              </a:rPr>
              <a:t> </a:t>
            </a:r>
            <a:r>
              <a:rPr lang="en-US" sz="2400" dirty="0" err="1">
                <a:latin typeface="Arial"/>
                <a:ea typeface="Arial"/>
                <a:cs typeface="Arial"/>
                <a:sym typeface="Arial"/>
              </a:rPr>
              <a:t>mô</a:t>
            </a:r>
            <a:r>
              <a:rPr lang="en-US" sz="2400" dirty="0">
                <a:latin typeface="Arial"/>
                <a:ea typeface="Arial"/>
                <a:cs typeface="Arial"/>
                <a:sym typeface="Arial"/>
              </a:rPr>
              <a:t> </a:t>
            </a:r>
            <a:r>
              <a:rPr lang="en-US" sz="2400" dirty="0" err="1">
                <a:latin typeface="Arial"/>
                <a:ea typeface="Arial"/>
                <a:cs typeface="Arial"/>
                <a:sym typeface="Arial"/>
              </a:rPr>
              <a:t>tả</a:t>
            </a:r>
            <a:r>
              <a:rPr lang="en-US" sz="2400" dirty="0">
                <a:latin typeface="Arial"/>
                <a:ea typeface="Arial"/>
                <a:cs typeface="Arial"/>
                <a:sym typeface="Arial"/>
              </a:rPr>
              <a:t> + </a:t>
            </a:r>
            <a:r>
              <a:rPr lang="en-US" sz="2400" dirty="0" err="1">
                <a:latin typeface="Arial"/>
                <a:ea typeface="Arial"/>
                <a:cs typeface="Arial"/>
                <a:sym typeface="Arial"/>
              </a:rPr>
              <a:t>ví</a:t>
            </a:r>
            <a:r>
              <a:rPr lang="en-US" sz="2400" dirty="0">
                <a:latin typeface="Arial"/>
                <a:ea typeface="Arial"/>
                <a:cs typeface="Arial"/>
                <a:sym typeface="Arial"/>
              </a:rPr>
              <a:t> </a:t>
            </a:r>
            <a:r>
              <a:rPr lang="en-US" sz="2400" dirty="0" err="1">
                <a:latin typeface="Arial"/>
                <a:ea typeface="Arial"/>
                <a:cs typeface="Arial"/>
                <a:sym typeface="Arial"/>
              </a:rPr>
              <a:t>dụ</a:t>
            </a:r>
            <a:r>
              <a:rPr lang="en-US" sz="2400" dirty="0">
                <a:latin typeface="Arial"/>
                <a:ea typeface="Arial"/>
                <a:cs typeface="Arial"/>
                <a:sym typeface="Arial"/>
              </a:rPr>
              <a:t>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bước</a:t>
            </a:r>
            <a:r>
              <a:rPr lang="en-US" sz="2400" dirty="0">
                <a:latin typeface="Arial"/>
                <a:ea typeface="Arial"/>
                <a:cs typeface="Arial"/>
                <a:sym typeface="Arial"/>
              </a:rPr>
              <a:t> </a:t>
            </a:r>
            <a:r>
              <a:rPr lang="en-US" sz="2400" dirty="0" err="1">
                <a:latin typeface="Arial"/>
                <a:ea typeface="Arial"/>
                <a:cs typeface="Arial"/>
                <a:sym typeface="Arial"/>
              </a:rPr>
              <a:t>hiện</a:t>
            </a:r>
            <a:r>
              <a:rPr lang="en-US" sz="2400" dirty="0">
                <a:latin typeface="Arial"/>
                <a:ea typeface="Arial"/>
                <a:cs typeface="Arial"/>
                <a:sym typeface="Arial"/>
              </a:rPr>
              <a:t> </a:t>
            </a:r>
            <a:r>
              <a:rPr lang="en-US" sz="2400" dirty="0" err="1">
                <a:latin typeface="Arial"/>
                <a:ea typeface="Arial"/>
                <a:cs typeface="Arial"/>
                <a:sym typeface="Arial"/>
              </a:rPr>
              <a:t>thực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 code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r>
              <a:rPr lang="en-US" sz="2400" dirty="0">
                <a:latin typeface="Arial"/>
                <a:ea typeface="Arial"/>
                <a:cs typeface="Arial"/>
                <a:sym typeface="Arial"/>
              </a:rPr>
              <a:t> </a:t>
            </a:r>
            <a:r>
              <a:rPr lang="en-US" sz="2400" dirty="0" err="1">
                <a:latin typeface="Arial"/>
                <a:ea typeface="Arial"/>
                <a:cs typeface="Arial"/>
                <a:sym typeface="Arial"/>
              </a:rPr>
              <a:t>cho</a:t>
            </a:r>
            <a:r>
              <a:rPr lang="en-US" sz="2400" dirty="0">
                <a:latin typeface="Arial"/>
                <a:ea typeface="Arial"/>
                <a:cs typeface="Arial"/>
                <a:sym typeface="Arial"/>
              </a:rPr>
              <a:t> </a:t>
            </a:r>
            <a:r>
              <a:rPr lang="en-US" sz="2400" dirty="0" err="1">
                <a:latin typeface="Arial"/>
                <a:ea typeface="Arial"/>
                <a:cs typeface="Arial"/>
                <a:sym typeface="Arial"/>
              </a:rPr>
              <a:t>ví</a:t>
            </a:r>
            <a:r>
              <a:rPr lang="en-US" sz="2400" dirty="0">
                <a:latin typeface="Arial"/>
                <a:ea typeface="Arial"/>
                <a:cs typeface="Arial"/>
                <a:sym typeface="Arial"/>
              </a:rPr>
              <a:t> </a:t>
            </a:r>
            <a:r>
              <a:rPr lang="en-US" sz="2400" dirty="0" err="1">
                <a:latin typeface="Arial"/>
                <a:ea typeface="Arial"/>
                <a:cs typeface="Arial"/>
                <a:sym typeface="Arial"/>
              </a:rPr>
              <a:t>dụ</a:t>
            </a:r>
            <a:r>
              <a:rPr lang="en-US" sz="2400" dirty="0">
                <a:latin typeface="Arial"/>
                <a:ea typeface="Arial"/>
                <a:cs typeface="Arial"/>
                <a:sym typeface="Arial"/>
              </a:rPr>
              <a:t> </a:t>
            </a:r>
            <a:r>
              <a:rPr lang="en-US" sz="2400" dirty="0" err="1">
                <a:latin typeface="Arial"/>
                <a:ea typeface="Arial"/>
                <a:cs typeface="Arial"/>
                <a:sym typeface="Arial"/>
              </a:rPr>
              <a:t>trên</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Ưu</a:t>
            </a:r>
            <a:r>
              <a:rPr lang="en-US" sz="2400" dirty="0">
                <a:latin typeface="Arial"/>
                <a:ea typeface="Arial"/>
                <a:cs typeface="Arial"/>
                <a:sym typeface="Arial"/>
              </a:rPr>
              <a:t> </a:t>
            </a:r>
            <a:r>
              <a:rPr lang="en-US" sz="2400" dirty="0" err="1">
                <a:latin typeface="Arial"/>
                <a:ea typeface="Arial"/>
                <a:cs typeface="Arial"/>
                <a:sym typeface="Arial"/>
              </a:rPr>
              <a:t>điểm</a:t>
            </a:r>
            <a:r>
              <a:rPr lang="en-US" sz="2400" dirty="0">
                <a:latin typeface="Arial"/>
                <a:ea typeface="Arial"/>
                <a:cs typeface="Arial"/>
                <a:sym typeface="Arial"/>
              </a:rPr>
              <a:t> &amp; Nhược </a:t>
            </a:r>
            <a:r>
              <a:rPr lang="en-US" sz="2400" dirty="0" err="1">
                <a:latin typeface="Arial"/>
                <a:ea typeface="Arial"/>
                <a:cs typeface="Arial"/>
                <a:sym typeface="Arial"/>
              </a:rPr>
              <a:t>điểm</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dirty="0">
                <a:latin typeface="Arial"/>
                <a:ea typeface="Arial"/>
                <a:cs typeface="Arial"/>
                <a:sym typeface="Arial"/>
              </a:rPr>
              <a:t>Liên </a:t>
            </a:r>
            <a:r>
              <a:rPr lang="en-US" sz="2400" dirty="0" err="1">
                <a:latin typeface="Arial"/>
                <a:ea typeface="Arial"/>
                <a:cs typeface="Arial"/>
                <a:sym typeface="Arial"/>
              </a:rPr>
              <a:t>quan</a:t>
            </a:r>
            <a:r>
              <a:rPr lang="en-US" sz="2400" dirty="0">
                <a:latin typeface="Arial"/>
                <a:ea typeface="Arial"/>
                <a:cs typeface="Arial"/>
                <a:sym typeface="Arial"/>
              </a:rPr>
              <a:t> </a:t>
            </a:r>
            <a:r>
              <a:rPr lang="en-US" sz="2400" dirty="0" err="1">
                <a:latin typeface="Arial"/>
                <a:ea typeface="Arial"/>
                <a:cs typeface="Arial"/>
                <a:sym typeface="Arial"/>
              </a:rPr>
              <a:t>đến</a:t>
            </a:r>
            <a:r>
              <a:rPr lang="en-US" sz="2400" dirty="0">
                <a:latin typeface="Arial"/>
                <a:ea typeface="Arial"/>
                <a:cs typeface="Arial"/>
                <a:sym typeface="Arial"/>
              </a:rPr>
              <a:t> </a:t>
            </a: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khác</a:t>
            </a:r>
            <a:endParaRPr sz="2400" dirty="0">
              <a:latin typeface="Arial"/>
              <a:ea typeface="Arial"/>
              <a:cs typeface="Arial"/>
              <a:sym typeface="Arial"/>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fade">
                                      <p:cBhvr>
                                        <p:cTn id="7" dur="10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fade">
                                      <p:cBhvr>
                                        <p:cTn id="12" dur="1000"/>
                                        <p:tgtEl>
                                          <p:spTgt spid="1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xEl>
                                              <p:pRg st="2" end="2"/>
                                            </p:txEl>
                                          </p:spTgt>
                                        </p:tgtEl>
                                        <p:attrNameLst>
                                          <p:attrName>style.visibility</p:attrName>
                                        </p:attrNameLst>
                                      </p:cBhvr>
                                      <p:to>
                                        <p:strVal val="visible"/>
                                      </p:to>
                                    </p:set>
                                    <p:animEffect transition="in" filter="fade">
                                      <p:cBhvr>
                                        <p:cTn id="17" dur="1000"/>
                                        <p:tgtEl>
                                          <p:spTgt spid="1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7">
                                            <p:txEl>
                                              <p:pRg st="3" end="3"/>
                                            </p:txEl>
                                          </p:spTgt>
                                        </p:tgtEl>
                                        <p:attrNameLst>
                                          <p:attrName>style.visibility</p:attrName>
                                        </p:attrNameLst>
                                      </p:cBhvr>
                                      <p:to>
                                        <p:strVal val="visible"/>
                                      </p:to>
                                    </p:set>
                                    <p:animEffect transition="in" filter="fade">
                                      <p:cBhvr>
                                        <p:cTn id="22" dur="1000"/>
                                        <p:tgtEl>
                                          <p:spTgt spid="1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7">
                                            <p:txEl>
                                              <p:pRg st="4" end="4"/>
                                            </p:txEl>
                                          </p:spTgt>
                                        </p:tgtEl>
                                        <p:attrNameLst>
                                          <p:attrName>style.visibility</p:attrName>
                                        </p:attrNameLst>
                                      </p:cBhvr>
                                      <p:to>
                                        <p:strVal val="visible"/>
                                      </p:to>
                                    </p:set>
                                    <p:animEffect transition="in" filter="fade">
                                      <p:cBhvr>
                                        <p:cTn id="27" dur="1000"/>
                                        <p:tgtEl>
                                          <p:spTgt spid="1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7">
                                            <p:txEl>
                                              <p:pRg st="5" end="5"/>
                                            </p:txEl>
                                          </p:spTgt>
                                        </p:tgtEl>
                                        <p:attrNameLst>
                                          <p:attrName>style.visibility</p:attrName>
                                        </p:attrNameLst>
                                      </p:cBhvr>
                                      <p:to>
                                        <p:strVal val="visible"/>
                                      </p:to>
                                    </p:set>
                                    <p:animEffect transition="in" filter="fade">
                                      <p:cBhvr>
                                        <p:cTn id="32" dur="1000"/>
                                        <p:tgtEl>
                                          <p:spTgt spid="1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7">
                                            <p:txEl>
                                              <p:pRg st="6" end="6"/>
                                            </p:txEl>
                                          </p:spTgt>
                                        </p:tgtEl>
                                        <p:attrNameLst>
                                          <p:attrName>style.visibility</p:attrName>
                                        </p:attrNameLst>
                                      </p:cBhvr>
                                      <p:to>
                                        <p:strVal val="visible"/>
                                      </p:to>
                                    </p:set>
                                    <p:animEffect transition="in" filter="fade">
                                      <p:cBhvr>
                                        <p:cTn id="37" dur="1000"/>
                                        <p:tgtEl>
                                          <p:spTgt spid="13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7">
                                            <p:txEl>
                                              <p:pRg st="7" end="7"/>
                                            </p:txEl>
                                          </p:spTgt>
                                        </p:tgtEl>
                                        <p:attrNameLst>
                                          <p:attrName>style.visibility</p:attrName>
                                        </p:attrNameLst>
                                      </p:cBhvr>
                                      <p:to>
                                        <p:strVal val="visible"/>
                                      </p:to>
                                    </p:set>
                                    <p:animEffect transition="in" filter="fade">
                                      <p:cBhvr>
                                        <p:cTn id="42" dur="1000"/>
                                        <p:tgtEl>
                                          <p:spTgt spid="13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7">
                                            <p:txEl>
                                              <p:pRg st="8" end="8"/>
                                            </p:txEl>
                                          </p:spTgt>
                                        </p:tgtEl>
                                        <p:attrNameLst>
                                          <p:attrName>style.visibility</p:attrName>
                                        </p:attrNameLst>
                                      </p:cBhvr>
                                      <p:to>
                                        <p:strVal val="visible"/>
                                      </p:to>
                                    </p:set>
                                    <p:animEffect transition="in" filter="fade">
                                      <p:cBhvr>
                                        <p:cTn id="47" dur="1000"/>
                                        <p:tgtEl>
                                          <p:spTgt spid="1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
          <p:cNvSpPr txBox="1">
            <a:spLocks noGrp="1"/>
          </p:cNvSpPr>
          <p:nvPr>
            <p:ph type="title"/>
          </p:nvPr>
        </p:nvSpPr>
        <p:spPr>
          <a:xfrm>
            <a:off x="533400" y="226706"/>
            <a:ext cx="86106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1. </a:t>
            </a:r>
            <a:r>
              <a:rPr lang="en-US" sz="3500" b="1" dirty="0" err="1">
                <a:solidFill>
                  <a:schemeClr val="lt1"/>
                </a:solidFill>
              </a:rPr>
              <a:t>Tổng</a:t>
            </a:r>
            <a:r>
              <a:rPr lang="en-US" sz="3500" b="1" dirty="0">
                <a:solidFill>
                  <a:schemeClr val="lt1"/>
                </a:solidFill>
              </a:rPr>
              <a:t> </a:t>
            </a:r>
            <a:r>
              <a:rPr lang="en-US" sz="3500" b="1" dirty="0" err="1">
                <a:solidFill>
                  <a:schemeClr val="lt1"/>
                </a:solidFill>
              </a:rPr>
              <a:t>quan</a:t>
            </a:r>
            <a:endParaRPr sz="3500" b="1" dirty="0">
              <a:solidFill>
                <a:schemeClr val="lt1"/>
              </a:solidFill>
            </a:endParaRPr>
          </a:p>
        </p:txBody>
      </p:sp>
      <p:sp>
        <p:nvSpPr>
          <p:cNvPr id="143" name="Google Shape;143;p3"/>
          <p:cNvSpPr txBox="1">
            <a:spLocks noGrp="1"/>
          </p:cNvSpPr>
          <p:nvPr>
            <p:ph type="body" idx="2"/>
          </p:nvPr>
        </p:nvSpPr>
        <p:spPr>
          <a:xfrm>
            <a:off x="342900" y="1140542"/>
            <a:ext cx="8458200" cy="5257801"/>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Font typeface="Wingdings" panose="05000000000000000000" pitchFamily="2" charset="2"/>
              <a:buChar char="v"/>
            </a:pPr>
            <a:r>
              <a:rPr lang="en-US" sz="2300" b="1" dirty="0" err="1"/>
              <a:t>Mô</a:t>
            </a:r>
            <a:r>
              <a:rPr lang="en-US" sz="2300" b="1" dirty="0"/>
              <a:t> </a:t>
            </a:r>
            <a:r>
              <a:rPr lang="en-US" sz="2300" b="1" dirty="0" err="1"/>
              <a:t>tả</a:t>
            </a:r>
            <a:r>
              <a:rPr lang="en-US" sz="2300" b="1" dirty="0"/>
              <a:t>:</a:t>
            </a:r>
          </a:p>
          <a:p>
            <a:pPr marL="342900" indent="-342900">
              <a:lnSpc>
                <a:spcPct val="90000"/>
              </a:lnSpc>
              <a:spcBef>
                <a:spcPts val="0"/>
              </a:spcBef>
              <a:buSzPts val="2400"/>
            </a:pPr>
            <a:r>
              <a:rPr lang="vi-VN" sz="2300" dirty="0"/>
              <a:t>Mẫu thiết kế Chain of Responsibility (CoR) cho phép gửi một yêu cầu thông qua một chuỗi các đối tượng xử lý, Khi nhận được yêu cầu, mỗi </a:t>
            </a:r>
            <a:r>
              <a:rPr lang="en-US" sz="2300" dirty="0" err="1"/>
              <a:t>đối</a:t>
            </a:r>
            <a:r>
              <a:rPr lang="en-US" sz="2300" dirty="0"/>
              <a:t> </a:t>
            </a:r>
            <a:r>
              <a:rPr lang="en-US" sz="2300" dirty="0" err="1"/>
              <a:t>tượng</a:t>
            </a:r>
            <a:r>
              <a:rPr lang="vi-VN" sz="2300" dirty="0"/>
              <a:t> sẽ quyết định xử lý yêu cầu đó hoặc chuyển yêu cầu đó đến </a:t>
            </a:r>
            <a:r>
              <a:rPr lang="en-US" sz="2300" dirty="0" err="1"/>
              <a:t>đối</a:t>
            </a:r>
            <a:r>
              <a:rPr lang="en-US" sz="2300" dirty="0"/>
              <a:t> </a:t>
            </a:r>
            <a:r>
              <a:rPr lang="en-US" sz="2300" dirty="0" err="1"/>
              <a:t>tượng</a:t>
            </a:r>
            <a:r>
              <a:rPr lang="en-US" sz="2300" dirty="0"/>
              <a:t> </a:t>
            </a:r>
            <a:r>
              <a:rPr lang="vi-VN" sz="2300" dirty="0"/>
              <a:t>tiếp theo trong chuỗi.</a:t>
            </a:r>
            <a:endParaRPr lang="en-US" sz="2300" dirty="0"/>
          </a:p>
          <a:p>
            <a:pPr marL="342900" indent="-342900">
              <a:lnSpc>
                <a:spcPct val="90000"/>
              </a:lnSpc>
              <a:spcBef>
                <a:spcPts val="0"/>
              </a:spcBef>
              <a:buSzPts val="2400"/>
            </a:pPr>
            <a:r>
              <a:rPr lang="vi-VN" sz="2300" dirty="0"/>
              <a:t>Chain of Responsibility Pattern hoạt động như một danh sách liên kết (Linked list) với việc đệ quy duyệt qua các phần tử (recursive traversal).</a:t>
            </a:r>
          </a:p>
          <a:p>
            <a:pPr marL="342900" indent="-342900">
              <a:lnSpc>
                <a:spcPct val="90000"/>
              </a:lnSpc>
              <a:spcBef>
                <a:spcPts val="0"/>
              </a:spcBef>
              <a:buSzPts val="2400"/>
            </a:pPr>
            <a:endParaRPr lang="en-US" sz="2300" dirty="0"/>
          </a:p>
          <a:p>
            <a:pPr marL="342900" indent="-342900">
              <a:lnSpc>
                <a:spcPct val="90000"/>
              </a:lnSpc>
              <a:spcBef>
                <a:spcPts val="0"/>
              </a:spcBef>
              <a:buSzPts val="2400"/>
            </a:pPr>
            <a:r>
              <a:rPr lang="en-US" sz="2300" b="1" dirty="0" err="1"/>
              <a:t>Phân</a:t>
            </a:r>
            <a:r>
              <a:rPr lang="en-US" sz="2300" b="1" dirty="0"/>
              <a:t> </a:t>
            </a:r>
            <a:r>
              <a:rPr lang="en-US" sz="2300" b="1" dirty="0" err="1"/>
              <a:t>loại</a:t>
            </a:r>
            <a:r>
              <a:rPr lang="en-US" sz="2300" b="1" dirty="0"/>
              <a:t>: </a:t>
            </a:r>
            <a:r>
              <a:rPr lang="en-US" sz="2300" dirty="0" err="1"/>
              <a:t>thuộc</a:t>
            </a:r>
            <a:r>
              <a:rPr lang="en-US" sz="2300" dirty="0"/>
              <a:t> </a:t>
            </a:r>
            <a:r>
              <a:rPr lang="en-US" sz="2300" b="1" dirty="0" err="1"/>
              <a:t>Behavoral</a:t>
            </a:r>
            <a:r>
              <a:rPr lang="en-US" sz="2300" b="1" dirty="0"/>
              <a:t> pattern</a:t>
            </a:r>
          </a:p>
          <a:p>
            <a:pPr marL="342900" indent="-342900">
              <a:lnSpc>
                <a:spcPct val="90000"/>
              </a:lnSpc>
              <a:spcBef>
                <a:spcPts val="480"/>
              </a:spcBef>
              <a:buSzPts val="2400"/>
            </a:pPr>
            <a:endParaRPr sz="2300" dirty="0"/>
          </a:p>
        </p:txBody>
      </p:sp>
      <p:pic>
        <p:nvPicPr>
          <p:cNvPr id="3" name="Picture 2">
            <a:extLst>
              <a:ext uri="{FF2B5EF4-FFF2-40B4-BE49-F238E27FC236}">
                <a16:creationId xmlns:a16="http://schemas.microsoft.com/office/drawing/2014/main" id="{A8F71E52-264F-FFB1-28DA-46EE4E2BB849}"/>
              </a:ext>
            </a:extLst>
          </p:cNvPr>
          <p:cNvPicPr>
            <a:picLocks noChangeAspect="1"/>
          </p:cNvPicPr>
          <p:nvPr/>
        </p:nvPicPr>
        <p:blipFill>
          <a:blip r:embed="rId3"/>
          <a:stretch>
            <a:fillRect/>
          </a:stretch>
        </p:blipFill>
        <p:spPr>
          <a:xfrm>
            <a:off x="5483644" y="4326194"/>
            <a:ext cx="3656530" cy="25318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6" name="Picture 5">
            <a:extLst>
              <a:ext uri="{FF2B5EF4-FFF2-40B4-BE49-F238E27FC236}">
                <a16:creationId xmlns:a16="http://schemas.microsoft.com/office/drawing/2014/main" id="{73942C91-FA5D-896D-85F5-6FA804007359}"/>
              </a:ext>
            </a:extLst>
          </p:cNvPr>
          <p:cNvPicPr>
            <a:picLocks noChangeAspect="1"/>
          </p:cNvPicPr>
          <p:nvPr/>
        </p:nvPicPr>
        <p:blipFill>
          <a:blip r:embed="rId3"/>
          <a:stretch>
            <a:fillRect/>
          </a:stretch>
        </p:blipFill>
        <p:spPr>
          <a:xfrm>
            <a:off x="4589788" y="1299866"/>
            <a:ext cx="4274343" cy="2422149"/>
          </a:xfrm>
          <a:prstGeom prst="rect">
            <a:avLst/>
          </a:prstGeom>
        </p:spPr>
      </p:pic>
      <p:pic>
        <p:nvPicPr>
          <p:cNvPr id="4" name="Picture 3">
            <a:extLst>
              <a:ext uri="{FF2B5EF4-FFF2-40B4-BE49-F238E27FC236}">
                <a16:creationId xmlns:a16="http://schemas.microsoft.com/office/drawing/2014/main" id="{1EAC00D7-1E9D-D820-702C-4BF63CD40115}"/>
              </a:ext>
            </a:extLst>
          </p:cNvPr>
          <p:cNvPicPr>
            <a:picLocks noChangeAspect="1"/>
          </p:cNvPicPr>
          <p:nvPr/>
        </p:nvPicPr>
        <p:blipFill>
          <a:blip r:embed="rId4"/>
          <a:stretch>
            <a:fillRect/>
          </a:stretch>
        </p:blipFill>
        <p:spPr>
          <a:xfrm>
            <a:off x="532836" y="1299866"/>
            <a:ext cx="4037315" cy="2128160"/>
          </a:xfrm>
          <a:prstGeom prst="rect">
            <a:avLst/>
          </a:prstGeom>
        </p:spPr>
      </p:pic>
      <p:sp>
        <p:nvSpPr>
          <p:cNvPr id="142" name="Google Shape;142;p3"/>
          <p:cNvSpPr txBox="1">
            <a:spLocks noGrp="1"/>
          </p:cNvSpPr>
          <p:nvPr>
            <p:ph type="title"/>
          </p:nvPr>
        </p:nvSpPr>
        <p:spPr>
          <a:xfrm>
            <a:off x="533400" y="226706"/>
            <a:ext cx="86106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2. </a:t>
            </a:r>
            <a:r>
              <a:rPr lang="en-US" sz="3500" b="1" dirty="0" err="1">
                <a:solidFill>
                  <a:schemeClr val="lt1"/>
                </a:solidFill>
              </a:rPr>
              <a:t>Ngữ</a:t>
            </a:r>
            <a:r>
              <a:rPr lang="en-US" sz="3500" b="1" dirty="0">
                <a:solidFill>
                  <a:schemeClr val="lt1"/>
                </a:solidFill>
              </a:rPr>
              <a:t> </a:t>
            </a:r>
            <a:r>
              <a:rPr lang="en-US" sz="3500" b="1" dirty="0" err="1">
                <a:solidFill>
                  <a:schemeClr val="lt1"/>
                </a:solidFill>
              </a:rPr>
              <a:t>cảnh</a:t>
            </a:r>
            <a:r>
              <a:rPr lang="en-US" sz="3500" b="1" dirty="0">
                <a:solidFill>
                  <a:schemeClr val="lt1"/>
                </a:solidFill>
              </a:rPr>
              <a:t>/</a:t>
            </a:r>
            <a:r>
              <a:rPr lang="en-US" sz="3500" b="1" dirty="0" err="1">
                <a:solidFill>
                  <a:schemeClr val="lt1"/>
                </a:solidFill>
              </a:rPr>
              <a:t>trường</a:t>
            </a:r>
            <a:r>
              <a:rPr lang="en-US" sz="3500" b="1" dirty="0">
                <a:solidFill>
                  <a:schemeClr val="lt1"/>
                </a:solidFill>
              </a:rPr>
              <a:t> </a:t>
            </a:r>
            <a:r>
              <a:rPr lang="en-US" sz="3500" b="1" dirty="0" err="1">
                <a:solidFill>
                  <a:schemeClr val="lt1"/>
                </a:solidFill>
              </a:rPr>
              <a:t>hợp</a:t>
            </a:r>
            <a:r>
              <a:rPr lang="en-US" sz="3500" b="1" dirty="0">
                <a:solidFill>
                  <a:schemeClr val="lt1"/>
                </a:solidFill>
              </a:rPr>
              <a:t> </a:t>
            </a:r>
            <a:r>
              <a:rPr lang="en-US" sz="3500" b="1" dirty="0" err="1">
                <a:solidFill>
                  <a:schemeClr val="lt1"/>
                </a:solidFill>
              </a:rPr>
              <a:t>sử</a:t>
            </a:r>
            <a:r>
              <a:rPr lang="en-US" sz="3500" b="1" dirty="0">
                <a:solidFill>
                  <a:schemeClr val="lt1"/>
                </a:solidFill>
              </a:rPr>
              <a:t> </a:t>
            </a:r>
            <a:r>
              <a:rPr lang="en-US" sz="3500" b="1" dirty="0" err="1">
                <a:solidFill>
                  <a:schemeClr val="lt1"/>
                </a:solidFill>
              </a:rPr>
              <a:t>dụng</a:t>
            </a:r>
            <a:endParaRPr sz="3500" b="1" dirty="0">
              <a:solidFill>
                <a:schemeClr val="lt1"/>
              </a:solidFill>
            </a:endParaRPr>
          </a:p>
        </p:txBody>
      </p:sp>
      <p:sp>
        <p:nvSpPr>
          <p:cNvPr id="8" name="Arrow: Down 7">
            <a:extLst>
              <a:ext uri="{FF2B5EF4-FFF2-40B4-BE49-F238E27FC236}">
                <a16:creationId xmlns:a16="http://schemas.microsoft.com/office/drawing/2014/main" id="{58A875B9-A115-7DB5-D44F-CFA7B2A18722}"/>
              </a:ext>
            </a:extLst>
          </p:cNvPr>
          <p:cNvSpPr/>
          <p:nvPr/>
        </p:nvSpPr>
        <p:spPr>
          <a:xfrm rot="16200000">
            <a:off x="4293858" y="2023829"/>
            <a:ext cx="362487" cy="9525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584A446-4DCA-782F-E1A7-55172C771566}"/>
              </a:ext>
            </a:extLst>
          </p:cNvPr>
          <p:cNvPicPr>
            <a:picLocks noChangeAspect="1"/>
          </p:cNvPicPr>
          <p:nvPr/>
        </p:nvPicPr>
        <p:blipFill>
          <a:blip r:embed="rId5"/>
          <a:stretch>
            <a:fillRect/>
          </a:stretch>
        </p:blipFill>
        <p:spPr>
          <a:xfrm>
            <a:off x="621821" y="3899051"/>
            <a:ext cx="8202170" cy="2848373"/>
          </a:xfrm>
          <a:prstGeom prst="rect">
            <a:avLst/>
          </a:prstGeom>
        </p:spPr>
      </p:pic>
      <p:grpSp>
        <p:nvGrpSpPr>
          <p:cNvPr id="17" name="Group 16">
            <a:extLst>
              <a:ext uri="{FF2B5EF4-FFF2-40B4-BE49-F238E27FC236}">
                <a16:creationId xmlns:a16="http://schemas.microsoft.com/office/drawing/2014/main" id="{6A0B8E10-E12A-B464-159E-0C159D00F4AC}"/>
              </a:ext>
            </a:extLst>
          </p:cNvPr>
          <p:cNvGrpSpPr/>
          <p:nvPr/>
        </p:nvGrpSpPr>
        <p:grpSpPr>
          <a:xfrm rot="5400000">
            <a:off x="3984055" y="3563343"/>
            <a:ext cx="952582" cy="466090"/>
            <a:chOff x="4093861" y="5190872"/>
            <a:chExt cx="952582" cy="466090"/>
          </a:xfrm>
        </p:grpSpPr>
        <p:sp>
          <p:nvSpPr>
            <p:cNvPr id="18" name="Arrow: Down 17">
              <a:extLst>
                <a:ext uri="{FF2B5EF4-FFF2-40B4-BE49-F238E27FC236}">
                  <a16:creationId xmlns:a16="http://schemas.microsoft.com/office/drawing/2014/main" id="{503EF927-174F-A644-65DF-936EE7BD3288}"/>
                </a:ext>
              </a:extLst>
            </p:cNvPr>
            <p:cNvSpPr/>
            <p:nvPr/>
          </p:nvSpPr>
          <p:spPr>
            <a:xfrm rot="16200000">
              <a:off x="4388908" y="4999428"/>
              <a:ext cx="362487" cy="9525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L-Shape 18">
              <a:extLst>
                <a:ext uri="{FF2B5EF4-FFF2-40B4-BE49-F238E27FC236}">
                  <a16:creationId xmlns:a16="http://schemas.microsoft.com/office/drawing/2014/main" id="{73ADF350-1E57-CE83-8BFB-D2DD3AA783D0}"/>
                </a:ext>
              </a:extLst>
            </p:cNvPr>
            <p:cNvSpPr/>
            <p:nvPr/>
          </p:nvSpPr>
          <p:spPr>
            <a:xfrm rot="13733786">
              <a:off x="4215223" y="5282427"/>
              <a:ext cx="436577" cy="253467"/>
            </a:xfrm>
            <a:prstGeom prst="corner">
              <a:avLst>
                <a:gd name="adj1" fmla="val 23078"/>
                <a:gd name="adj2" fmla="val 20000"/>
              </a:avLst>
            </a:prstGeom>
            <a:solidFill>
              <a:srgbClr val="00B05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600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
          <p:cNvSpPr txBox="1">
            <a:spLocks noGrp="1"/>
          </p:cNvSpPr>
          <p:nvPr>
            <p:ph type="title"/>
          </p:nvPr>
        </p:nvSpPr>
        <p:spPr>
          <a:xfrm>
            <a:off x="533400" y="226706"/>
            <a:ext cx="86106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2. </a:t>
            </a:r>
            <a:r>
              <a:rPr lang="en-US" sz="3500" b="1" dirty="0" err="1">
                <a:solidFill>
                  <a:schemeClr val="lt1"/>
                </a:solidFill>
              </a:rPr>
              <a:t>Ngữ</a:t>
            </a:r>
            <a:r>
              <a:rPr lang="en-US" sz="3500" b="1" dirty="0">
                <a:solidFill>
                  <a:schemeClr val="lt1"/>
                </a:solidFill>
              </a:rPr>
              <a:t> </a:t>
            </a:r>
            <a:r>
              <a:rPr lang="en-US" sz="3500" b="1" dirty="0" err="1">
                <a:solidFill>
                  <a:schemeClr val="lt1"/>
                </a:solidFill>
              </a:rPr>
              <a:t>cảnh</a:t>
            </a:r>
            <a:r>
              <a:rPr lang="en-US" sz="3500" b="1" dirty="0">
                <a:solidFill>
                  <a:schemeClr val="lt1"/>
                </a:solidFill>
              </a:rPr>
              <a:t>/</a:t>
            </a:r>
            <a:r>
              <a:rPr lang="en-US" sz="3500" b="1" dirty="0" err="1">
                <a:solidFill>
                  <a:schemeClr val="lt1"/>
                </a:solidFill>
              </a:rPr>
              <a:t>trường</a:t>
            </a:r>
            <a:r>
              <a:rPr lang="en-US" sz="3500" b="1" dirty="0">
                <a:solidFill>
                  <a:schemeClr val="lt1"/>
                </a:solidFill>
              </a:rPr>
              <a:t> </a:t>
            </a:r>
            <a:r>
              <a:rPr lang="en-US" sz="3500" b="1" dirty="0" err="1">
                <a:solidFill>
                  <a:schemeClr val="lt1"/>
                </a:solidFill>
              </a:rPr>
              <a:t>hợp</a:t>
            </a:r>
            <a:r>
              <a:rPr lang="en-US" sz="3500" b="1" dirty="0">
                <a:solidFill>
                  <a:schemeClr val="lt1"/>
                </a:solidFill>
              </a:rPr>
              <a:t> </a:t>
            </a:r>
            <a:r>
              <a:rPr lang="en-US" sz="3500" b="1" dirty="0" err="1">
                <a:solidFill>
                  <a:schemeClr val="lt1"/>
                </a:solidFill>
              </a:rPr>
              <a:t>sử</a:t>
            </a:r>
            <a:r>
              <a:rPr lang="en-US" sz="3500" b="1" dirty="0">
                <a:solidFill>
                  <a:schemeClr val="lt1"/>
                </a:solidFill>
              </a:rPr>
              <a:t> </a:t>
            </a:r>
            <a:r>
              <a:rPr lang="en-US" sz="3500" b="1" dirty="0" err="1">
                <a:solidFill>
                  <a:schemeClr val="lt1"/>
                </a:solidFill>
              </a:rPr>
              <a:t>dụng</a:t>
            </a:r>
            <a:endParaRPr sz="3500" b="1" dirty="0">
              <a:solidFill>
                <a:schemeClr val="lt1"/>
              </a:solidFill>
            </a:endParaRPr>
          </a:p>
        </p:txBody>
      </p:sp>
      <p:pic>
        <p:nvPicPr>
          <p:cNvPr id="3" name="Picture 2">
            <a:extLst>
              <a:ext uri="{FF2B5EF4-FFF2-40B4-BE49-F238E27FC236}">
                <a16:creationId xmlns:a16="http://schemas.microsoft.com/office/drawing/2014/main" id="{2A003A37-2620-27FE-8DE8-1FBCB50680CA}"/>
              </a:ext>
            </a:extLst>
          </p:cNvPr>
          <p:cNvPicPr>
            <a:picLocks noChangeAspect="1"/>
          </p:cNvPicPr>
          <p:nvPr/>
        </p:nvPicPr>
        <p:blipFill>
          <a:blip r:embed="rId3"/>
          <a:stretch>
            <a:fillRect/>
          </a:stretch>
        </p:blipFill>
        <p:spPr>
          <a:xfrm>
            <a:off x="880510" y="1229865"/>
            <a:ext cx="7916380" cy="5401429"/>
          </a:xfrm>
          <a:prstGeom prst="rect">
            <a:avLst/>
          </a:prstGeom>
        </p:spPr>
      </p:pic>
    </p:spTree>
    <p:extLst>
      <p:ext uri="{BB962C8B-B14F-4D97-AF65-F5344CB8AC3E}">
        <p14:creationId xmlns:p14="http://schemas.microsoft.com/office/powerpoint/2010/main" val="978533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533400" y="152400"/>
            <a:ext cx="8610600" cy="5334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sz="3900" b="1" dirty="0">
                <a:solidFill>
                  <a:schemeClr val="lt1"/>
                </a:solidFill>
              </a:rPr>
              <a:t>2. </a:t>
            </a:r>
            <a:r>
              <a:rPr lang="en-US" sz="3900" b="1" dirty="0" err="1">
                <a:solidFill>
                  <a:schemeClr val="lt1"/>
                </a:solidFill>
              </a:rPr>
              <a:t>Ngữ</a:t>
            </a:r>
            <a:r>
              <a:rPr lang="en-US" sz="3900" b="1" dirty="0">
                <a:solidFill>
                  <a:schemeClr val="lt1"/>
                </a:solidFill>
              </a:rPr>
              <a:t> </a:t>
            </a:r>
            <a:r>
              <a:rPr lang="en-US" sz="3900" b="1" dirty="0" err="1">
                <a:solidFill>
                  <a:schemeClr val="lt1"/>
                </a:solidFill>
              </a:rPr>
              <a:t>cảnh</a:t>
            </a:r>
            <a:r>
              <a:rPr lang="en-US" sz="3900" b="1" dirty="0">
                <a:solidFill>
                  <a:schemeClr val="lt1"/>
                </a:solidFill>
              </a:rPr>
              <a:t>/</a:t>
            </a:r>
            <a:r>
              <a:rPr lang="en-US" sz="3900" b="1" dirty="0" err="1">
                <a:solidFill>
                  <a:schemeClr val="lt1"/>
                </a:solidFill>
              </a:rPr>
              <a:t>trường</a:t>
            </a:r>
            <a:r>
              <a:rPr lang="en-US" sz="3900" b="1" dirty="0">
                <a:solidFill>
                  <a:schemeClr val="lt1"/>
                </a:solidFill>
              </a:rPr>
              <a:t> </a:t>
            </a:r>
            <a:r>
              <a:rPr lang="en-US" sz="3900" b="1" dirty="0" err="1">
                <a:solidFill>
                  <a:schemeClr val="lt1"/>
                </a:solidFill>
              </a:rPr>
              <a:t>hợp</a:t>
            </a:r>
            <a:r>
              <a:rPr lang="en-US" sz="3900" b="1" dirty="0">
                <a:solidFill>
                  <a:schemeClr val="lt1"/>
                </a:solidFill>
              </a:rPr>
              <a:t> </a:t>
            </a:r>
            <a:r>
              <a:rPr lang="en-US" sz="3900" b="1" dirty="0" err="1">
                <a:solidFill>
                  <a:schemeClr val="lt1"/>
                </a:solidFill>
              </a:rPr>
              <a:t>sử</a:t>
            </a:r>
            <a:r>
              <a:rPr lang="en-US" sz="3900" b="1" dirty="0">
                <a:solidFill>
                  <a:schemeClr val="lt1"/>
                </a:solidFill>
              </a:rPr>
              <a:t> </a:t>
            </a:r>
            <a:r>
              <a:rPr lang="en-US" sz="3900" b="1" dirty="0" err="1">
                <a:solidFill>
                  <a:schemeClr val="lt1"/>
                </a:solidFill>
              </a:rPr>
              <a:t>dụng</a:t>
            </a:r>
            <a:br>
              <a:rPr lang="en-US" b="1" dirty="0">
                <a:solidFill>
                  <a:schemeClr val="lt1"/>
                </a:solidFill>
              </a:rPr>
            </a:br>
            <a:r>
              <a:rPr lang="en-US" b="1" dirty="0">
                <a:solidFill>
                  <a:schemeClr val="lt1"/>
                </a:solidFill>
              </a:rPr>
              <a:t> </a:t>
            </a:r>
            <a:endParaRPr b="1" dirty="0">
              <a:solidFill>
                <a:schemeClr val="lt1"/>
              </a:solidFill>
            </a:endParaRPr>
          </a:p>
        </p:txBody>
      </p:sp>
      <p:sp>
        <p:nvSpPr>
          <p:cNvPr id="149" name="Google Shape;149;p4"/>
          <p:cNvSpPr txBox="1">
            <a:spLocks noGrp="1"/>
          </p:cNvSpPr>
          <p:nvPr>
            <p:ph type="body" idx="2"/>
          </p:nvPr>
        </p:nvSpPr>
        <p:spPr>
          <a:xfrm>
            <a:off x="533400" y="914400"/>
            <a:ext cx="8458200" cy="552572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Font typeface="Arial"/>
              <a:buNone/>
            </a:pPr>
            <a:endParaRPr sz="2400" dirty="0"/>
          </a:p>
          <a:p>
            <a:pPr marL="342900" indent="-342900">
              <a:lnSpc>
                <a:spcPct val="90000"/>
              </a:lnSpc>
              <a:spcBef>
                <a:spcPts val="480"/>
              </a:spcBef>
              <a:buSzPts val="2400"/>
            </a:pPr>
            <a:r>
              <a:rPr lang="vi-VN" sz="2300" dirty="0"/>
              <a:t>Khi </a:t>
            </a:r>
            <a:r>
              <a:rPr lang="en-US" sz="2300" dirty="0"/>
              <a:t>c</a:t>
            </a:r>
            <a:r>
              <a:rPr lang="vi-VN" sz="2300" dirty="0"/>
              <a:t>ó nhiều hơn một đối tượng có khả thực xử lý một yêu cầu trong khi đối tượng cụ thể nào xử lý yêu cầu đó lại phụ thuộc vào ngữ cảnh sử dụng.</a:t>
            </a:r>
            <a:endParaRPr lang="en-US" sz="2300" dirty="0"/>
          </a:p>
          <a:p>
            <a:pPr marL="342900" indent="-342900">
              <a:lnSpc>
                <a:spcPct val="90000"/>
              </a:lnSpc>
              <a:spcBef>
                <a:spcPts val="480"/>
              </a:spcBef>
              <a:buSzPts val="2400"/>
            </a:pPr>
            <a:endParaRPr lang="vi-VN" sz="2300" dirty="0"/>
          </a:p>
          <a:p>
            <a:pPr marL="342900" indent="-342900">
              <a:lnSpc>
                <a:spcPct val="90000"/>
              </a:lnSpc>
              <a:spcBef>
                <a:spcPts val="480"/>
              </a:spcBef>
              <a:buSzPts val="2400"/>
            </a:pPr>
            <a:r>
              <a:rPr lang="vi-VN" sz="2300" dirty="0"/>
              <a:t>Khi cần phải xử lý một yêu cầu theo nhiều cách khác nhau nhưng không biết trước đối tượng nào sẽ xử lý nó.</a:t>
            </a:r>
            <a:endParaRPr lang="en-US" sz="2300" dirty="0"/>
          </a:p>
          <a:p>
            <a:pPr marL="342900" indent="-342900">
              <a:lnSpc>
                <a:spcPct val="90000"/>
              </a:lnSpc>
              <a:spcBef>
                <a:spcPts val="480"/>
              </a:spcBef>
              <a:buSzPts val="2400"/>
            </a:pPr>
            <a:endParaRPr lang="en-US" sz="2300" dirty="0"/>
          </a:p>
          <a:p>
            <a:pPr marL="342900" indent="-342900">
              <a:lnSpc>
                <a:spcPct val="90000"/>
              </a:lnSpc>
              <a:spcBef>
                <a:spcPts val="480"/>
              </a:spcBef>
              <a:buSzPts val="2400"/>
            </a:pPr>
            <a:r>
              <a:rPr lang="vi-VN" sz="2400" dirty="0"/>
              <a:t>Khi cần tránh gắn kết chặt chẽ giữa </a:t>
            </a:r>
            <a:r>
              <a:rPr lang="en-US" sz="2400" dirty="0" err="1"/>
              <a:t>đối</a:t>
            </a:r>
            <a:r>
              <a:rPr lang="en-US" sz="2400" dirty="0"/>
              <a:t> </a:t>
            </a:r>
            <a:r>
              <a:rPr lang="en-US" sz="2400" dirty="0" err="1"/>
              <a:t>tượng</a:t>
            </a:r>
            <a:r>
              <a:rPr lang="vi-VN" sz="2400" dirty="0"/>
              <a:t> gửi yêu cầu và </a:t>
            </a:r>
            <a:r>
              <a:rPr lang="en-US" sz="2400" dirty="0" err="1"/>
              <a:t>đối</a:t>
            </a:r>
            <a:r>
              <a:rPr lang="en-US" sz="2400" dirty="0"/>
              <a:t> </a:t>
            </a:r>
            <a:r>
              <a:rPr lang="en-US" sz="2400" dirty="0" err="1"/>
              <a:t>tượng</a:t>
            </a:r>
            <a:r>
              <a:rPr lang="vi-VN" sz="2400" dirty="0"/>
              <a:t> nhận yêu cầu</a:t>
            </a:r>
            <a:r>
              <a:rPr lang="en-US" sz="2400" dirty="0"/>
              <a:t>.</a:t>
            </a:r>
          </a:p>
          <a:p>
            <a:pPr marL="342900" indent="-342900">
              <a:lnSpc>
                <a:spcPct val="90000"/>
              </a:lnSpc>
              <a:spcBef>
                <a:spcPts val="480"/>
              </a:spcBef>
              <a:buSzPts val="2400"/>
            </a:pPr>
            <a:endParaRPr lang="en-US" sz="2400" dirty="0"/>
          </a:p>
          <a:p>
            <a:pPr marL="342900" indent="-342900">
              <a:lnSpc>
                <a:spcPct val="90000"/>
              </a:lnSpc>
              <a:spcBef>
                <a:spcPts val="480"/>
              </a:spcBef>
              <a:buSzPts val="2400"/>
            </a:pPr>
            <a:r>
              <a:rPr lang="vi-VN" sz="2400" dirty="0"/>
              <a:t>Khi một tập hợp các đối tượng xử lý có thể thay đổi động: tập hợp các đối tượng có khả năng xử lý yêu cầu có thể không biết trước, có thể thêm bớt hay thay đổi thứ tự sau này.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
          <p:cNvSpPr txBox="1">
            <a:spLocks noGrp="1"/>
          </p:cNvSpPr>
          <p:nvPr>
            <p:ph type="title"/>
          </p:nvPr>
        </p:nvSpPr>
        <p:spPr>
          <a:xfrm>
            <a:off x="533400" y="198438"/>
            <a:ext cx="86106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3. </a:t>
            </a:r>
            <a:r>
              <a:rPr lang="en-US" sz="3500" b="1" dirty="0" err="1">
                <a:solidFill>
                  <a:schemeClr val="lt1"/>
                </a:solidFill>
              </a:rPr>
              <a:t>Cấu</a:t>
            </a:r>
            <a:r>
              <a:rPr lang="en-US" sz="3500" b="1" dirty="0">
                <a:solidFill>
                  <a:schemeClr val="lt1"/>
                </a:solidFill>
              </a:rPr>
              <a:t> </a:t>
            </a:r>
            <a:r>
              <a:rPr lang="en-US" sz="3500" b="1" dirty="0" err="1">
                <a:solidFill>
                  <a:schemeClr val="lt1"/>
                </a:solidFill>
              </a:rPr>
              <a:t>trúc</a:t>
            </a:r>
            <a:r>
              <a:rPr lang="en-US" sz="3500" b="1" dirty="0">
                <a:solidFill>
                  <a:schemeClr val="lt1"/>
                </a:solidFill>
              </a:rPr>
              <a:t> </a:t>
            </a:r>
            <a:r>
              <a:rPr lang="en-US" sz="3500" b="1" dirty="0" err="1">
                <a:solidFill>
                  <a:schemeClr val="lt1"/>
                </a:solidFill>
              </a:rPr>
              <a:t>mẫu</a:t>
            </a:r>
            <a:r>
              <a:rPr lang="en-US" sz="3500" b="1" dirty="0">
                <a:solidFill>
                  <a:schemeClr val="lt1"/>
                </a:solidFill>
              </a:rPr>
              <a:t> </a:t>
            </a:r>
            <a:r>
              <a:rPr lang="en-US" sz="3500" b="1" dirty="0" err="1">
                <a:solidFill>
                  <a:schemeClr val="lt1"/>
                </a:solidFill>
              </a:rPr>
              <a:t>và</a:t>
            </a:r>
            <a:r>
              <a:rPr lang="en-US" sz="3500" b="1" dirty="0">
                <a:solidFill>
                  <a:schemeClr val="lt1"/>
                </a:solidFill>
              </a:rPr>
              <a:t> </a:t>
            </a:r>
            <a:r>
              <a:rPr lang="en-US" sz="3500" b="1" dirty="0" err="1">
                <a:solidFill>
                  <a:schemeClr val="lt1"/>
                </a:solidFill>
              </a:rPr>
              <a:t>mô</a:t>
            </a:r>
            <a:r>
              <a:rPr lang="en-US" sz="3500" b="1" dirty="0">
                <a:solidFill>
                  <a:schemeClr val="lt1"/>
                </a:solidFill>
              </a:rPr>
              <a:t> </a:t>
            </a:r>
            <a:r>
              <a:rPr lang="en-US" sz="3500" b="1" dirty="0" err="1">
                <a:solidFill>
                  <a:schemeClr val="lt1"/>
                </a:solidFill>
              </a:rPr>
              <a:t>tả</a:t>
            </a:r>
            <a:endParaRPr sz="3500" b="1" dirty="0">
              <a:solidFill>
                <a:schemeClr val="lt1"/>
              </a:solidFill>
            </a:endParaRPr>
          </a:p>
        </p:txBody>
      </p:sp>
      <p:pic>
        <p:nvPicPr>
          <p:cNvPr id="4" name="Picture 3">
            <a:extLst>
              <a:ext uri="{FF2B5EF4-FFF2-40B4-BE49-F238E27FC236}">
                <a16:creationId xmlns:a16="http://schemas.microsoft.com/office/drawing/2014/main" id="{AFE0A7E5-81E5-FABD-81A1-20E4006A74D8}"/>
              </a:ext>
            </a:extLst>
          </p:cNvPr>
          <p:cNvPicPr>
            <a:picLocks noChangeAspect="1"/>
          </p:cNvPicPr>
          <p:nvPr/>
        </p:nvPicPr>
        <p:blipFill>
          <a:blip r:embed="rId3"/>
          <a:stretch>
            <a:fillRect/>
          </a:stretch>
        </p:blipFill>
        <p:spPr>
          <a:xfrm>
            <a:off x="1617325" y="935561"/>
            <a:ext cx="5909349" cy="58089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533400" y="250723"/>
            <a:ext cx="8610600" cy="5334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sz="3900" b="1" dirty="0">
                <a:solidFill>
                  <a:schemeClr val="lt1"/>
                </a:solidFill>
              </a:rPr>
              <a:t>3. </a:t>
            </a:r>
            <a:r>
              <a:rPr lang="en-US" sz="3900" b="1" dirty="0" err="1">
                <a:solidFill>
                  <a:schemeClr val="lt1"/>
                </a:solidFill>
              </a:rPr>
              <a:t>Cấu</a:t>
            </a:r>
            <a:r>
              <a:rPr lang="en-US" sz="3900" b="1" dirty="0">
                <a:solidFill>
                  <a:schemeClr val="lt1"/>
                </a:solidFill>
              </a:rPr>
              <a:t> </a:t>
            </a:r>
            <a:r>
              <a:rPr lang="en-US" sz="3900" b="1" dirty="0" err="1">
                <a:solidFill>
                  <a:schemeClr val="lt1"/>
                </a:solidFill>
              </a:rPr>
              <a:t>trúc</a:t>
            </a:r>
            <a:r>
              <a:rPr lang="en-US" sz="3900" b="1" dirty="0">
                <a:solidFill>
                  <a:schemeClr val="lt1"/>
                </a:solidFill>
              </a:rPr>
              <a:t> </a:t>
            </a:r>
            <a:r>
              <a:rPr lang="en-US" sz="3900" b="1" dirty="0" err="1">
                <a:solidFill>
                  <a:schemeClr val="lt1"/>
                </a:solidFill>
              </a:rPr>
              <a:t>mẫu</a:t>
            </a:r>
            <a:r>
              <a:rPr lang="en-US" sz="3900" b="1" dirty="0">
                <a:solidFill>
                  <a:schemeClr val="lt1"/>
                </a:solidFill>
              </a:rPr>
              <a:t> </a:t>
            </a:r>
            <a:r>
              <a:rPr lang="en-US" sz="3900" b="1" dirty="0" err="1">
                <a:solidFill>
                  <a:schemeClr val="lt1"/>
                </a:solidFill>
              </a:rPr>
              <a:t>và</a:t>
            </a:r>
            <a:r>
              <a:rPr lang="en-US" sz="3900" b="1" dirty="0">
                <a:solidFill>
                  <a:schemeClr val="lt1"/>
                </a:solidFill>
              </a:rPr>
              <a:t> </a:t>
            </a:r>
            <a:r>
              <a:rPr lang="en-US" sz="3900" b="1" dirty="0" err="1">
                <a:solidFill>
                  <a:schemeClr val="lt1"/>
                </a:solidFill>
              </a:rPr>
              <a:t>mô</a:t>
            </a:r>
            <a:r>
              <a:rPr lang="en-US" sz="3900" b="1" dirty="0">
                <a:solidFill>
                  <a:schemeClr val="lt1"/>
                </a:solidFill>
              </a:rPr>
              <a:t> </a:t>
            </a:r>
            <a:r>
              <a:rPr lang="en-US" sz="3900" b="1" dirty="0" err="1">
                <a:solidFill>
                  <a:schemeClr val="lt1"/>
                </a:solidFill>
              </a:rPr>
              <a:t>tả</a:t>
            </a:r>
            <a:br>
              <a:rPr lang="en-US" sz="3900" b="1" dirty="0">
                <a:solidFill>
                  <a:schemeClr val="lt1"/>
                </a:solidFill>
              </a:rPr>
            </a:br>
            <a:r>
              <a:rPr lang="en-US" b="1" dirty="0">
                <a:solidFill>
                  <a:schemeClr val="lt1"/>
                </a:solidFill>
              </a:rPr>
              <a:t> </a:t>
            </a:r>
            <a:endParaRPr b="1" dirty="0">
              <a:solidFill>
                <a:schemeClr val="lt1"/>
              </a:solidFill>
            </a:endParaRPr>
          </a:p>
        </p:txBody>
      </p:sp>
      <p:sp>
        <p:nvSpPr>
          <p:cNvPr id="149" name="Google Shape;149;p4"/>
          <p:cNvSpPr txBox="1">
            <a:spLocks noGrp="1"/>
          </p:cNvSpPr>
          <p:nvPr>
            <p:ph type="body" idx="2"/>
          </p:nvPr>
        </p:nvSpPr>
        <p:spPr>
          <a:xfrm>
            <a:off x="501444" y="943897"/>
            <a:ext cx="8539316" cy="552572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480"/>
              </a:spcBef>
              <a:spcAft>
                <a:spcPts val="0"/>
              </a:spcAft>
              <a:buClr>
                <a:schemeClr val="dk1"/>
              </a:buClr>
              <a:buSzPts val="2400"/>
              <a:buFont typeface="Wingdings" panose="05000000000000000000" pitchFamily="2" charset="2"/>
              <a:buChar char="v"/>
            </a:pPr>
            <a:r>
              <a:rPr lang="en-US" sz="2300" b="1" dirty="0" err="1"/>
              <a:t>Các</a:t>
            </a:r>
            <a:r>
              <a:rPr lang="en-US" sz="2300" b="1" dirty="0"/>
              <a:t> </a:t>
            </a:r>
            <a:r>
              <a:rPr lang="en-US" sz="2300" b="1" dirty="0" err="1"/>
              <a:t>thành</a:t>
            </a:r>
            <a:r>
              <a:rPr lang="en-US" sz="2300" b="1" dirty="0"/>
              <a:t> </a:t>
            </a:r>
            <a:r>
              <a:rPr lang="en-US" sz="2300" b="1" dirty="0" err="1"/>
              <a:t>phần</a:t>
            </a:r>
            <a:r>
              <a:rPr lang="en-US" sz="2300" b="1" dirty="0"/>
              <a:t>:</a:t>
            </a:r>
          </a:p>
          <a:p>
            <a:pPr marL="342900" indent="-342900">
              <a:lnSpc>
                <a:spcPct val="90000"/>
              </a:lnSpc>
              <a:spcBef>
                <a:spcPts val="480"/>
              </a:spcBef>
              <a:buSzPts val="2400"/>
            </a:pPr>
            <a:r>
              <a:rPr lang="vi-VN" sz="2300" b="1" dirty="0"/>
              <a:t>Handler (Xử lý): </a:t>
            </a:r>
            <a:r>
              <a:rPr lang="vi-VN" sz="2300" dirty="0"/>
              <a:t>Định nghĩa một giao diện với một phương thức để xử lý yêu cầu và một phương thức để thiết lập đối tượng xử lý kế tiếp.</a:t>
            </a:r>
          </a:p>
          <a:p>
            <a:pPr marL="342900" indent="-342900">
              <a:lnSpc>
                <a:spcPct val="90000"/>
              </a:lnSpc>
              <a:spcBef>
                <a:spcPts val="480"/>
              </a:spcBef>
              <a:buSzPts val="2400"/>
            </a:pPr>
            <a:r>
              <a:rPr lang="vi-VN" sz="2300" b="1" dirty="0"/>
              <a:t>ConcreteHandler</a:t>
            </a:r>
            <a:r>
              <a:rPr lang="en-US" sz="2300" b="1" dirty="0"/>
              <a:t>: </a:t>
            </a:r>
            <a:r>
              <a:rPr lang="vi-VN" sz="2300" dirty="0"/>
              <a:t>xử lý yêu cầu. Có thể truy cập đối tượng successor (thuộc class Handler). Nếu đối tượng ConcreateHandler không thể xử lý được yêu cầu, nó sẽ gởi lời yêu cầu cho successor của nó.</a:t>
            </a:r>
            <a:r>
              <a:rPr lang="en-US" sz="2300" dirty="0"/>
              <a:t> </a:t>
            </a:r>
            <a:r>
              <a:rPr lang="en-US" sz="2300" dirty="0" err="1"/>
              <a:t>ConcreteHandler</a:t>
            </a:r>
            <a:r>
              <a:rPr lang="vi-VN" sz="2300" dirty="0"/>
              <a:t> thường khép kín và không thay đổi,</a:t>
            </a:r>
            <a:r>
              <a:rPr lang="en-US" sz="2300" dirty="0" err="1"/>
              <a:t>nó</a:t>
            </a:r>
            <a:r>
              <a:rPr lang="vi-VN" sz="2300" dirty="0"/>
              <a:t> chấp nhận tất cả dữ liệu cần thiết chỉ một lần thông qua hàm tạo.</a:t>
            </a:r>
            <a:endParaRPr lang="en-US" sz="2300" dirty="0"/>
          </a:p>
          <a:p>
            <a:pPr marL="342900" indent="-342900">
              <a:lnSpc>
                <a:spcPct val="90000"/>
              </a:lnSpc>
              <a:spcBef>
                <a:spcPts val="480"/>
              </a:spcBef>
              <a:buSzPts val="2400"/>
            </a:pPr>
            <a:r>
              <a:rPr lang="vi-VN" sz="2300" b="1" dirty="0"/>
              <a:t>Client</a:t>
            </a:r>
            <a:r>
              <a:rPr lang="en-US" sz="2300" b="1" dirty="0"/>
              <a:t>: </a:t>
            </a:r>
            <a:r>
              <a:rPr lang="vi-VN" sz="2300" dirty="0"/>
              <a:t>tạo ra các yêu cầu và yêu cầu đó sẽ được gửi đến các đối tượng tiếp nhận.</a:t>
            </a:r>
            <a:endParaRPr lang="en-US" sz="2300" dirty="0"/>
          </a:p>
        </p:txBody>
      </p:sp>
    </p:spTree>
    <p:extLst>
      <p:ext uri="{BB962C8B-B14F-4D97-AF65-F5344CB8AC3E}">
        <p14:creationId xmlns:p14="http://schemas.microsoft.com/office/powerpoint/2010/main" val="3441043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txBox="1">
            <a:spLocks noGrp="1"/>
          </p:cNvSpPr>
          <p:nvPr>
            <p:ph type="title"/>
          </p:nvPr>
        </p:nvSpPr>
        <p:spPr>
          <a:xfrm>
            <a:off x="4191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4. </a:t>
            </a:r>
            <a:r>
              <a:rPr lang="en-US" sz="3500" b="1" dirty="0" err="1">
                <a:solidFill>
                  <a:schemeClr val="lt1"/>
                </a:solidFill>
              </a:rPr>
              <a:t>Các</a:t>
            </a:r>
            <a:r>
              <a:rPr lang="en-US" sz="3500" b="1" dirty="0">
                <a:solidFill>
                  <a:schemeClr val="lt1"/>
                </a:solidFill>
              </a:rPr>
              <a:t> </a:t>
            </a:r>
            <a:r>
              <a:rPr lang="en-US" sz="3500" b="1" dirty="0" err="1">
                <a:solidFill>
                  <a:schemeClr val="lt1"/>
                </a:solidFill>
              </a:rPr>
              <a:t>bước</a:t>
            </a:r>
            <a:r>
              <a:rPr lang="en-US" sz="3500" b="1" dirty="0">
                <a:solidFill>
                  <a:schemeClr val="lt1"/>
                </a:solidFill>
              </a:rPr>
              <a:t> </a:t>
            </a:r>
            <a:r>
              <a:rPr lang="en-US" sz="3500" b="1" dirty="0" err="1">
                <a:solidFill>
                  <a:schemeClr val="lt1"/>
                </a:solidFill>
              </a:rPr>
              <a:t>hiện</a:t>
            </a:r>
            <a:r>
              <a:rPr lang="en-US" sz="3500" b="1" dirty="0">
                <a:solidFill>
                  <a:schemeClr val="lt1"/>
                </a:solidFill>
              </a:rPr>
              <a:t> </a:t>
            </a:r>
            <a:r>
              <a:rPr lang="en-US" sz="3500" b="1" dirty="0" err="1">
                <a:solidFill>
                  <a:schemeClr val="lt1"/>
                </a:solidFill>
              </a:rPr>
              <a:t>thực</a:t>
            </a:r>
            <a:r>
              <a:rPr lang="en-US" sz="3500" b="1" dirty="0">
                <a:solidFill>
                  <a:schemeClr val="lt1"/>
                </a:solidFill>
              </a:rPr>
              <a:t> </a:t>
            </a:r>
            <a:r>
              <a:rPr lang="en-US" sz="3500" b="1" dirty="0" err="1">
                <a:solidFill>
                  <a:schemeClr val="lt1"/>
                </a:solidFill>
              </a:rPr>
              <a:t>mẫu</a:t>
            </a:r>
            <a:r>
              <a:rPr lang="en-US" sz="3500" b="1" dirty="0">
                <a:solidFill>
                  <a:schemeClr val="lt1"/>
                </a:solidFill>
              </a:rPr>
              <a:t> - </a:t>
            </a:r>
            <a:r>
              <a:rPr lang="en-US" sz="3500" b="1" dirty="0" err="1">
                <a:solidFill>
                  <a:schemeClr val="lt1"/>
                </a:solidFill>
              </a:rPr>
              <a:t>Ví</a:t>
            </a:r>
            <a:r>
              <a:rPr lang="en-US" sz="3500" b="1" dirty="0">
                <a:solidFill>
                  <a:schemeClr val="lt1"/>
                </a:solidFill>
              </a:rPr>
              <a:t> </a:t>
            </a:r>
            <a:r>
              <a:rPr lang="en-US" sz="3500" b="1" dirty="0" err="1">
                <a:solidFill>
                  <a:schemeClr val="lt1"/>
                </a:solidFill>
              </a:rPr>
              <a:t>dụ</a:t>
            </a:r>
            <a:endParaRPr sz="3500" dirty="0"/>
          </a:p>
        </p:txBody>
      </p:sp>
      <p:sp>
        <p:nvSpPr>
          <p:cNvPr id="205" name="Google Shape;205;p12"/>
          <p:cNvSpPr txBox="1">
            <a:spLocks noGrp="1"/>
          </p:cNvSpPr>
          <p:nvPr>
            <p:ph type="body" idx="1"/>
          </p:nvPr>
        </p:nvSpPr>
        <p:spPr>
          <a:xfrm>
            <a:off x="533400" y="1066800"/>
            <a:ext cx="8458200" cy="741045"/>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en-US" sz="2400" dirty="0">
                <a:latin typeface="Arial"/>
                <a:ea typeface="Arial"/>
                <a:cs typeface="Arial"/>
                <a:sym typeface="Arial"/>
              </a:rPr>
              <a:t>Class diagram</a:t>
            </a:r>
            <a:endParaRPr sz="2400" b="1"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TotalTime>
  <Words>1053</Words>
  <Application>Microsoft Office PowerPoint</Application>
  <PresentationFormat>On-screen Show (4:3)</PresentationFormat>
  <Paragraphs>67</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Tahoma</vt:lpstr>
      <vt:lpstr>Noto Sans Symbols</vt:lpstr>
      <vt:lpstr>Wingdings</vt:lpstr>
      <vt:lpstr>Times New Roman</vt:lpstr>
      <vt:lpstr>VNPT template</vt:lpstr>
      <vt:lpstr>Custom Design</vt:lpstr>
      <vt:lpstr>Mẫu Chain of Responsibility</vt:lpstr>
      <vt:lpstr>Nội dung</vt:lpstr>
      <vt:lpstr>1. Tổng quan</vt:lpstr>
      <vt:lpstr>2. Ngữ cảnh/trường hợp sử dụng</vt:lpstr>
      <vt:lpstr>2. Ngữ cảnh/trường hợp sử dụng</vt:lpstr>
      <vt:lpstr>2. Ngữ cảnh/trường hợp sử dụng  </vt:lpstr>
      <vt:lpstr>3. Cấu trúc mẫu và mô tả</vt:lpstr>
      <vt:lpstr>3. Cấu trúc mẫu và mô tả  </vt:lpstr>
      <vt:lpstr>4. Các bước hiện thực mẫu - Ví dụ</vt:lpstr>
      <vt:lpstr>5. Ưu điểm &amp; Nhược điểm</vt:lpstr>
      <vt:lpstr>5. Ưu điểm &amp; Nhược điểm</vt:lpstr>
      <vt:lpstr>6. Liên quan tới các mẫu khác</vt:lpstr>
      <vt:lpstr>6. Liên quan tới các mẫu khác</vt:lpstr>
      <vt:lpstr>6. Liên quan tới các mẫu khác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Decorator</dc:title>
  <dc:creator>Tran Anh Dung</dc:creator>
  <cp:lastModifiedBy>Nguyen Quan</cp:lastModifiedBy>
  <cp:revision>5</cp:revision>
  <dcterms:created xsi:type="dcterms:W3CDTF">2010-09-29T06:57:02Z</dcterms:created>
  <dcterms:modified xsi:type="dcterms:W3CDTF">2024-05-28T05:01:55Z</dcterms:modified>
</cp:coreProperties>
</file>