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22"/>
  </p:notesMasterIdLst>
  <p:handoutMasterIdLst>
    <p:handoutMasterId r:id="rId23"/>
  </p:handoutMasterIdLst>
  <p:sldIdLst>
    <p:sldId id="256" r:id="rId3"/>
    <p:sldId id="754" r:id="rId4"/>
    <p:sldId id="755" r:id="rId5"/>
    <p:sldId id="756" r:id="rId6"/>
    <p:sldId id="758" r:id="rId7"/>
    <p:sldId id="770" r:id="rId8"/>
    <p:sldId id="259" r:id="rId9"/>
    <p:sldId id="759" r:id="rId10"/>
    <p:sldId id="760" r:id="rId11"/>
    <p:sldId id="771" r:id="rId12"/>
    <p:sldId id="763" r:id="rId13"/>
    <p:sldId id="767" r:id="rId14"/>
    <p:sldId id="772" r:id="rId15"/>
    <p:sldId id="768" r:id="rId16"/>
    <p:sldId id="774" r:id="rId17"/>
    <p:sldId id="773" r:id="rId18"/>
    <p:sldId id="775" r:id="rId19"/>
    <p:sldId id="776" r:id="rId20"/>
    <p:sldId id="777" r:id="rId21"/>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0437" autoAdjust="0"/>
  </p:normalViewPr>
  <p:slideViewPr>
    <p:cSldViewPr>
      <p:cViewPr varScale="1">
        <p:scale>
          <a:sx n="74" d="100"/>
          <a:sy n="74" d="100"/>
        </p:scale>
        <p:origin x="1738" y="77"/>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14/05/2024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49d4e727_1_1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g21049d4e727_1_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err="1"/>
              <a:t>Các</a:t>
            </a:r>
            <a:r>
              <a:rPr lang="en-US" sz="1200" dirty="0"/>
              <a:t> </a:t>
            </a:r>
            <a:r>
              <a:rPr lang="en-US" sz="1200" dirty="0" err="1"/>
              <a:t>thành</a:t>
            </a:r>
            <a:r>
              <a:rPr lang="en-US" sz="1200" dirty="0"/>
              <a:t> </a:t>
            </a:r>
            <a:r>
              <a:rPr lang="en-US" sz="1200" dirty="0" err="1"/>
              <a:t>phần</a:t>
            </a:r>
            <a:r>
              <a:rPr lang="en-US" sz="1200" dirty="0"/>
              <a:t> </a:t>
            </a:r>
            <a:r>
              <a:rPr lang="en-US" sz="1200" dirty="0" err="1"/>
              <a:t>trong</a:t>
            </a:r>
            <a:r>
              <a:rPr lang="en-US" sz="1200" dirty="0"/>
              <a:t> </a:t>
            </a:r>
            <a:r>
              <a:rPr lang="en-US" sz="1200" dirty="0" err="1"/>
              <a:t>mô</a:t>
            </a:r>
            <a:r>
              <a:rPr lang="en-US" sz="1200" dirty="0"/>
              <a:t> </a:t>
            </a:r>
            <a:r>
              <a:rPr lang="en-US" sz="1200" dirty="0" err="1"/>
              <a:t>hình</a:t>
            </a:r>
            <a:r>
              <a:rPr lang="en-US" sz="1200" dirty="0"/>
              <a:t>:</a:t>
            </a:r>
          </a:p>
          <a:p>
            <a:pPr lvl="0"/>
            <a:r>
              <a:rPr lang="en-US" sz="1200" b="1" dirty="0"/>
              <a:t>Context</a:t>
            </a:r>
            <a:r>
              <a:rPr lang="en-US" sz="1200" dirty="0"/>
              <a:t>: </a:t>
            </a:r>
            <a:r>
              <a:rPr lang="en-US" sz="1200" dirty="0" err="1"/>
              <a:t>là</a:t>
            </a:r>
            <a:r>
              <a:rPr lang="en-US" sz="1200" dirty="0"/>
              <a:t> </a:t>
            </a:r>
            <a:r>
              <a:rPr lang="en-US" sz="1200" dirty="0" err="1"/>
              <a:t>lớp</a:t>
            </a:r>
            <a:r>
              <a:rPr lang="en-US" sz="1200" dirty="0"/>
              <a:t> </a:t>
            </a:r>
            <a:r>
              <a:rPr lang="en-US" sz="1200" dirty="0" err="1"/>
              <a:t>có</a:t>
            </a:r>
            <a:r>
              <a:rPr lang="en-US" sz="1200" dirty="0"/>
              <a:t> </a:t>
            </a:r>
            <a:r>
              <a:rPr lang="en-US" sz="1200" dirty="0" err="1"/>
              <a:t>nhiều</a:t>
            </a:r>
            <a:r>
              <a:rPr lang="en-US" sz="1200" dirty="0"/>
              <a:t> </a:t>
            </a:r>
            <a:r>
              <a:rPr lang="en-US" sz="1200" dirty="0" err="1"/>
              <a:t>trạng</a:t>
            </a:r>
            <a:r>
              <a:rPr lang="en-US" sz="1200" dirty="0"/>
              <a:t> </a:t>
            </a:r>
            <a:r>
              <a:rPr lang="en-US" sz="1200" dirty="0" err="1"/>
              <a:t>thái</a:t>
            </a:r>
            <a:r>
              <a:rPr lang="en-US" sz="1200" dirty="0"/>
              <a:t>, </a:t>
            </a:r>
            <a:r>
              <a:rPr lang="en-US" sz="1200" dirty="0" err="1"/>
              <a:t>hành</a:t>
            </a:r>
            <a:r>
              <a:rPr lang="en-US" sz="1200" dirty="0"/>
              <a:t> vi </a:t>
            </a:r>
            <a:r>
              <a:rPr lang="en-US" sz="1200" dirty="0" err="1"/>
              <a:t>lớp</a:t>
            </a:r>
            <a:r>
              <a:rPr lang="en-US" sz="1200" dirty="0"/>
              <a:t> </a:t>
            </a:r>
            <a:r>
              <a:rPr lang="en-US" sz="1200" dirty="0" err="1"/>
              <a:t>sẽ</a:t>
            </a:r>
            <a:r>
              <a:rPr lang="en-US" sz="1200" dirty="0"/>
              <a:t> </a:t>
            </a:r>
            <a:r>
              <a:rPr lang="en-US" sz="1200" dirty="0" err="1"/>
              <a:t>bị</a:t>
            </a:r>
            <a:r>
              <a:rPr lang="en-US" sz="1200" dirty="0"/>
              <a:t> </a:t>
            </a:r>
            <a:r>
              <a:rPr lang="en-US" sz="1200" dirty="0" err="1"/>
              <a:t>thay</a:t>
            </a:r>
            <a:r>
              <a:rPr lang="en-US" sz="1200" dirty="0"/>
              <a:t> </a:t>
            </a:r>
            <a:r>
              <a:rPr lang="en-US" sz="1200" dirty="0" err="1"/>
              <a:t>đổi</a:t>
            </a:r>
            <a:r>
              <a:rPr lang="en-US" sz="1200" dirty="0"/>
              <a:t> </a:t>
            </a:r>
            <a:r>
              <a:rPr lang="en-US" sz="1200" dirty="0" err="1"/>
              <a:t>bởi</a:t>
            </a:r>
            <a:r>
              <a:rPr lang="en-US" sz="1200" dirty="0"/>
              <a:t> </a:t>
            </a:r>
            <a:r>
              <a:rPr lang="en-US" sz="1200" dirty="0" err="1"/>
              <a:t>trạng</a:t>
            </a:r>
            <a:r>
              <a:rPr lang="en-US" sz="1200" dirty="0"/>
              <a:t> </a:t>
            </a:r>
            <a:r>
              <a:rPr lang="en-US" sz="1200" dirty="0" err="1"/>
              <a:t>thái</a:t>
            </a:r>
            <a:r>
              <a:rPr lang="en-US" sz="1200" dirty="0"/>
              <a:t>. </a:t>
            </a:r>
            <a:r>
              <a:rPr lang="en-US" sz="1200" dirty="0" err="1"/>
              <a:t>Được</a:t>
            </a:r>
            <a:r>
              <a:rPr lang="en-US" sz="1200" dirty="0"/>
              <a:t> </a:t>
            </a:r>
            <a:r>
              <a:rPr lang="en-US" sz="1200" dirty="0" err="1"/>
              <a:t>sử</a:t>
            </a:r>
            <a:r>
              <a:rPr lang="en-US" sz="1200" dirty="0"/>
              <a:t> </a:t>
            </a:r>
            <a:r>
              <a:rPr lang="en-US" sz="1200" dirty="0" err="1"/>
              <a:t>dụng</a:t>
            </a:r>
            <a:r>
              <a:rPr lang="en-US" sz="1200" dirty="0"/>
              <a:t> </a:t>
            </a:r>
            <a:r>
              <a:rPr lang="en-US" sz="1200" dirty="0" err="1"/>
              <a:t>bởi</a:t>
            </a:r>
            <a:r>
              <a:rPr lang="en-US" sz="1200" dirty="0"/>
              <a:t> Client. Client </a:t>
            </a:r>
            <a:r>
              <a:rPr lang="en-US" sz="1200" dirty="0" err="1"/>
              <a:t>không</a:t>
            </a:r>
            <a:r>
              <a:rPr lang="en-US" sz="1200" dirty="0"/>
              <a:t> </a:t>
            </a:r>
            <a:r>
              <a:rPr lang="en-US" sz="1200" dirty="0" err="1"/>
              <a:t>truy</a:t>
            </a:r>
            <a:r>
              <a:rPr lang="en-US" sz="1200" dirty="0"/>
              <a:t> </a:t>
            </a:r>
            <a:r>
              <a:rPr lang="en-US" sz="1200" dirty="0" err="1"/>
              <a:t>cập</a:t>
            </a:r>
            <a:r>
              <a:rPr lang="en-US" sz="1200" dirty="0"/>
              <a:t> </a:t>
            </a:r>
            <a:r>
              <a:rPr lang="en-US" sz="1200" dirty="0" err="1"/>
              <a:t>trực</a:t>
            </a:r>
            <a:r>
              <a:rPr lang="en-US" sz="1200" dirty="0"/>
              <a:t> </a:t>
            </a:r>
            <a:r>
              <a:rPr lang="en-US" sz="1200" dirty="0" err="1"/>
              <a:t>tiếp</a:t>
            </a:r>
            <a:r>
              <a:rPr lang="en-US" sz="1200" dirty="0"/>
              <a:t> </a:t>
            </a:r>
            <a:r>
              <a:rPr lang="en-US" sz="1200" dirty="0" err="1"/>
              <a:t>đến</a:t>
            </a:r>
            <a:r>
              <a:rPr lang="en-US" sz="1200" dirty="0"/>
              <a:t> State </a:t>
            </a:r>
            <a:r>
              <a:rPr lang="en-US" sz="1200" dirty="0" err="1"/>
              <a:t>của</a:t>
            </a:r>
            <a:r>
              <a:rPr lang="en-US" sz="1200" dirty="0"/>
              <a:t> Object. </a:t>
            </a:r>
            <a:r>
              <a:rPr lang="en-US" sz="1200" dirty="0" err="1"/>
              <a:t>Lớp</a:t>
            </a:r>
            <a:r>
              <a:rPr lang="en-US" sz="1200" dirty="0"/>
              <a:t> Context </a:t>
            </a:r>
            <a:r>
              <a:rPr lang="en-US" sz="1200" dirty="0" err="1"/>
              <a:t>này</a:t>
            </a:r>
            <a:r>
              <a:rPr lang="en-US" sz="1200" dirty="0"/>
              <a:t> </a:t>
            </a:r>
            <a:r>
              <a:rPr lang="en-US" sz="1200" dirty="0" err="1"/>
              <a:t>chứa</a:t>
            </a:r>
            <a:r>
              <a:rPr lang="en-US" sz="1200" dirty="0"/>
              <a:t> </a:t>
            </a:r>
            <a:r>
              <a:rPr lang="en-US" sz="1200" dirty="0" err="1"/>
              <a:t>thông</a:t>
            </a:r>
            <a:r>
              <a:rPr lang="en-US" sz="1200" dirty="0"/>
              <a:t> tin </a:t>
            </a:r>
            <a:r>
              <a:rPr lang="en-US" sz="1200" dirty="0" err="1"/>
              <a:t>của</a:t>
            </a:r>
            <a:r>
              <a:rPr lang="en-US" sz="1200" dirty="0"/>
              <a:t> </a:t>
            </a:r>
            <a:r>
              <a:rPr lang="en-US" sz="1200" dirty="0" err="1"/>
              <a:t>ConcreteState</a:t>
            </a:r>
            <a:r>
              <a:rPr lang="en-US" sz="1200" dirty="0"/>
              <a:t> Object, </a:t>
            </a:r>
            <a:r>
              <a:rPr lang="en-US" sz="1200" dirty="0" err="1"/>
              <a:t>cho</a:t>
            </a:r>
            <a:r>
              <a:rPr lang="en-US" sz="1200" dirty="0"/>
              <a:t> </a:t>
            </a:r>
            <a:r>
              <a:rPr lang="en-US" sz="1200" dirty="0" err="1"/>
              <a:t>hành</a:t>
            </a:r>
            <a:r>
              <a:rPr lang="en-US" sz="1200" dirty="0"/>
              <a:t> vi </a:t>
            </a:r>
            <a:r>
              <a:rPr lang="en-US" sz="1200" dirty="0" err="1"/>
              <a:t>nào</a:t>
            </a:r>
            <a:r>
              <a:rPr lang="en-US" sz="1200" dirty="0"/>
              <a:t> </a:t>
            </a:r>
            <a:r>
              <a:rPr lang="en-US" sz="1200" dirty="0" err="1"/>
              <a:t>tương</a:t>
            </a:r>
            <a:r>
              <a:rPr lang="en-US" sz="1200" dirty="0"/>
              <a:t> </a:t>
            </a:r>
            <a:r>
              <a:rPr lang="en-US" sz="1200" dirty="0" err="1"/>
              <a:t>ứng</a:t>
            </a:r>
            <a:r>
              <a:rPr lang="en-US" sz="1200" dirty="0"/>
              <a:t> </a:t>
            </a:r>
            <a:r>
              <a:rPr lang="en-US" sz="1200" dirty="0" err="1"/>
              <a:t>với</a:t>
            </a:r>
            <a:r>
              <a:rPr lang="en-US" sz="1200" dirty="0"/>
              <a:t> </a:t>
            </a:r>
            <a:r>
              <a:rPr lang="en-US" sz="1200" dirty="0" err="1"/>
              <a:t>trạng</a:t>
            </a:r>
            <a:r>
              <a:rPr lang="en-US" sz="1200" dirty="0"/>
              <a:t> </a:t>
            </a:r>
            <a:r>
              <a:rPr lang="en-US" sz="1200" dirty="0" err="1"/>
              <a:t>thái</a:t>
            </a:r>
            <a:r>
              <a:rPr lang="en-US" sz="1200" dirty="0"/>
              <a:t> </a:t>
            </a:r>
            <a:r>
              <a:rPr lang="en-US" sz="1200" dirty="0" err="1"/>
              <a:t>nào</a:t>
            </a:r>
            <a:r>
              <a:rPr lang="en-US" sz="1200" dirty="0"/>
              <a:t> </a:t>
            </a:r>
            <a:r>
              <a:rPr lang="en-US" sz="1200" dirty="0" err="1"/>
              <a:t>hiện</a:t>
            </a:r>
            <a:r>
              <a:rPr lang="en-US" sz="1200" dirty="0"/>
              <a:t> </a:t>
            </a:r>
            <a:r>
              <a:rPr lang="en-US" sz="1200" dirty="0" err="1"/>
              <a:t>đang</a:t>
            </a:r>
            <a:r>
              <a:rPr lang="en-US" sz="1200" dirty="0"/>
              <a:t> </a:t>
            </a:r>
            <a:r>
              <a:rPr lang="en-US" sz="1200" dirty="0" err="1"/>
              <a:t>được</a:t>
            </a:r>
            <a:r>
              <a:rPr lang="en-US" sz="1200" dirty="0"/>
              <a:t> </a:t>
            </a:r>
            <a:r>
              <a:rPr lang="en-US" sz="1200" dirty="0" err="1"/>
              <a:t>thực</a:t>
            </a:r>
            <a:r>
              <a:rPr lang="en-US" sz="1200" dirty="0"/>
              <a:t> </a:t>
            </a:r>
            <a:r>
              <a:rPr lang="en-US" sz="1200" dirty="0" err="1"/>
              <a:t>hiện</a:t>
            </a:r>
            <a:r>
              <a:rPr lang="en-US" sz="1200" dirty="0"/>
              <a:t>.</a:t>
            </a:r>
          </a:p>
          <a:p>
            <a:pPr lvl="0"/>
            <a:r>
              <a:rPr lang="en-US" sz="1200" b="1" dirty="0"/>
              <a:t>State Interface</a:t>
            </a:r>
            <a:r>
              <a:rPr lang="en-US" sz="1200" dirty="0"/>
              <a:t>: </a:t>
            </a:r>
            <a:r>
              <a:rPr lang="en-US" sz="1200" dirty="0" err="1"/>
              <a:t>Là</a:t>
            </a:r>
            <a:r>
              <a:rPr lang="en-US" sz="1200" dirty="0"/>
              <a:t> interface </a:t>
            </a:r>
            <a:r>
              <a:rPr lang="en-US" sz="1200" dirty="0" err="1"/>
              <a:t>hoặc</a:t>
            </a:r>
            <a:r>
              <a:rPr lang="en-US" sz="1200" dirty="0"/>
              <a:t> abstract class </a:t>
            </a:r>
            <a:r>
              <a:rPr lang="en-US" sz="1200" dirty="0" err="1"/>
              <a:t>xác</a:t>
            </a:r>
            <a:r>
              <a:rPr lang="en-US" sz="1200" dirty="0"/>
              <a:t> </a:t>
            </a:r>
            <a:r>
              <a:rPr lang="en-US" sz="1200" dirty="0" err="1"/>
              <a:t>định</a:t>
            </a:r>
            <a:r>
              <a:rPr lang="en-US" sz="1200" dirty="0"/>
              <a:t> </a:t>
            </a:r>
            <a:r>
              <a:rPr lang="en-US" sz="1200" dirty="0" err="1"/>
              <a:t>các</a:t>
            </a:r>
            <a:r>
              <a:rPr lang="en-US" sz="1200" dirty="0"/>
              <a:t> </a:t>
            </a:r>
            <a:r>
              <a:rPr lang="en-US" sz="1200" dirty="0" err="1"/>
              <a:t>đặc</a:t>
            </a:r>
            <a:r>
              <a:rPr lang="en-US" sz="1200" dirty="0"/>
              <a:t> </a:t>
            </a:r>
            <a:r>
              <a:rPr lang="en-US" sz="1200" dirty="0" err="1"/>
              <a:t>tính</a:t>
            </a:r>
            <a:r>
              <a:rPr lang="en-US" sz="1200" dirty="0"/>
              <a:t> </a:t>
            </a:r>
            <a:r>
              <a:rPr lang="en-US" sz="1200" dirty="0" err="1"/>
              <a:t>cơ</a:t>
            </a:r>
            <a:r>
              <a:rPr lang="en-US" sz="1200" dirty="0"/>
              <a:t> </a:t>
            </a:r>
            <a:r>
              <a:rPr lang="en-US" sz="1200" dirty="0" err="1"/>
              <a:t>bản</a:t>
            </a:r>
            <a:r>
              <a:rPr lang="en-US" sz="1200" dirty="0"/>
              <a:t> </a:t>
            </a:r>
            <a:r>
              <a:rPr lang="en-US" sz="1200" dirty="0" err="1"/>
              <a:t>của</a:t>
            </a:r>
            <a:r>
              <a:rPr lang="en-US" sz="1200" dirty="0"/>
              <a:t> </a:t>
            </a:r>
            <a:r>
              <a:rPr lang="en-US" sz="1200" dirty="0" err="1"/>
              <a:t>tất</a:t>
            </a:r>
            <a:r>
              <a:rPr lang="en-US" sz="1200" dirty="0"/>
              <a:t> </a:t>
            </a:r>
            <a:r>
              <a:rPr lang="en-US" sz="1200" dirty="0" err="1"/>
              <a:t>cả</a:t>
            </a:r>
            <a:r>
              <a:rPr lang="en-US" sz="1200" dirty="0"/>
              <a:t> Concrete Object. </a:t>
            </a:r>
            <a:r>
              <a:rPr lang="en-US" sz="1200" dirty="0" err="1"/>
              <a:t>Chúng</a:t>
            </a:r>
            <a:r>
              <a:rPr lang="en-US" sz="1200" dirty="0"/>
              <a:t> </a:t>
            </a:r>
            <a:r>
              <a:rPr lang="en-US" sz="1200" dirty="0" err="1"/>
              <a:t>sẽ</a:t>
            </a:r>
            <a:r>
              <a:rPr lang="en-US" sz="1200" dirty="0"/>
              <a:t> </a:t>
            </a:r>
            <a:r>
              <a:rPr lang="en-US" sz="1200" dirty="0" err="1"/>
              <a:t>được</a:t>
            </a:r>
            <a:r>
              <a:rPr lang="en-US" sz="1200" dirty="0"/>
              <a:t> </a:t>
            </a:r>
            <a:r>
              <a:rPr lang="en-US" sz="1200" dirty="0" err="1"/>
              <a:t>sử</a:t>
            </a:r>
            <a:r>
              <a:rPr lang="en-US" sz="1200" dirty="0"/>
              <a:t> </a:t>
            </a:r>
            <a:r>
              <a:rPr lang="en-US" sz="1200" dirty="0" err="1"/>
              <a:t>dụng</a:t>
            </a:r>
            <a:r>
              <a:rPr lang="en-US" sz="1200" dirty="0"/>
              <a:t> </a:t>
            </a:r>
            <a:r>
              <a:rPr lang="en-US" sz="1200" dirty="0" err="1"/>
              <a:t>bởi</a:t>
            </a:r>
            <a:r>
              <a:rPr lang="en-US" sz="1200" dirty="0"/>
              <a:t> </a:t>
            </a:r>
            <a:r>
              <a:rPr lang="en-US" sz="1200" dirty="0" err="1"/>
              <a:t>đối</a:t>
            </a:r>
            <a:r>
              <a:rPr lang="en-US" sz="1200" dirty="0"/>
              <a:t> </a:t>
            </a:r>
            <a:r>
              <a:rPr lang="en-US" sz="1200" dirty="0" err="1"/>
              <a:t>tượng</a:t>
            </a:r>
            <a:r>
              <a:rPr lang="en-US" sz="1200" dirty="0"/>
              <a:t> Context </a:t>
            </a:r>
            <a:r>
              <a:rPr lang="en-US" sz="1200" dirty="0" err="1"/>
              <a:t>để</a:t>
            </a:r>
            <a:r>
              <a:rPr lang="en-US" sz="1200" dirty="0"/>
              <a:t> </a:t>
            </a:r>
            <a:r>
              <a:rPr lang="en-US" sz="1200" dirty="0" err="1"/>
              <a:t>truy</a:t>
            </a:r>
            <a:r>
              <a:rPr lang="en-US" sz="1200" dirty="0"/>
              <a:t> </a:t>
            </a:r>
            <a:r>
              <a:rPr lang="en-US" sz="1200" dirty="0" err="1"/>
              <a:t>cập</a:t>
            </a:r>
            <a:r>
              <a:rPr lang="en-US" sz="1200" dirty="0"/>
              <a:t> </a:t>
            </a:r>
            <a:r>
              <a:rPr lang="en-US" sz="1200" dirty="0" err="1"/>
              <a:t>chức</a:t>
            </a:r>
            <a:r>
              <a:rPr lang="en-US" sz="1200" dirty="0"/>
              <a:t> </a:t>
            </a:r>
            <a:r>
              <a:rPr lang="en-US" sz="1200" dirty="0" err="1"/>
              <a:t>năng</a:t>
            </a:r>
            <a:r>
              <a:rPr lang="en-US" sz="1200" dirty="0"/>
              <a:t> </a:t>
            </a:r>
            <a:r>
              <a:rPr lang="en-US" sz="1200" dirty="0" err="1"/>
              <a:t>có</a:t>
            </a:r>
            <a:r>
              <a:rPr lang="en-US" sz="1200" dirty="0"/>
              <a:t> </a:t>
            </a:r>
            <a:r>
              <a:rPr lang="en-US" sz="1200" dirty="0" err="1"/>
              <a:t>thể</a:t>
            </a:r>
            <a:r>
              <a:rPr lang="en-US" sz="1200" dirty="0"/>
              <a:t> </a:t>
            </a:r>
            <a:r>
              <a:rPr lang="en-US" sz="1200" dirty="0" err="1"/>
              <a:t>thay</a:t>
            </a:r>
            <a:r>
              <a:rPr lang="en-US" sz="1200" dirty="0"/>
              <a:t> </a:t>
            </a:r>
            <a:r>
              <a:rPr lang="en-US" sz="1200" dirty="0" err="1"/>
              <a:t>đổi</a:t>
            </a:r>
            <a:endParaRPr lang="en-US" sz="1200" dirty="0"/>
          </a:p>
          <a:p>
            <a:pPr lvl="0"/>
            <a:r>
              <a:rPr lang="en-US" sz="1200" b="1" dirty="0"/>
              <a:t>Concrete States</a:t>
            </a:r>
            <a:r>
              <a:rPr lang="en-US" sz="1200" dirty="0"/>
              <a:t>: </a:t>
            </a:r>
            <a:r>
              <a:rPr lang="en-US" sz="1200" dirty="0" err="1"/>
              <a:t>Là</a:t>
            </a:r>
            <a:r>
              <a:rPr lang="en-US" sz="1200" dirty="0"/>
              <a:t> </a:t>
            </a:r>
            <a:r>
              <a:rPr lang="en-US" sz="1200" dirty="0" err="1"/>
              <a:t>lớp</a:t>
            </a:r>
            <a:r>
              <a:rPr lang="en-US" sz="1200" dirty="0"/>
              <a:t> </a:t>
            </a:r>
            <a:r>
              <a:rPr lang="en-US" sz="1200" dirty="0" err="1"/>
              <a:t>cụ</a:t>
            </a:r>
            <a:r>
              <a:rPr lang="en-US" sz="1200" dirty="0"/>
              <a:t> </a:t>
            </a:r>
            <a:r>
              <a:rPr lang="en-US" sz="1200" dirty="0" err="1"/>
              <a:t>thể</a:t>
            </a:r>
            <a:r>
              <a:rPr lang="en-US" sz="1200" dirty="0"/>
              <a:t> </a:t>
            </a:r>
            <a:r>
              <a:rPr lang="en-US" sz="1200" dirty="0" err="1"/>
              <a:t>của</a:t>
            </a:r>
            <a:r>
              <a:rPr lang="en-US" sz="1200" dirty="0"/>
              <a:t> state </a:t>
            </a:r>
            <a:r>
              <a:rPr lang="en-US" sz="1200" dirty="0" err="1"/>
              <a:t>ứng</a:t>
            </a:r>
            <a:r>
              <a:rPr lang="en-US" sz="1200" dirty="0"/>
              <a:t> </a:t>
            </a:r>
            <a:r>
              <a:rPr lang="en-US" sz="1200" dirty="0" err="1"/>
              <a:t>với</a:t>
            </a:r>
            <a:r>
              <a:rPr lang="en-US" sz="1200" dirty="0"/>
              <a:t> </a:t>
            </a:r>
            <a:r>
              <a:rPr lang="en-US" sz="1200" dirty="0" err="1"/>
              <a:t>từng</a:t>
            </a:r>
            <a:r>
              <a:rPr lang="en-US" sz="1200" dirty="0"/>
              <a:t> </a:t>
            </a:r>
            <a:r>
              <a:rPr lang="en-US" sz="1200" dirty="0" err="1"/>
              <a:t>trạng</a:t>
            </a:r>
            <a:r>
              <a:rPr lang="en-US" sz="1200" dirty="0"/>
              <a:t> </a:t>
            </a:r>
            <a:r>
              <a:rPr lang="en-US" sz="1200" dirty="0" err="1"/>
              <a:t>thái</a:t>
            </a:r>
            <a:r>
              <a:rPr lang="en-US" sz="1200" dirty="0"/>
              <a:t> </a:t>
            </a:r>
            <a:r>
              <a:rPr lang="en-US" sz="1200" dirty="0" err="1"/>
              <a:t>của</a:t>
            </a:r>
            <a:r>
              <a:rPr lang="en-US" sz="1200" dirty="0"/>
              <a:t> context</a:t>
            </a:r>
          </a:p>
          <a:p>
            <a:endParaRPr lang="en-US" dirty="0"/>
          </a:p>
        </p:txBody>
      </p:sp>
      <p:sp>
        <p:nvSpPr>
          <p:cNvPr id="4" name="Header Placeholder 3"/>
          <p:cNvSpPr>
            <a:spLocks noGrp="1"/>
          </p:cNvSpPr>
          <p:nvPr>
            <p:ph type="hdr" sz="quarter"/>
          </p:nvPr>
        </p:nvSpPr>
        <p:spPr/>
        <p:txBody>
          <a:bodyPr/>
          <a:lstStyle/>
          <a:p>
            <a:pPr>
              <a:defRPr/>
            </a:pPr>
            <a:endParaRPr lang="vi-VN"/>
          </a:p>
        </p:txBody>
      </p:sp>
      <p:sp>
        <p:nvSpPr>
          <p:cNvPr id="5" name="Footer Placeholder 4"/>
          <p:cNvSpPr>
            <a:spLocks noGrp="1"/>
          </p:cNvSpPr>
          <p:nvPr>
            <p:ph type="ftr" sz="quarter" idx="4"/>
          </p:nvPr>
        </p:nvSpPr>
        <p:spPr/>
        <p:txBody>
          <a:bodyPr/>
          <a:lstStyle/>
          <a:p>
            <a:pPr>
              <a:defRPr/>
            </a:pPr>
            <a:r>
              <a:rPr lang="vi-VN"/>
              <a:t>ThS. Trần Anh Dũng</a:t>
            </a:r>
          </a:p>
        </p:txBody>
      </p:sp>
      <p:sp>
        <p:nvSpPr>
          <p:cNvPr id="6" name="Slide Number Placeholder 5"/>
          <p:cNvSpPr>
            <a:spLocks noGrp="1"/>
          </p:cNvSpPr>
          <p:nvPr>
            <p:ph type="sldNum" sz="quarter" idx="5"/>
          </p:nvPr>
        </p:nvSpPr>
        <p:spPr/>
        <p:txBody>
          <a:bodyPr/>
          <a:lstStyle/>
          <a:p>
            <a:pPr>
              <a:defRPr/>
            </a:pPr>
            <a:fld id="{E7EAF5D4-30DF-4666-88A0-857909604CFF}" type="slidenum">
              <a:rPr lang="vi-VN" smtClean="0"/>
              <a:pPr>
                <a:defRPr/>
              </a:pPr>
              <a:t>8</a:t>
            </a:fld>
            <a:endParaRPr lang="vi-VN"/>
          </a:p>
        </p:txBody>
      </p:sp>
    </p:spTree>
    <p:extLst>
      <p:ext uri="{BB962C8B-B14F-4D97-AF65-F5344CB8AC3E}">
        <p14:creationId xmlns:p14="http://schemas.microsoft.com/office/powerpoint/2010/main" val="1172930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19</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267436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chemeClr val="bg1"/>
                </a:solidFill>
                <a:cs typeface="Tahoma" charset="0"/>
              </a:rPr>
              <a:t>Command pattern</a:t>
            </a:r>
            <a:endParaRPr lang="vi-VN" b="1" dirty="0">
              <a:solidFill>
                <a:schemeClr val="bg1"/>
              </a:solidFill>
              <a:cs typeface="Tahoma"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5;p1">
            <a:extLst>
              <a:ext uri="{FF2B5EF4-FFF2-40B4-BE49-F238E27FC236}">
                <a16:creationId xmlns:a16="http://schemas.microsoft.com/office/drawing/2014/main" id="{329C96CD-D85D-54C8-F610-4AE75BB0C9A7}"/>
              </a:ext>
            </a:extLst>
          </p:cNvPr>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spcBef>
                <a:spcPts val="0"/>
              </a:spcBef>
              <a:spcAft>
                <a:spcPts val="0"/>
              </a:spcAft>
              <a:buClr>
                <a:schemeClr val="dk1"/>
              </a:buClr>
              <a:buSzPts val="3200"/>
              <a:buFont typeface="Times New Roman"/>
              <a:buNone/>
            </a:pPr>
            <a:r>
              <a:rPr lang="en-US" sz="2400" b="1" kern="0" dirty="0" err="1">
                <a:solidFill>
                  <a:schemeClr val="tx2">
                    <a:lumMod val="75000"/>
                  </a:schemeClr>
                </a:solidFill>
                <a:latin typeface="Arial"/>
                <a:ea typeface="Arial"/>
                <a:cs typeface="Arial"/>
                <a:sym typeface="Arial"/>
              </a:rPr>
              <a:t>Nhóm</a:t>
            </a:r>
            <a:r>
              <a:rPr lang="en-US" sz="2400" b="1" kern="0" dirty="0">
                <a:solidFill>
                  <a:schemeClr val="tx2">
                    <a:lumMod val="75000"/>
                  </a:schemeClr>
                </a:solidFill>
                <a:latin typeface="Arial"/>
                <a:ea typeface="Arial"/>
                <a:cs typeface="Arial"/>
                <a:sym typeface="Arial"/>
              </a:rPr>
              <a:t> 03</a:t>
            </a:r>
          </a:p>
          <a:p>
            <a:pPr marL="0" indent="0">
              <a:buClr>
                <a:schemeClr val="dk1"/>
              </a:buClr>
              <a:buSzPts val="3200"/>
              <a:buNone/>
            </a:pPr>
            <a:r>
              <a:rPr lang="en-US" sz="1600" b="0" kern="0" dirty="0">
                <a:solidFill>
                  <a:schemeClr val="tx2">
                    <a:lumMod val="75000"/>
                  </a:schemeClr>
                </a:solidFill>
              </a:rPr>
              <a:t>21522553 – Lê </a:t>
            </a:r>
            <a:r>
              <a:rPr lang="en-US" sz="1600" b="0" kern="0" dirty="0" err="1">
                <a:solidFill>
                  <a:schemeClr val="tx2">
                    <a:lumMod val="75000"/>
                  </a:schemeClr>
                </a:solidFill>
              </a:rPr>
              <a:t>Hồng</a:t>
            </a:r>
            <a:r>
              <a:rPr lang="en-US" sz="1600" b="0" kern="0" dirty="0">
                <a:solidFill>
                  <a:schemeClr val="tx2">
                    <a:lumMod val="75000"/>
                  </a:schemeClr>
                </a:solidFill>
              </a:rPr>
              <a:t> </a:t>
            </a:r>
            <a:r>
              <a:rPr lang="en-US" sz="1600" b="0" kern="0" dirty="0" err="1">
                <a:solidFill>
                  <a:schemeClr val="tx2">
                    <a:lumMod val="75000"/>
                  </a:schemeClr>
                </a:solidFill>
              </a:rPr>
              <a:t>Sơn</a:t>
            </a:r>
            <a:endParaRPr lang="en-US" sz="1600" b="0" kern="0" dirty="0">
              <a:solidFill>
                <a:schemeClr val="tx2">
                  <a:lumMod val="75000"/>
                </a:schemeClr>
              </a:solidFill>
            </a:endParaRPr>
          </a:p>
          <a:p>
            <a:pPr marL="0" indent="0">
              <a:buClr>
                <a:schemeClr val="dk1"/>
              </a:buClr>
              <a:buSzPts val="3200"/>
              <a:buNone/>
            </a:pPr>
            <a:r>
              <a:rPr lang="en-US" sz="1600" b="0" kern="0" dirty="0">
                <a:solidFill>
                  <a:schemeClr val="tx2">
                    <a:lumMod val="75000"/>
                  </a:schemeClr>
                </a:solidFill>
              </a:rPr>
              <a:t>21522495 – </a:t>
            </a:r>
            <a:r>
              <a:rPr lang="en-US" sz="1600" b="0" kern="0" dirty="0" err="1">
                <a:solidFill>
                  <a:schemeClr val="tx2">
                    <a:lumMod val="75000"/>
                  </a:schemeClr>
                </a:solidFill>
              </a:rPr>
              <a:t>Nguyến</a:t>
            </a:r>
            <a:r>
              <a:rPr lang="en-US" sz="1600" b="0" kern="0" dirty="0">
                <a:solidFill>
                  <a:schemeClr val="tx2">
                    <a:lumMod val="75000"/>
                  </a:schemeClr>
                </a:solidFill>
              </a:rPr>
              <a:t> Hoàng Minh </a:t>
            </a:r>
            <a:r>
              <a:rPr lang="en-US" sz="1600" b="0" kern="0" dirty="0" err="1">
                <a:solidFill>
                  <a:schemeClr val="tx2">
                    <a:lumMod val="75000"/>
                  </a:schemeClr>
                </a:solidFill>
              </a:rPr>
              <a:t>Quân</a:t>
            </a:r>
            <a:endParaRPr lang="vi-VN" sz="1600" b="0" kern="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600200"/>
            <a:ext cx="8458200" cy="4191000"/>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300" dirty="0" err="1"/>
              <a:t>Các</a:t>
            </a:r>
            <a:r>
              <a:rPr lang="en-US" sz="2300" dirty="0"/>
              <a:t> </a:t>
            </a:r>
            <a:r>
              <a:rPr lang="en-US" sz="2300" dirty="0" err="1"/>
              <a:t>thành</a:t>
            </a:r>
            <a:r>
              <a:rPr lang="en-US" sz="2300" dirty="0"/>
              <a:t> </a:t>
            </a:r>
            <a:r>
              <a:rPr lang="en-US" sz="2300" dirty="0" err="1"/>
              <a:t>phần</a:t>
            </a:r>
            <a:r>
              <a:rPr lang="en-US" sz="2300" dirty="0"/>
              <a:t> </a:t>
            </a:r>
            <a:r>
              <a:rPr lang="en-US" sz="2300" dirty="0" err="1"/>
              <a:t>trong</a:t>
            </a:r>
            <a:r>
              <a:rPr lang="en-US" sz="2300" dirty="0"/>
              <a:t> </a:t>
            </a:r>
            <a:r>
              <a:rPr lang="en-US" sz="2300" dirty="0" err="1"/>
              <a:t>mô</a:t>
            </a:r>
            <a:r>
              <a:rPr lang="en-US" sz="2300" dirty="0"/>
              <a:t> </a:t>
            </a:r>
            <a:r>
              <a:rPr lang="en-US" sz="2300" dirty="0" err="1"/>
              <a:t>hình</a:t>
            </a:r>
            <a:r>
              <a:rPr lang="en-US" sz="2300" dirty="0"/>
              <a:t>:</a:t>
            </a:r>
            <a:endParaRPr lang="vi-VN" sz="2300" b="1" dirty="0"/>
          </a:p>
          <a:p>
            <a:pPr lvl="0"/>
            <a:r>
              <a:rPr lang="vi-VN" sz="2300" b="1" dirty="0"/>
              <a:t>Client: </a:t>
            </a:r>
            <a:r>
              <a:rPr lang="vi-VN" sz="2300" dirty="0"/>
              <a:t>tiếp nhận request từ phía người dùng, đóng gói request thành ConcreteCommand thích hợp và thiết lập receiver của nó.</a:t>
            </a:r>
          </a:p>
          <a:p>
            <a:pPr lvl="0"/>
            <a:r>
              <a:rPr lang="vi-VN" sz="2300" b="1" dirty="0"/>
              <a:t>Invoker</a:t>
            </a:r>
            <a:r>
              <a:rPr lang="en-US" sz="2300" b="1" dirty="0"/>
              <a:t> (Sender)</a:t>
            </a:r>
            <a:r>
              <a:rPr lang="vi-VN" sz="2300" b="1" dirty="0"/>
              <a:t>: </a:t>
            </a:r>
            <a:r>
              <a:rPr lang="vi-VN" sz="2300" dirty="0"/>
              <a:t>tiếp nhận ConcreteCommand từ Client và gọi execute() của ConcreteCommand để thực thi request.</a:t>
            </a:r>
          </a:p>
          <a:p>
            <a:pPr lvl="0"/>
            <a:r>
              <a:rPr lang="vi-VN" sz="2300" b="1" dirty="0"/>
              <a:t>Receiver: </a:t>
            </a:r>
            <a:r>
              <a:rPr lang="vi-VN" sz="2300" dirty="0"/>
              <a:t>đây là thành phần thực sự xử lý business logic cho case request. Trong phương thức execute() của ConcreteCommand chúng ta sẽ gọi method thích hợp trong Receiver.</a:t>
            </a:r>
          </a:p>
          <a:p>
            <a:pPr lvl="0"/>
            <a:endParaRPr lang="en-US" sz="2300" dirty="0"/>
          </a:p>
        </p:txBody>
      </p:sp>
    </p:spTree>
    <p:extLst>
      <p:ext uri="{BB962C8B-B14F-4D97-AF65-F5344CB8AC3E}">
        <p14:creationId xmlns:p14="http://schemas.microsoft.com/office/powerpoint/2010/main" val="646430667"/>
      </p:ext>
    </p:extLst>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br>
              <a:rPr lang="en-US" sz="4000" dirty="0">
                <a:cs typeface="Tahoma" charset="0"/>
              </a:rPr>
            </a:br>
            <a:endParaRPr lang="en-US" sz="4000" b="1" dirty="0">
              <a:solidFill>
                <a:schemeClr val="tx1"/>
              </a:solidFill>
              <a:cs typeface="Tahoma" charset="0"/>
            </a:endParaRPr>
          </a:p>
        </p:txBody>
      </p:sp>
    </p:spTree>
    <p:extLst>
      <p:ext uri="{BB962C8B-B14F-4D97-AF65-F5344CB8AC3E}">
        <p14:creationId xmlns:p14="http://schemas.microsoft.com/office/powerpoint/2010/main" val="234455299"/>
      </p:ext>
    </p:extLst>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5</a:t>
            </a:r>
            <a:r>
              <a:rPr lang="en-US" sz="4000" b="1">
                <a:solidFill>
                  <a:schemeClr val="tx1"/>
                </a:solidFill>
                <a:cs typeface="Tahoma" charset="0"/>
              </a:rPr>
              <a:t>. Ưu điểm &amp; Nhược điểm</a:t>
            </a:r>
            <a:br>
              <a:rPr lang="en-US" sz="4000">
                <a:latin typeface="+mj-lt"/>
                <a:cs typeface="Tahoma" charset="0"/>
              </a:rPr>
            </a:br>
            <a:br>
              <a:rPr lang="en-US" sz="400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295400"/>
            <a:ext cx="8458200" cy="3810000"/>
          </a:xfrm>
          <a:noFill/>
          <a:ln>
            <a:miter lim="800000"/>
            <a:headEnd/>
            <a:tailEnd/>
          </a:ln>
        </p:spPr>
        <p:txBody>
          <a:bodyPr vert="horz" wrap="square" lIns="91440" tIns="45720" rIns="91440" bIns="45720" numCol="1" anchor="t" anchorCtr="0" compatLnSpc="1">
            <a:prstTxWarp prst="textNoShape">
              <a:avLst/>
            </a:prstTxWarp>
          </a:bodyPr>
          <a:lstStyle/>
          <a:p>
            <a:pPr lvl="0"/>
            <a:r>
              <a:rPr lang="en-US" sz="2000" b="1" dirty="0" err="1"/>
              <a:t>Ưu</a:t>
            </a:r>
            <a:r>
              <a:rPr lang="en-US" sz="2000" b="1" dirty="0"/>
              <a:t> </a:t>
            </a:r>
            <a:r>
              <a:rPr lang="en-US" sz="2000" b="1" dirty="0" err="1"/>
              <a:t>điểm</a:t>
            </a:r>
            <a:r>
              <a:rPr lang="en-US" sz="2000" b="1" dirty="0"/>
              <a:t>:</a:t>
            </a:r>
            <a:endParaRPr lang="vi-VN" sz="2000" dirty="0"/>
          </a:p>
          <a:p>
            <a:pPr lvl="1"/>
            <a:r>
              <a:rPr lang="vi-VN" sz="2000" dirty="0"/>
              <a:t>Đảm bảo nguyên tắc Single Responsibility</a:t>
            </a:r>
          </a:p>
          <a:p>
            <a:pPr lvl="1"/>
            <a:r>
              <a:rPr lang="vi-VN" sz="2000" dirty="0"/>
              <a:t>Đảm bảo nguyên tắc Open/Closed</a:t>
            </a:r>
          </a:p>
          <a:p>
            <a:pPr lvl="1"/>
            <a:r>
              <a:rPr lang="vi-VN" sz="2000" dirty="0"/>
              <a:t>Có thể thực hiện hoàn tác</a:t>
            </a:r>
          </a:p>
          <a:p>
            <a:pPr lvl="1"/>
            <a:r>
              <a:rPr lang="vi-VN" sz="2000" dirty="0"/>
              <a:t>Giảm kết nối phụ thuộc giữa Invoker và Receiver</a:t>
            </a:r>
          </a:p>
          <a:p>
            <a:pPr lvl="1"/>
            <a:r>
              <a:rPr lang="vi-VN" sz="2000" dirty="0"/>
              <a:t>Cho phép đóng gói yêu cầu thành đối tượng, dễ dàng chuyển dữ liệu giữa các thành phần hệ thống</a:t>
            </a:r>
            <a:endParaRPr lang="en-US" sz="2000" dirty="0"/>
          </a:p>
        </p:txBody>
      </p:sp>
    </p:spTree>
    <p:extLst>
      <p:ext uri="{BB962C8B-B14F-4D97-AF65-F5344CB8AC3E}">
        <p14:creationId xmlns:p14="http://schemas.microsoft.com/office/powerpoint/2010/main" val="2612294450"/>
      </p:ext>
    </p:extLst>
  </p:cSld>
  <p:clrMapOvr>
    <a:masterClrMapping/>
  </p:clrMapOvr>
  <p:transition advClick="0">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5</a:t>
            </a:r>
            <a:r>
              <a:rPr lang="en-US" sz="4000" b="1">
                <a:solidFill>
                  <a:schemeClr val="tx1"/>
                </a:solidFill>
                <a:cs typeface="Tahoma" charset="0"/>
              </a:rPr>
              <a:t>. Ưu điểm &amp; Nhược điểm</a:t>
            </a:r>
            <a:br>
              <a:rPr lang="en-US" sz="4000">
                <a:latin typeface="+mj-lt"/>
                <a:cs typeface="Tahoma" charset="0"/>
              </a:rPr>
            </a:br>
            <a:br>
              <a:rPr lang="en-US" sz="400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295400"/>
            <a:ext cx="8458200" cy="3810000"/>
          </a:xfrm>
          <a:noFill/>
          <a:ln>
            <a:miter lim="800000"/>
            <a:headEnd/>
            <a:tailEnd/>
          </a:ln>
        </p:spPr>
        <p:txBody>
          <a:bodyPr vert="horz" wrap="square" lIns="91440" tIns="45720" rIns="91440" bIns="45720" numCol="1" anchor="t" anchorCtr="0" compatLnSpc="1">
            <a:prstTxWarp prst="textNoShape">
              <a:avLst/>
            </a:prstTxWarp>
          </a:bodyPr>
          <a:lstStyle/>
          <a:p>
            <a:pPr lvl="0"/>
            <a:r>
              <a:rPr lang="en-US" sz="2000" b="1" dirty="0" err="1"/>
              <a:t>Nhược</a:t>
            </a:r>
            <a:r>
              <a:rPr lang="en-US" sz="2000" b="1" dirty="0"/>
              <a:t> </a:t>
            </a:r>
            <a:r>
              <a:rPr lang="en-US" sz="2000" b="1" dirty="0" err="1"/>
              <a:t>điểm</a:t>
            </a:r>
            <a:r>
              <a:rPr lang="en-US" sz="2000" b="1" dirty="0"/>
              <a:t>:</a:t>
            </a:r>
            <a:endParaRPr lang="vi-VN" sz="2000" dirty="0"/>
          </a:p>
          <a:p>
            <a:pPr lvl="1"/>
            <a:r>
              <a:rPr lang="vi-VN" sz="2000" dirty="0"/>
              <a:t>Command Pattern có thể làm tăng độ phức tạp của mã nguồn bởi vì mỗi yêu cầu phải được biểu diễn bằng một lớp Command riêng biệt. Điều này có thể làm cho mã nguồn trở nên phức tạp hơn, đặc biệt là trong các ứng dụng nhỏ.</a:t>
            </a:r>
            <a:endParaRPr lang="en-US" sz="2000" dirty="0"/>
          </a:p>
        </p:txBody>
      </p:sp>
    </p:spTree>
    <p:extLst>
      <p:ext uri="{BB962C8B-B14F-4D97-AF65-F5344CB8AC3E}">
        <p14:creationId xmlns:p14="http://schemas.microsoft.com/office/powerpoint/2010/main" val="1779700472"/>
      </p:ext>
    </p:extLst>
  </p:cSld>
  <p:clrMapOvr>
    <a:masterClrMapping/>
  </p:clrMapOvr>
  <p:transition advClick="0">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6.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447800"/>
            <a:ext cx="8458200" cy="4267200"/>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v"/>
            </a:pPr>
            <a:r>
              <a:rPr lang="vi-VN" sz="2300" dirty="0"/>
              <a:t>Command Pattern có thể liên quan đến một số pattern khác trong thiết kế phần mềm, một số mối quan hệ bao gồm:</a:t>
            </a:r>
          </a:p>
          <a:p>
            <a:r>
              <a:rPr lang="vi-VN" sz="2300" b="1" dirty="0"/>
              <a:t>Mẫu Observer: </a:t>
            </a:r>
            <a:r>
              <a:rPr lang="vi-VN" sz="2300" dirty="0"/>
              <a:t>Command Pattern và Observer Pattern thường được sử dụng cùng nhau. Command có thể được sử dụng để thực hiện một hành động khi trạng thái của một đối tượng thay đổi.</a:t>
            </a:r>
          </a:p>
          <a:p>
            <a:pPr>
              <a:buFont typeface="Courier New" panose="02070309020205020404" pitchFamily="49" charset="0"/>
              <a:buChar char="o"/>
            </a:pPr>
            <a:r>
              <a:rPr lang="vi-VN" sz="2300" dirty="0"/>
              <a:t>VD: Một Command có thể được gửi khi một trạng thái thay đổi, và các Observer có thể đăng ký để nhận và thực thi các lệnh đó.</a:t>
            </a:r>
          </a:p>
          <a:p>
            <a:endParaRPr lang="vi-VN" sz="2000" dirty="0"/>
          </a:p>
        </p:txBody>
      </p:sp>
    </p:spTree>
    <p:extLst>
      <p:ext uri="{BB962C8B-B14F-4D97-AF65-F5344CB8AC3E}">
        <p14:creationId xmlns:p14="http://schemas.microsoft.com/office/powerpoint/2010/main" val="2490922663"/>
      </p:ext>
    </p:extLst>
  </p:cSld>
  <p:clrMapOvr>
    <a:masterClrMapping/>
  </p:clrMapOvr>
  <p:transition advClick="0">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6.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447800"/>
            <a:ext cx="8458200" cy="4267200"/>
          </a:xfr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vi-VN" sz="2300" b="1" i="0" u="none" strike="noStrike" kern="0" cap="none" spc="0" normalizeH="0" baseline="0" noProof="0" dirty="0">
                <a:ln>
                  <a:noFill/>
                </a:ln>
                <a:solidFill>
                  <a:srgbClr val="000000"/>
                </a:solidFill>
                <a:effectLst/>
                <a:uLnTx/>
                <a:uFillTx/>
                <a:latin typeface="Arial"/>
                <a:ea typeface="ＭＳ Ｐゴシック" charset="-128"/>
                <a:cs typeface="+mn-cs"/>
              </a:rPr>
              <a:t>Mẫu Chain of Responsibility: </a:t>
            </a:r>
            <a:r>
              <a:rPr kumimoji="0" lang="vi-VN" sz="2300" b="0" i="0" u="none" strike="noStrike" kern="0" cap="none" spc="0" normalizeH="0" baseline="0" noProof="0" dirty="0">
                <a:ln>
                  <a:noFill/>
                </a:ln>
                <a:solidFill>
                  <a:srgbClr val="000000"/>
                </a:solidFill>
                <a:effectLst/>
                <a:uLnTx/>
                <a:uFillTx/>
                <a:latin typeface="Arial"/>
                <a:ea typeface="ＭＳ Ｐゴシック" charset="-128"/>
                <a:cs typeface="+mn-cs"/>
              </a:rPr>
              <a:t>Các object lệnh trong Command Pattern có thể được tổ chức thành một chuỗi (chain), nơi mỗi object có thể thực hiện một phần nhỏ của một yêu cầu hoặc chuyển nó cho đối tượng tiếp theo trong chuỗi.</a:t>
            </a:r>
            <a:endParaRPr kumimoji="0" lang="en-US" sz="2300" b="0" i="0" u="none" strike="noStrike" kern="0" cap="none" spc="0" normalizeH="0" baseline="0" noProof="0" dirty="0">
              <a:ln>
                <a:noFill/>
              </a:ln>
              <a:solidFill>
                <a:srgbClr val="000000"/>
              </a:solidFill>
              <a:effectLst/>
              <a:uLnTx/>
              <a:uFillTx/>
              <a:latin typeface="Arial"/>
              <a:ea typeface="ＭＳ Ｐゴシック" charset="-128"/>
              <a:cs typeface="+mn-cs"/>
            </a:endParaRPr>
          </a:p>
          <a:p>
            <a:pPr marL="342900" marR="0" lvl="0" indent="-34290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a:pPr>
            <a:r>
              <a:rPr kumimoji="0" lang="vi-VN" sz="2300" b="0" i="0" u="none" strike="noStrike" kern="0" cap="none" spc="0" normalizeH="0" baseline="0" noProof="0" dirty="0">
                <a:ln>
                  <a:noFill/>
                </a:ln>
                <a:solidFill>
                  <a:srgbClr val="000000"/>
                </a:solidFill>
                <a:effectLst/>
                <a:uLnTx/>
                <a:uFillTx/>
                <a:latin typeface="Arial"/>
                <a:ea typeface="ＭＳ Ｐゴシック" charset="-128"/>
                <a:cs typeface="+mn-cs"/>
              </a:rPr>
              <a:t>VD: Mỗi lệnh có thể thực hiện một bước cụ thể của một quy trình và chuyển giao quyền lực cho lệnh tiếp theo trong chuỗi.</a:t>
            </a:r>
          </a:p>
          <a:p>
            <a:endParaRPr lang="vi-VN" sz="2000" dirty="0"/>
          </a:p>
        </p:txBody>
      </p:sp>
    </p:spTree>
    <p:extLst>
      <p:ext uri="{BB962C8B-B14F-4D97-AF65-F5344CB8AC3E}">
        <p14:creationId xmlns:p14="http://schemas.microsoft.com/office/powerpoint/2010/main" val="3503328608"/>
      </p:ext>
    </p:extLst>
  </p:cSld>
  <p:clrMapOvr>
    <a:masterClrMapping/>
  </p:clrMapOvr>
  <p:transition advClick="0">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6.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524000"/>
            <a:ext cx="8458200" cy="4267200"/>
          </a:xfrm>
          <a:noFill/>
          <a:ln>
            <a:miter lim="800000"/>
            <a:headEnd/>
            <a:tailEnd/>
          </a:ln>
        </p:spPr>
        <p:txBody>
          <a:bodyPr vert="horz" wrap="square" lIns="91440" tIns="45720" rIns="91440" bIns="45720" numCol="1" anchor="t" anchorCtr="0" compatLnSpc="1">
            <a:prstTxWarp prst="textNoShape">
              <a:avLst/>
            </a:prstTxWarp>
          </a:bodyPr>
          <a:lstStyle/>
          <a:p>
            <a:r>
              <a:rPr lang="vi-VN" sz="2300" b="1" dirty="0"/>
              <a:t>Mẫu Decorator: </a:t>
            </a:r>
            <a:r>
              <a:rPr lang="vi-VN" sz="2300" dirty="0"/>
              <a:t>Command Pattern có thể sử dụng Decorator Pattern để thêm chức năng mới cho các lệnh mà không làm thay đổi cấu trúc của chúng.</a:t>
            </a:r>
          </a:p>
          <a:p>
            <a:pPr>
              <a:buFont typeface="Courier New" panose="02070309020205020404" pitchFamily="49" charset="0"/>
              <a:buChar char="o"/>
            </a:pPr>
            <a:r>
              <a:rPr lang="vi-VN" sz="2300" dirty="0"/>
              <a:t>VD: Các decorator có thể được áp dụng cho các lệnh để thêm các chức năng bổ sung mà không làm thay đổi cách lệnh cơ bản thực hiện công việc của mình.</a:t>
            </a:r>
          </a:p>
          <a:p>
            <a:endParaRPr lang="vi-VN" sz="2000" dirty="0"/>
          </a:p>
        </p:txBody>
      </p:sp>
    </p:spTree>
    <p:extLst>
      <p:ext uri="{BB962C8B-B14F-4D97-AF65-F5344CB8AC3E}">
        <p14:creationId xmlns:p14="http://schemas.microsoft.com/office/powerpoint/2010/main" val="309317288"/>
      </p:ext>
    </p:extLst>
  </p:cSld>
  <p:clrMapOvr>
    <a:masterClrMapping/>
  </p:clrMapOvr>
  <p:transition advClick="0">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6.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524000"/>
            <a:ext cx="8458200" cy="4267200"/>
          </a:xfrm>
          <a:noFill/>
          <a:ln>
            <a:miter lim="800000"/>
            <a:headEnd/>
            <a:tailEnd/>
          </a:ln>
        </p:spPr>
        <p:txBody>
          <a:bodyPr vert="horz" wrap="square" lIns="91440" tIns="45720" rIns="91440" bIns="45720" numCol="1" anchor="t" anchorCtr="0" compatLnSpc="1">
            <a:prstTxWarp prst="textNoShape">
              <a:avLst/>
            </a:prstTxWarp>
          </a:bodyPr>
          <a:lstStyle/>
          <a:p>
            <a:r>
              <a:rPr lang="en-US" sz="2300" b="1" dirty="0"/>
              <a:t>Command</a:t>
            </a:r>
            <a:r>
              <a:rPr lang="vi-VN" sz="2300" b="1" dirty="0"/>
              <a:t> và </a:t>
            </a:r>
            <a:r>
              <a:rPr lang="en-US" sz="2300" b="1" dirty="0"/>
              <a:t>Strategy </a:t>
            </a:r>
            <a:r>
              <a:rPr lang="vi-VN" sz="2300" dirty="0"/>
              <a:t>có thể trông giống nhau vì bạn có thể sử dụng cả hai để tham số hóa một đối tượng bằng một số hành động. Tuy nhiên, </a:t>
            </a:r>
            <a:r>
              <a:rPr lang="en-US" sz="2300" dirty="0" err="1"/>
              <a:t>chúng</a:t>
            </a:r>
            <a:r>
              <a:rPr lang="en-US" sz="2300" dirty="0"/>
              <a:t> </a:t>
            </a:r>
            <a:r>
              <a:rPr lang="vi-VN" sz="2300" dirty="0"/>
              <a:t>có </a:t>
            </a:r>
            <a:r>
              <a:rPr lang="en-US" sz="2300" dirty="0" err="1"/>
              <a:t>mục</a:t>
            </a:r>
            <a:r>
              <a:rPr lang="en-US" sz="2300" dirty="0"/>
              <a:t> </a:t>
            </a:r>
            <a:r>
              <a:rPr lang="en-US" sz="2300" dirty="0" err="1"/>
              <a:t>tiêu</a:t>
            </a:r>
            <a:r>
              <a:rPr lang="vi-VN" sz="2300" dirty="0"/>
              <a:t> rất khác nhau.</a:t>
            </a:r>
          </a:p>
          <a:p>
            <a:pPr>
              <a:buFont typeface="Courier New" panose="02070309020205020404" pitchFamily="49" charset="0"/>
              <a:buChar char="o"/>
            </a:pPr>
            <a:r>
              <a:rPr lang="en-US" sz="2300" dirty="0"/>
              <a:t>S</a:t>
            </a:r>
            <a:r>
              <a:rPr lang="vi-VN" sz="2300" dirty="0"/>
              <a:t>ử dụng Command để chuyển đổi bất kỳ thao tác nào thành một đối tượng. Các tham số của thao tác trở thành </a:t>
            </a:r>
            <a:r>
              <a:rPr lang="en-US" sz="2300" dirty="0" err="1"/>
              <a:t>các</a:t>
            </a:r>
            <a:r>
              <a:rPr lang="en-US" sz="2300" dirty="0"/>
              <a:t> </a:t>
            </a:r>
            <a:r>
              <a:rPr lang="vi-VN" sz="2300" dirty="0"/>
              <a:t>trường của đối tượng đó. Việc chuyển đổi cho phép trì hoãn việc thực thi thao tác, xếp hàng, lưu trữ lịch sử lệnh, gửi lệnh đến các dịch vụ từ xa, v.v.</a:t>
            </a:r>
          </a:p>
          <a:p>
            <a:pPr>
              <a:buFont typeface="Courier New" panose="02070309020205020404" pitchFamily="49" charset="0"/>
              <a:buChar char="o"/>
            </a:pPr>
            <a:r>
              <a:rPr lang="vi-VN" sz="2300" dirty="0"/>
              <a:t>Mặt khác, </a:t>
            </a:r>
            <a:r>
              <a:rPr lang="en-US" sz="2300" dirty="0"/>
              <a:t>Strategy </a:t>
            </a:r>
            <a:r>
              <a:rPr lang="vi-VN" sz="2300" dirty="0"/>
              <a:t>thường mô tả các cách khác nhau để thực hiện cùng một việc, cho phép bạn hoán đổi các thuật toán này trong một lớp ngữ cảnh duy nhất.</a:t>
            </a:r>
            <a:endParaRPr lang="vi-VN" sz="2000" dirty="0"/>
          </a:p>
        </p:txBody>
      </p:sp>
    </p:spTree>
    <p:extLst>
      <p:ext uri="{BB962C8B-B14F-4D97-AF65-F5344CB8AC3E}">
        <p14:creationId xmlns:p14="http://schemas.microsoft.com/office/powerpoint/2010/main" val="939122000"/>
      </p:ext>
    </p:extLst>
  </p:cSld>
  <p:clrMapOvr>
    <a:masterClrMapping/>
  </p:clrMapOvr>
  <p:transition advClick="0">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6.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524000"/>
            <a:ext cx="8458200" cy="4267200"/>
          </a:xfrm>
          <a:noFill/>
          <a:ln>
            <a:miter lim="800000"/>
            <a:headEnd/>
            <a:tailEnd/>
          </a:ln>
        </p:spPr>
        <p:txBody>
          <a:bodyPr vert="horz" wrap="square" lIns="91440" tIns="45720" rIns="91440" bIns="45720" numCol="1" anchor="t" anchorCtr="0" compatLnSpc="1">
            <a:prstTxWarp prst="textNoShape">
              <a:avLst/>
            </a:prstTxWarp>
          </a:bodyPr>
          <a:lstStyle/>
          <a:p>
            <a:r>
              <a:rPr lang="en-US" sz="2300" dirty="0"/>
              <a:t>C</a:t>
            </a:r>
            <a:r>
              <a:rPr lang="vi-VN" sz="2300" dirty="0"/>
              <a:t>ó thể coi </a:t>
            </a:r>
            <a:r>
              <a:rPr lang="en-US" sz="2300" b="1" dirty="0"/>
              <a:t>Visitor</a:t>
            </a:r>
            <a:r>
              <a:rPr lang="en-US" sz="2300" dirty="0"/>
              <a:t> </a:t>
            </a:r>
            <a:r>
              <a:rPr lang="vi-VN" sz="2300" dirty="0"/>
              <a:t>là một phiên bản mạnh</a:t>
            </a:r>
            <a:r>
              <a:rPr lang="en-US" sz="2300" dirty="0"/>
              <a:t> </a:t>
            </a:r>
            <a:r>
              <a:rPr lang="en-US" sz="2300" dirty="0" err="1"/>
              <a:t>hơn</a:t>
            </a:r>
            <a:r>
              <a:rPr lang="vi-VN" sz="2300" dirty="0"/>
              <a:t> của mẫu </a:t>
            </a:r>
            <a:r>
              <a:rPr lang="en-US" sz="2300" dirty="0"/>
              <a:t>Command</a:t>
            </a:r>
            <a:r>
              <a:rPr lang="vi-VN" sz="2300" dirty="0"/>
              <a:t>. Các đối tượng của nó có thể thực hiện các thao tác trên nhiều đối tượng khác nhau thuộc các lớp khác nhau.</a:t>
            </a:r>
            <a:endParaRPr lang="vi-VN" sz="2000" dirty="0"/>
          </a:p>
        </p:txBody>
      </p:sp>
    </p:spTree>
    <p:extLst>
      <p:ext uri="{BB962C8B-B14F-4D97-AF65-F5344CB8AC3E}">
        <p14:creationId xmlns:p14="http://schemas.microsoft.com/office/powerpoint/2010/main" val="1827211618"/>
      </p:ext>
    </p:extLst>
  </p:cSld>
  <p:clrMapOvr>
    <a:masterClrMapping/>
  </p:clrMapOvr>
  <p:transition advClick="0">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chemeClr val="bg1"/>
                </a:solidFill>
                <a:cs typeface="Tahoma" charset="0"/>
              </a:rPr>
              <a:t>Thanks for watching</a:t>
            </a:r>
            <a:r>
              <a:rPr lang="en-US" b="1" dirty="0">
                <a:solidFill>
                  <a:schemeClr val="bg1"/>
                </a:solidFill>
                <a:cs typeface="Tahoma" charset="0"/>
              </a:rPr>
              <a:t>!</a:t>
            </a:r>
            <a:endParaRPr lang="vi-VN" b="1" dirty="0">
              <a:solidFill>
                <a:schemeClr val="bg1"/>
              </a:solidFill>
              <a:cs typeface="Tahoma"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39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a:solidFill>
                  <a:schemeClr val="tx1"/>
                </a:solidFill>
                <a:cs typeface="Tahoma" charset="0"/>
              </a:rPr>
              <a:t>Nội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lnSpc>
                <a:spcPct val="120000"/>
              </a:lnSpc>
              <a:spcBef>
                <a:spcPts val="300"/>
              </a:spcBef>
              <a:spcAft>
                <a:spcPts val="300"/>
              </a:spcAft>
              <a:buFont typeface="+mj-lt"/>
              <a:buAutoNum type="arabicPeriod"/>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Mô</a:t>
            </a:r>
            <a:r>
              <a:rPr lang="en-US" sz="2000" dirty="0">
                <a:latin typeface="+mj-lt"/>
                <a:cs typeface="Tahoma" charset="0"/>
              </a:rPr>
              <a:t> </a:t>
            </a:r>
            <a:r>
              <a:rPr lang="en-US" sz="2000" dirty="0" err="1">
                <a:latin typeface="+mj-lt"/>
                <a:cs typeface="Tahoma" charset="0"/>
              </a:rPr>
              <a:t>tả</a:t>
            </a:r>
            <a:r>
              <a:rPr lang="en-US" sz="2000" dirty="0">
                <a:latin typeface="+mj-lt"/>
                <a:cs typeface="Tahoma" charset="0"/>
              </a:rPr>
              <a:t> </a:t>
            </a:r>
            <a:r>
              <a:rPr lang="en-US" sz="2000" dirty="0" err="1">
                <a:latin typeface="+mj-lt"/>
                <a:cs typeface="Tahoma" charset="0"/>
              </a:rPr>
              <a:t>ngắn</a:t>
            </a:r>
            <a:r>
              <a:rPr lang="en-US" sz="2000" dirty="0">
                <a:latin typeface="+mj-lt"/>
                <a:cs typeface="Tahoma" charset="0"/>
              </a:rPr>
              <a:t> </a:t>
            </a:r>
            <a:r>
              <a:rPr lang="en-US" sz="2000" dirty="0" err="1">
                <a:latin typeface="+mj-lt"/>
                <a:cs typeface="Tahoma" charset="0"/>
              </a:rPr>
              <a:t>về</a:t>
            </a:r>
            <a:r>
              <a:rPr lang="en-US" sz="2000" dirty="0">
                <a:latin typeface="+mj-lt"/>
                <a:cs typeface="Tahoma" charset="0"/>
              </a:rPr>
              <a:t> </a:t>
            </a:r>
            <a:r>
              <a:rPr lang="en-US" sz="2000" dirty="0" err="1">
                <a:latin typeface="+mj-lt"/>
                <a:cs typeface="Tahoma" charset="0"/>
              </a:rPr>
              <a:t>mẫu</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marL="457200" indent="-457200" algn="just">
              <a:lnSpc>
                <a:spcPct val="120000"/>
              </a:lnSpc>
              <a:spcBef>
                <a:spcPts val="300"/>
              </a:spcBef>
              <a:spcAft>
                <a:spcPts val="300"/>
              </a:spcAft>
              <a:buFont typeface="+mj-lt"/>
              <a:buAutoNum type="arabicPeriod"/>
            </a:pPr>
            <a:r>
              <a:rPr lang="en-US" sz="2400" dirty="0" err="1">
                <a:cs typeface="Tahoma" charset="0"/>
              </a:rPr>
              <a:t>Ngữ</a:t>
            </a:r>
            <a:r>
              <a:rPr lang="en-US" sz="2400" dirty="0">
                <a:cs typeface="Tahoma" charset="0"/>
              </a:rPr>
              <a:t> </a:t>
            </a:r>
            <a:r>
              <a:rPr lang="en-US" sz="2400" dirty="0" err="1">
                <a:cs typeface="Tahoma" charset="0"/>
              </a:rPr>
              <a:t>cảnh</a:t>
            </a:r>
            <a:r>
              <a:rPr lang="en-US" sz="2400" dirty="0">
                <a:cs typeface="Tahoma" charset="0"/>
              </a:rPr>
              <a:t>/</a:t>
            </a:r>
            <a:r>
              <a:rPr lang="en-US" sz="2400" dirty="0" err="1">
                <a:cs typeface="Tahoma" charset="0"/>
              </a:rPr>
              <a:t>trường</a:t>
            </a:r>
            <a:r>
              <a:rPr lang="en-US" sz="2400" dirty="0">
                <a:cs typeface="Tahoma" charset="0"/>
              </a:rPr>
              <a:t> </a:t>
            </a:r>
            <a:r>
              <a:rPr lang="en-US" sz="2400" dirty="0" err="1">
                <a:cs typeface="Tahoma" charset="0"/>
              </a:rPr>
              <a:t>hợp</a:t>
            </a:r>
            <a:r>
              <a:rPr lang="en-US" sz="2400" dirty="0">
                <a:cs typeface="Tahoma" charset="0"/>
              </a:rPr>
              <a:t> </a:t>
            </a:r>
            <a:r>
              <a:rPr lang="en-US" sz="2400" dirty="0" err="1">
                <a:cs typeface="Tahoma" charset="0"/>
              </a:rPr>
              <a:t>sử</a:t>
            </a:r>
            <a:r>
              <a:rPr lang="en-US" sz="2400" dirty="0">
                <a:cs typeface="Tahoma" charset="0"/>
              </a:rPr>
              <a:t> </a:t>
            </a:r>
            <a:r>
              <a:rPr lang="en-US" sz="2400" dirty="0" err="1">
                <a:cs typeface="Tahoma" charset="0"/>
              </a:rPr>
              <a:t>dụng</a:t>
            </a:r>
            <a:endParaRPr lang="en-US" sz="2400" dirty="0">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Cấu</a:t>
            </a:r>
            <a:r>
              <a:rPr lang="en-US" sz="2400" dirty="0">
                <a:latin typeface="+mj-lt"/>
                <a:cs typeface="Tahoma" charset="0"/>
              </a:rPr>
              <a:t> </a:t>
            </a:r>
            <a:r>
              <a:rPr lang="en-US" sz="2400" dirty="0" err="1">
                <a:latin typeface="+mj-lt"/>
                <a:cs typeface="Tahoma" charset="0"/>
              </a:rPr>
              <a:t>trúc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r>
              <a:rPr lang="en-US" sz="2400" dirty="0">
                <a:latin typeface="+mj-lt"/>
                <a:cs typeface="Tahoma" charset="0"/>
              </a:rPr>
              <a:t> </a:t>
            </a:r>
          </a:p>
          <a:p>
            <a:pPr marL="457200" indent="-457200" algn="just">
              <a:spcBef>
                <a:spcPts val="300"/>
              </a:spcBef>
              <a:spcAft>
                <a:spcPts val="300"/>
              </a:spcAft>
              <a:buFont typeface="+mj-lt"/>
              <a:buAutoNum type="arabicPeriod"/>
            </a:pP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bước</a:t>
            </a:r>
            <a:r>
              <a:rPr lang="en-US" sz="2400" dirty="0">
                <a:latin typeface="+mj-lt"/>
                <a:cs typeface="Tahoma" charset="0"/>
              </a:rPr>
              <a:t> </a:t>
            </a:r>
            <a:r>
              <a:rPr lang="en-US" sz="2400" dirty="0" err="1">
                <a:latin typeface="+mj-lt"/>
                <a:cs typeface="Tahoma" charset="0"/>
              </a:rPr>
              <a:t>hiện</a:t>
            </a:r>
            <a:r>
              <a:rPr lang="en-US" sz="2400" dirty="0">
                <a:latin typeface="+mj-lt"/>
                <a:cs typeface="Tahoma" charset="0"/>
              </a:rPr>
              <a:t> </a:t>
            </a:r>
            <a:r>
              <a:rPr lang="en-US" sz="2400" dirty="0" err="1">
                <a:latin typeface="+mj-lt"/>
                <a:cs typeface="Tahoma" charset="0"/>
              </a:rPr>
              <a:t>thực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 code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trên</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Ưu</a:t>
            </a:r>
            <a:r>
              <a:rPr lang="en-US" sz="2400" dirty="0">
                <a:latin typeface="+mj-lt"/>
                <a:cs typeface="Tahoma" charset="0"/>
              </a:rPr>
              <a:t> </a:t>
            </a:r>
            <a:r>
              <a:rPr lang="en-US" sz="2400" dirty="0" err="1">
                <a:latin typeface="+mj-lt"/>
                <a:cs typeface="Tahoma" charset="0"/>
              </a:rPr>
              <a:t>điểm</a:t>
            </a:r>
            <a:r>
              <a:rPr lang="en-US" sz="2400" dirty="0">
                <a:latin typeface="+mj-lt"/>
                <a:cs typeface="Tahoma" charset="0"/>
              </a:rPr>
              <a:t> &amp; </a:t>
            </a:r>
            <a:r>
              <a:rPr lang="en-US" sz="2400" dirty="0" err="1">
                <a:cs typeface="Tahoma" charset="0"/>
              </a:rPr>
              <a:t>Nhược</a:t>
            </a:r>
            <a:r>
              <a:rPr lang="en-US" sz="2400" dirty="0">
                <a:cs typeface="Tahoma" charset="0"/>
              </a:rPr>
              <a:t> </a:t>
            </a:r>
            <a:r>
              <a:rPr lang="en-US" sz="2400" dirty="0" err="1">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a:latin typeface="+mj-lt"/>
                <a:cs typeface="Tahoma" charset="0"/>
              </a:rPr>
              <a:t>Liên </a:t>
            </a:r>
            <a:r>
              <a:rPr lang="en-US" sz="2400" dirty="0" err="1">
                <a:latin typeface="+mj-lt"/>
                <a:cs typeface="Tahoma" charset="0"/>
              </a:rPr>
              <a:t>quan</a:t>
            </a:r>
            <a:r>
              <a:rPr lang="en-US" sz="2400" dirty="0">
                <a:latin typeface="+mj-lt"/>
                <a:cs typeface="Tahoma" charset="0"/>
              </a:rPr>
              <a:t> </a:t>
            </a:r>
            <a:r>
              <a:rPr lang="en-US" sz="2400" dirty="0" err="1">
                <a:latin typeface="+mj-lt"/>
                <a:cs typeface="Tahoma" charset="0"/>
              </a:rPr>
              <a:t>đến</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khác</a:t>
            </a:r>
            <a:endParaRPr lang="vi-VN" sz="2400" dirty="0">
              <a:latin typeface="+mj-lt"/>
              <a:cs typeface="Tahoma" charset="0"/>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219">
                                            <p:txEl>
                                              <p:pRg st="2" end="2"/>
                                            </p:txEl>
                                          </p:spTgt>
                                        </p:tgtEl>
                                        <p:attrNameLst>
                                          <p:attrName>style.visibility</p:attrName>
                                        </p:attrNameLst>
                                      </p:cBhvr>
                                      <p:to>
                                        <p:strVal val="visible"/>
                                      </p:to>
                                    </p:set>
                                    <p:animEffect transition="in" filter="fade">
                                      <p:cBhvr>
                                        <p:cTn id="26" dur="1000"/>
                                        <p:tgtEl>
                                          <p:spTgt spid="9219">
                                            <p:txEl>
                                              <p:pRg st="2" end="2"/>
                                            </p:txEl>
                                          </p:spTgt>
                                        </p:tgtEl>
                                      </p:cBhvr>
                                    </p:animEffect>
                                    <p:anim calcmode="lin" valueType="num">
                                      <p:cBhvr>
                                        <p:cTn id="27"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219">
                                            <p:txEl>
                                              <p:pRg st="3" end="3"/>
                                            </p:txEl>
                                          </p:spTgt>
                                        </p:tgtEl>
                                        <p:attrNameLst>
                                          <p:attrName>style.visibility</p:attrName>
                                        </p:attrNameLst>
                                      </p:cBhvr>
                                      <p:to>
                                        <p:strVal val="visible"/>
                                      </p:to>
                                    </p:set>
                                    <p:animEffect transition="in" filter="fade">
                                      <p:cBhvr>
                                        <p:cTn id="33" dur="1000"/>
                                        <p:tgtEl>
                                          <p:spTgt spid="9219">
                                            <p:txEl>
                                              <p:pRg st="3" end="3"/>
                                            </p:txEl>
                                          </p:spTgt>
                                        </p:tgtEl>
                                      </p:cBhvr>
                                    </p:animEffect>
                                    <p:anim calcmode="lin" valueType="num">
                                      <p:cBhvr>
                                        <p:cTn id="34"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219">
                                            <p:txEl>
                                              <p:pRg st="4" end="4"/>
                                            </p:txEl>
                                          </p:spTgt>
                                        </p:tgtEl>
                                        <p:attrNameLst>
                                          <p:attrName>style.visibility</p:attrName>
                                        </p:attrNameLst>
                                      </p:cBhvr>
                                      <p:to>
                                        <p:strVal val="visible"/>
                                      </p:to>
                                    </p:set>
                                    <p:animEffect transition="in" filter="fade">
                                      <p:cBhvr>
                                        <p:cTn id="40" dur="1000"/>
                                        <p:tgtEl>
                                          <p:spTgt spid="9219">
                                            <p:txEl>
                                              <p:pRg st="4" end="4"/>
                                            </p:txEl>
                                          </p:spTgt>
                                        </p:tgtEl>
                                      </p:cBhvr>
                                    </p:animEffect>
                                    <p:anim calcmode="lin" valueType="num">
                                      <p:cBhvr>
                                        <p:cTn id="41"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219">
                                            <p:txEl>
                                              <p:pRg st="5" end="5"/>
                                            </p:txEl>
                                          </p:spTgt>
                                        </p:tgtEl>
                                        <p:attrNameLst>
                                          <p:attrName>style.visibility</p:attrName>
                                        </p:attrNameLst>
                                      </p:cBhvr>
                                      <p:to>
                                        <p:strVal val="visible"/>
                                      </p:to>
                                    </p:set>
                                    <p:animEffect transition="in" filter="fade">
                                      <p:cBhvr>
                                        <p:cTn id="47" dur="1000"/>
                                        <p:tgtEl>
                                          <p:spTgt spid="9219">
                                            <p:txEl>
                                              <p:pRg st="5" end="5"/>
                                            </p:txEl>
                                          </p:spTgt>
                                        </p:tgtEl>
                                      </p:cBhvr>
                                    </p:animEffect>
                                    <p:anim calcmode="lin" valueType="num">
                                      <p:cBhvr>
                                        <p:cTn id="48"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219">
                                            <p:txEl>
                                              <p:pRg st="6" end="6"/>
                                            </p:txEl>
                                          </p:spTgt>
                                        </p:tgtEl>
                                        <p:attrNameLst>
                                          <p:attrName>style.visibility</p:attrName>
                                        </p:attrNameLst>
                                      </p:cBhvr>
                                      <p:to>
                                        <p:strVal val="visible"/>
                                      </p:to>
                                    </p:set>
                                    <p:animEffect transition="in" filter="fade">
                                      <p:cBhvr>
                                        <p:cTn id="54" dur="1000"/>
                                        <p:tgtEl>
                                          <p:spTgt spid="9219">
                                            <p:txEl>
                                              <p:pRg st="6" end="6"/>
                                            </p:txEl>
                                          </p:spTgt>
                                        </p:tgtEl>
                                      </p:cBhvr>
                                    </p:animEffect>
                                    <p:anim calcmode="lin" valueType="num">
                                      <p:cBhvr>
                                        <p:cTn id="55"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219">
                                            <p:txEl>
                                              <p:pRg st="7" end="7"/>
                                            </p:txEl>
                                          </p:spTgt>
                                        </p:tgtEl>
                                        <p:attrNameLst>
                                          <p:attrName>style.visibility</p:attrName>
                                        </p:attrNameLst>
                                      </p:cBhvr>
                                      <p:to>
                                        <p:strVal val="visible"/>
                                      </p:to>
                                    </p:set>
                                    <p:animEffect transition="in" filter="fade">
                                      <p:cBhvr>
                                        <p:cTn id="61" dur="1000"/>
                                        <p:tgtEl>
                                          <p:spTgt spid="9219">
                                            <p:txEl>
                                              <p:pRg st="7" end="7"/>
                                            </p:txEl>
                                          </p:spTgt>
                                        </p:tgtEl>
                                      </p:cBhvr>
                                    </p:animEffect>
                                    <p:anim calcmode="lin" valueType="num">
                                      <p:cBhvr>
                                        <p:cTn id="62"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9219">
                                            <p:txEl>
                                              <p:pRg st="8" end="8"/>
                                            </p:txEl>
                                          </p:spTgt>
                                        </p:tgtEl>
                                        <p:attrNameLst>
                                          <p:attrName>style.visibility</p:attrName>
                                        </p:attrNameLst>
                                      </p:cBhvr>
                                      <p:to>
                                        <p:strVal val="visible"/>
                                      </p:to>
                                    </p:set>
                                    <p:animEffect transition="in" filter="fade">
                                      <p:cBhvr>
                                        <p:cTn id="68" dur="1000"/>
                                        <p:tgtEl>
                                          <p:spTgt spid="9219">
                                            <p:txEl>
                                              <p:pRg st="8" end="8"/>
                                            </p:txEl>
                                          </p:spTgt>
                                        </p:tgtEl>
                                      </p:cBhvr>
                                    </p:animEffect>
                                    <p:anim calcmode="lin" valueType="num">
                                      <p:cBhvr>
                                        <p:cTn id="69"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1. </a:t>
            </a:r>
            <a:r>
              <a:rPr lang="en-US" sz="4000" b="1" dirty="0" err="1">
                <a:solidFill>
                  <a:schemeClr val="tx1"/>
                </a:solidFill>
                <a:cs typeface="Tahoma" charset="0"/>
              </a:rPr>
              <a:t>Tổng</a:t>
            </a:r>
            <a:r>
              <a:rPr lang="en-US" sz="4000" b="1" dirty="0">
                <a:solidFill>
                  <a:schemeClr val="tx1"/>
                </a:solidFill>
                <a:cs typeface="Tahoma" charset="0"/>
              </a:rPr>
              <a:t> </a:t>
            </a:r>
            <a:r>
              <a:rPr lang="en-US" sz="4000" b="1" dirty="0" err="1">
                <a:solidFill>
                  <a:schemeClr val="tx1"/>
                </a:solidFill>
                <a:cs typeface="Tahoma" charset="0"/>
              </a:rPr>
              <a:t>quan</a:t>
            </a:r>
            <a:endParaRPr lang="en-US" sz="4000" b="1" dirty="0">
              <a:solidFill>
                <a:schemeClr val="tx1"/>
              </a:solidFill>
              <a:cs typeface="Tahoma" charset="0"/>
            </a:endParaRPr>
          </a:p>
        </p:txBody>
      </p:sp>
      <p:sp>
        <p:nvSpPr>
          <p:cNvPr id="9219" name="Rectangle 3"/>
          <p:cNvSpPr>
            <a:spLocks noGrp="1" noChangeArrowheads="1"/>
          </p:cNvSpPr>
          <p:nvPr>
            <p:ph idx="1"/>
          </p:nvPr>
        </p:nvSpPr>
        <p:spPr bwMode="auto">
          <a:xfrm>
            <a:off x="571499" y="1371600"/>
            <a:ext cx="8458200" cy="1981200"/>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z="2300" dirty="0" err="1"/>
              <a:t>Tên</a:t>
            </a:r>
            <a:r>
              <a:rPr lang="en-US" sz="2300" dirty="0"/>
              <a:t> </a:t>
            </a:r>
            <a:r>
              <a:rPr lang="en-US" sz="2300" dirty="0" err="1"/>
              <a:t>mẫu</a:t>
            </a:r>
            <a:r>
              <a:rPr lang="en-US" sz="2300" dirty="0"/>
              <a:t>: </a:t>
            </a:r>
            <a:r>
              <a:rPr lang="en-US" sz="2300" kern="0" dirty="0"/>
              <a:t>Command (hay “Action”, “Transaction”)</a:t>
            </a:r>
          </a:p>
          <a:p>
            <a:pPr algn="just"/>
            <a:r>
              <a:rPr lang="en-US" sz="2300" dirty="0" err="1"/>
              <a:t>Phân</a:t>
            </a:r>
            <a:r>
              <a:rPr lang="en-US" sz="2300" dirty="0"/>
              <a:t> </a:t>
            </a:r>
            <a:r>
              <a:rPr lang="en-US" sz="2300" dirty="0" err="1"/>
              <a:t>loại</a:t>
            </a:r>
            <a:r>
              <a:rPr lang="en-US" sz="2300" dirty="0"/>
              <a:t>: Behavioral Pattern </a:t>
            </a:r>
          </a:p>
          <a:p>
            <a:pPr algn="just"/>
            <a:r>
              <a:rPr lang="en-US" sz="2300" dirty="0" err="1"/>
              <a:t>Mô</a:t>
            </a:r>
            <a:r>
              <a:rPr lang="en-US" sz="2300" dirty="0"/>
              <a:t> </a:t>
            </a:r>
            <a:r>
              <a:rPr lang="en-US" sz="2300" dirty="0" err="1"/>
              <a:t>tả</a:t>
            </a:r>
            <a:r>
              <a:rPr lang="en-US" sz="2300" dirty="0"/>
              <a:t> </a:t>
            </a:r>
            <a:r>
              <a:rPr lang="en-US" sz="2300" dirty="0" err="1"/>
              <a:t>ngắn</a:t>
            </a:r>
            <a:r>
              <a:rPr lang="en-US" sz="2300" dirty="0"/>
              <a:t>: </a:t>
            </a:r>
            <a:r>
              <a:rPr lang="vi-VN" sz="2300" dirty="0"/>
              <a:t>Command pattern cho phép</a:t>
            </a:r>
            <a:r>
              <a:rPr lang="en-US" sz="2300" dirty="0"/>
              <a:t> </a:t>
            </a:r>
            <a:r>
              <a:rPr lang="vi-VN" sz="2300" dirty="0"/>
              <a:t>chuyển đổi một request thành một object độc lập chứa tất cả thông tin về request</a:t>
            </a:r>
            <a:r>
              <a:rPr lang="en-US" sz="2300" dirty="0"/>
              <a:t> </a:t>
            </a:r>
            <a:r>
              <a:rPr lang="en-US" sz="2300" dirty="0" err="1"/>
              <a:t>đó</a:t>
            </a:r>
            <a:r>
              <a:rPr lang="vi-VN" sz="2300" dirty="0"/>
              <a:t>. Việc chuyển đổi này cho phép tham số hoá các methods với các yêu cầu khác nhau như log, queue (undo/redo), transtraction.</a:t>
            </a:r>
            <a:endParaRPr lang="en-US" sz="2300" dirty="0"/>
          </a:p>
          <a:p>
            <a:pPr algn="just"/>
            <a:r>
              <a:rPr lang="vi-VN" sz="2300" dirty="0">
                <a:latin typeface="+mj-lt"/>
                <a:cs typeface="Tahoma" charset="0"/>
              </a:rPr>
              <a:t>Khái niệm Command Object giống như một class trung gian được tạo ra để lưu trữ các câu lệnh và trạng thái của object tại một thời điểm nào đó.</a:t>
            </a:r>
          </a:p>
          <a:p>
            <a:pPr algn="just"/>
            <a:endParaRPr lang="vi-VN" sz="2000" dirty="0">
              <a:latin typeface="+mj-lt"/>
              <a:cs typeface="Tahoma" charset="0"/>
            </a:endParaRPr>
          </a:p>
        </p:txBody>
      </p:sp>
      <p:pic>
        <p:nvPicPr>
          <p:cNvPr id="3" name="Picture 2">
            <a:extLst>
              <a:ext uri="{FF2B5EF4-FFF2-40B4-BE49-F238E27FC236}">
                <a16:creationId xmlns:a16="http://schemas.microsoft.com/office/drawing/2014/main" id="{3636F25D-5EDB-29AD-CA4B-53FE273F46F3}"/>
              </a:ext>
            </a:extLst>
          </p:cNvPr>
          <p:cNvPicPr>
            <a:picLocks noChangeAspect="1"/>
          </p:cNvPicPr>
          <p:nvPr/>
        </p:nvPicPr>
        <p:blipFill>
          <a:blip r:embed="rId2"/>
          <a:stretch>
            <a:fillRect/>
          </a:stretch>
        </p:blipFill>
        <p:spPr>
          <a:xfrm>
            <a:off x="5410200" y="4800600"/>
            <a:ext cx="3429000" cy="2057400"/>
          </a:xfrm>
          <a:prstGeom prst="rect">
            <a:avLst/>
          </a:prstGeom>
        </p:spPr>
      </p:pic>
    </p:spTree>
    <p:extLst>
      <p:ext uri="{BB962C8B-B14F-4D97-AF65-F5344CB8AC3E}">
        <p14:creationId xmlns:p14="http://schemas.microsoft.com/office/powerpoint/2010/main" val="3376617654"/>
      </p:ext>
    </p:extLst>
  </p:cSld>
  <p:clrMapOvr>
    <a:masterClrMapping/>
  </p:clrMapOvr>
  <p:transition advClick="0">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2. </a:t>
            </a:r>
            <a:r>
              <a:rPr lang="en-US" sz="4000" b="1" dirty="0" err="1">
                <a:solidFill>
                  <a:schemeClr val="tx1"/>
                </a:solidFill>
                <a:cs typeface="Tahoma" charset="0"/>
              </a:rPr>
              <a:t>Ngữ</a:t>
            </a:r>
            <a:r>
              <a:rPr lang="en-US" sz="4000" b="1" dirty="0">
                <a:solidFill>
                  <a:schemeClr val="tx1"/>
                </a:solidFill>
                <a:cs typeface="Tahoma" charset="0"/>
              </a:rPr>
              <a:t> </a:t>
            </a:r>
            <a:r>
              <a:rPr lang="en-US" sz="4000" b="1" dirty="0" err="1">
                <a:solidFill>
                  <a:schemeClr val="tx1"/>
                </a:solidFill>
                <a:cs typeface="Tahoma" charset="0"/>
              </a:rPr>
              <a:t>cảnh</a:t>
            </a:r>
            <a:r>
              <a:rPr lang="en-US" sz="4000" b="1" dirty="0">
                <a:solidFill>
                  <a:schemeClr val="tx1"/>
                </a:solidFill>
                <a:cs typeface="Tahoma" charset="0"/>
              </a:rPr>
              <a:t>/</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br>
              <a:rPr lang="en-US" sz="4000" dirty="0">
                <a:cs typeface="Tahoma" charset="0"/>
              </a:rPr>
            </a:br>
            <a:endParaRPr lang="en-US" sz="4000" b="1" dirty="0">
              <a:solidFill>
                <a:schemeClr val="tx1"/>
              </a:solidFill>
              <a:cs typeface="Tahoma" charset="0"/>
            </a:endParaRPr>
          </a:p>
        </p:txBody>
      </p:sp>
      <p:pic>
        <p:nvPicPr>
          <p:cNvPr id="4" name="Picture 3">
            <a:extLst>
              <a:ext uri="{FF2B5EF4-FFF2-40B4-BE49-F238E27FC236}">
                <a16:creationId xmlns:a16="http://schemas.microsoft.com/office/drawing/2014/main" id="{6E3F087C-D7FC-A286-439A-916B24A4A039}"/>
              </a:ext>
            </a:extLst>
          </p:cNvPr>
          <p:cNvPicPr>
            <a:picLocks noChangeAspect="1"/>
          </p:cNvPicPr>
          <p:nvPr/>
        </p:nvPicPr>
        <p:blipFill>
          <a:blip r:embed="rId2"/>
          <a:stretch>
            <a:fillRect/>
          </a:stretch>
        </p:blipFill>
        <p:spPr>
          <a:xfrm>
            <a:off x="609600" y="990601"/>
            <a:ext cx="3510272" cy="3048000"/>
          </a:xfrm>
          <a:prstGeom prst="rect">
            <a:avLst/>
          </a:prstGeom>
        </p:spPr>
      </p:pic>
      <p:pic>
        <p:nvPicPr>
          <p:cNvPr id="6" name="Picture 5">
            <a:extLst>
              <a:ext uri="{FF2B5EF4-FFF2-40B4-BE49-F238E27FC236}">
                <a16:creationId xmlns:a16="http://schemas.microsoft.com/office/drawing/2014/main" id="{17C37CB5-6E0F-3F94-31AA-B30020C2B7BD}"/>
              </a:ext>
            </a:extLst>
          </p:cNvPr>
          <p:cNvPicPr>
            <a:picLocks noChangeAspect="1"/>
          </p:cNvPicPr>
          <p:nvPr/>
        </p:nvPicPr>
        <p:blipFill>
          <a:blip r:embed="rId3"/>
          <a:stretch>
            <a:fillRect/>
          </a:stretch>
        </p:blipFill>
        <p:spPr>
          <a:xfrm>
            <a:off x="4119872" y="990600"/>
            <a:ext cx="4856746" cy="3143689"/>
          </a:xfrm>
          <a:prstGeom prst="rect">
            <a:avLst/>
          </a:prstGeom>
        </p:spPr>
      </p:pic>
      <p:grpSp>
        <p:nvGrpSpPr>
          <p:cNvPr id="7" name="Group 6">
            <a:extLst>
              <a:ext uri="{FF2B5EF4-FFF2-40B4-BE49-F238E27FC236}">
                <a16:creationId xmlns:a16="http://schemas.microsoft.com/office/drawing/2014/main" id="{C84B54C9-F748-0D6A-9012-8D21AD1C4FAD}"/>
              </a:ext>
            </a:extLst>
          </p:cNvPr>
          <p:cNvGrpSpPr/>
          <p:nvPr/>
        </p:nvGrpSpPr>
        <p:grpSpPr>
          <a:xfrm>
            <a:off x="3352800" y="2341218"/>
            <a:ext cx="952581" cy="442451"/>
            <a:chOff x="4093860" y="2478957"/>
            <a:chExt cx="952581" cy="442451"/>
          </a:xfrm>
        </p:grpSpPr>
        <p:sp>
          <p:nvSpPr>
            <p:cNvPr id="8" name="Arrow: Down 7">
              <a:extLst>
                <a:ext uri="{FF2B5EF4-FFF2-40B4-BE49-F238E27FC236}">
                  <a16:creationId xmlns:a16="http://schemas.microsoft.com/office/drawing/2014/main" id="{6DD776C2-9873-67BD-5799-613C159C5F12}"/>
                </a:ext>
              </a:extLst>
            </p:cNvPr>
            <p:cNvSpPr/>
            <p:nvPr/>
          </p:nvSpPr>
          <p:spPr>
            <a:xfrm rot="16200000">
              <a:off x="4388907" y="2223893"/>
              <a:ext cx="362487" cy="9525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5A32BCCC-EEF6-6786-6AF8-F357C11F5269}"/>
                </a:ext>
              </a:extLst>
            </p:cNvPr>
            <p:cNvSpPr/>
            <p:nvPr/>
          </p:nvSpPr>
          <p:spPr>
            <a:xfrm rot="18859182">
              <a:off x="4348925" y="2480727"/>
              <a:ext cx="442451" cy="438912"/>
            </a:xfrm>
            <a:prstGeom prst="plus">
              <a:avLst>
                <a:gd name="adj" fmla="val 39808"/>
              </a:avLst>
            </a:prstGeom>
            <a:solidFill>
              <a:srgbClr val="FF0000"/>
            </a:solidFill>
            <a:ln w="127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302F8A35-3C39-E095-7D20-044590FEE7CE}"/>
              </a:ext>
            </a:extLst>
          </p:cNvPr>
          <p:cNvPicPr>
            <a:picLocks noChangeAspect="1"/>
          </p:cNvPicPr>
          <p:nvPr/>
        </p:nvPicPr>
        <p:blipFill>
          <a:blip r:embed="rId4"/>
          <a:stretch>
            <a:fillRect/>
          </a:stretch>
        </p:blipFill>
        <p:spPr>
          <a:xfrm>
            <a:off x="1542627" y="4438461"/>
            <a:ext cx="6058746" cy="1981477"/>
          </a:xfrm>
          <a:prstGeom prst="rect">
            <a:avLst/>
          </a:prstGeom>
        </p:spPr>
      </p:pic>
      <p:sp>
        <p:nvSpPr>
          <p:cNvPr id="13" name="Arrow: Down 12">
            <a:extLst>
              <a:ext uri="{FF2B5EF4-FFF2-40B4-BE49-F238E27FC236}">
                <a16:creationId xmlns:a16="http://schemas.microsoft.com/office/drawing/2014/main" id="{898158EE-0031-4A67-EE37-4E3AB8CC97F9}"/>
              </a:ext>
            </a:extLst>
          </p:cNvPr>
          <p:cNvSpPr/>
          <p:nvPr/>
        </p:nvSpPr>
        <p:spPr>
          <a:xfrm>
            <a:off x="5221581" y="3333794"/>
            <a:ext cx="362487" cy="9525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237099"/>
      </p:ext>
    </p:extLst>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2. </a:t>
            </a:r>
            <a:r>
              <a:rPr lang="en-US" sz="4000" b="1" dirty="0" err="1">
                <a:solidFill>
                  <a:schemeClr val="tx1"/>
                </a:solidFill>
                <a:cs typeface="Tahoma" charset="0"/>
              </a:rPr>
              <a:t>Ngữ</a:t>
            </a:r>
            <a:r>
              <a:rPr lang="en-US" sz="4000" b="1" dirty="0">
                <a:solidFill>
                  <a:schemeClr val="tx1"/>
                </a:solidFill>
                <a:cs typeface="Tahoma" charset="0"/>
              </a:rPr>
              <a:t> </a:t>
            </a:r>
            <a:r>
              <a:rPr lang="en-US" sz="4000" b="1" dirty="0" err="1">
                <a:solidFill>
                  <a:schemeClr val="tx1"/>
                </a:solidFill>
                <a:cs typeface="Tahoma" charset="0"/>
              </a:rPr>
              <a:t>cảnh</a:t>
            </a:r>
            <a:r>
              <a:rPr lang="en-US" sz="4000" b="1" dirty="0">
                <a:solidFill>
                  <a:schemeClr val="tx1"/>
                </a:solidFill>
                <a:cs typeface="Tahoma" charset="0"/>
              </a:rPr>
              <a:t>/</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br>
              <a:rPr lang="en-US" sz="4000" dirty="0">
                <a:cs typeface="Tahoma" charset="0"/>
              </a:rPr>
            </a:br>
            <a:endParaRPr lang="en-US" sz="4000" b="1" dirty="0">
              <a:solidFill>
                <a:schemeClr val="tx1"/>
              </a:solidFill>
              <a:cs typeface="Tahoma" charset="0"/>
            </a:endParaRPr>
          </a:p>
        </p:txBody>
      </p:sp>
      <p:pic>
        <p:nvPicPr>
          <p:cNvPr id="4" name="Picture 3">
            <a:extLst>
              <a:ext uri="{FF2B5EF4-FFF2-40B4-BE49-F238E27FC236}">
                <a16:creationId xmlns:a16="http://schemas.microsoft.com/office/drawing/2014/main" id="{315744E6-4C2C-A7D0-4623-E84AAA1B5B65}"/>
              </a:ext>
            </a:extLst>
          </p:cNvPr>
          <p:cNvPicPr>
            <a:picLocks noChangeAspect="1"/>
          </p:cNvPicPr>
          <p:nvPr/>
        </p:nvPicPr>
        <p:blipFill>
          <a:blip r:embed="rId2"/>
          <a:stretch>
            <a:fillRect/>
          </a:stretch>
        </p:blipFill>
        <p:spPr>
          <a:xfrm>
            <a:off x="1804568" y="838200"/>
            <a:ext cx="5992061" cy="3057952"/>
          </a:xfrm>
          <a:prstGeom prst="rect">
            <a:avLst/>
          </a:prstGeom>
        </p:spPr>
      </p:pic>
      <p:pic>
        <p:nvPicPr>
          <p:cNvPr id="6" name="Picture 5">
            <a:extLst>
              <a:ext uri="{FF2B5EF4-FFF2-40B4-BE49-F238E27FC236}">
                <a16:creationId xmlns:a16="http://schemas.microsoft.com/office/drawing/2014/main" id="{D85B615F-F407-4D69-4609-29C2C460F318}"/>
              </a:ext>
            </a:extLst>
          </p:cNvPr>
          <p:cNvPicPr>
            <a:picLocks noChangeAspect="1"/>
          </p:cNvPicPr>
          <p:nvPr/>
        </p:nvPicPr>
        <p:blipFill>
          <a:blip r:embed="rId3"/>
          <a:stretch>
            <a:fillRect/>
          </a:stretch>
        </p:blipFill>
        <p:spPr>
          <a:xfrm>
            <a:off x="1461619" y="3868764"/>
            <a:ext cx="6677957" cy="2800741"/>
          </a:xfrm>
          <a:prstGeom prst="rect">
            <a:avLst/>
          </a:prstGeom>
        </p:spPr>
      </p:pic>
      <p:grpSp>
        <p:nvGrpSpPr>
          <p:cNvPr id="7" name="Group 6">
            <a:extLst>
              <a:ext uri="{FF2B5EF4-FFF2-40B4-BE49-F238E27FC236}">
                <a16:creationId xmlns:a16="http://schemas.microsoft.com/office/drawing/2014/main" id="{B3286996-574C-73EE-E174-D9A258F96684}"/>
              </a:ext>
            </a:extLst>
          </p:cNvPr>
          <p:cNvGrpSpPr/>
          <p:nvPr/>
        </p:nvGrpSpPr>
        <p:grpSpPr>
          <a:xfrm rot="5400000">
            <a:off x="4324306" y="3519846"/>
            <a:ext cx="952582" cy="466090"/>
            <a:chOff x="4093861" y="5190872"/>
            <a:chExt cx="952582" cy="466090"/>
          </a:xfrm>
        </p:grpSpPr>
        <p:sp>
          <p:nvSpPr>
            <p:cNvPr id="8" name="Arrow: Down 7">
              <a:extLst>
                <a:ext uri="{FF2B5EF4-FFF2-40B4-BE49-F238E27FC236}">
                  <a16:creationId xmlns:a16="http://schemas.microsoft.com/office/drawing/2014/main" id="{3B9A88AD-E9EB-4CCE-10D9-E647A6563BF9}"/>
                </a:ext>
              </a:extLst>
            </p:cNvPr>
            <p:cNvSpPr/>
            <p:nvPr/>
          </p:nvSpPr>
          <p:spPr>
            <a:xfrm rot="16200000">
              <a:off x="4388908" y="4999428"/>
              <a:ext cx="362487" cy="9525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Shape 8">
              <a:extLst>
                <a:ext uri="{FF2B5EF4-FFF2-40B4-BE49-F238E27FC236}">
                  <a16:creationId xmlns:a16="http://schemas.microsoft.com/office/drawing/2014/main" id="{38A88C10-4D78-762E-6EA2-83956D57EE68}"/>
                </a:ext>
              </a:extLst>
            </p:cNvPr>
            <p:cNvSpPr/>
            <p:nvPr/>
          </p:nvSpPr>
          <p:spPr>
            <a:xfrm rot="13733786">
              <a:off x="4215223" y="5282427"/>
              <a:ext cx="436577" cy="253467"/>
            </a:xfrm>
            <a:prstGeom prst="corner">
              <a:avLst>
                <a:gd name="adj1" fmla="val 23078"/>
                <a:gd name="adj2" fmla="val 20000"/>
              </a:avLst>
            </a:prstGeom>
            <a:solidFill>
              <a:srgbClr val="00B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28868072"/>
      </p:ext>
    </p:extLst>
  </p:cSld>
  <p:clrMapOvr>
    <a:masterClrMapping/>
  </p:clrMapOvr>
  <p:transition advClick="0">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98A927-1210-560D-4198-AEED6B152352}"/>
              </a:ext>
            </a:extLst>
          </p:cNvPr>
          <p:cNvPicPr>
            <a:picLocks noChangeAspect="1"/>
          </p:cNvPicPr>
          <p:nvPr/>
        </p:nvPicPr>
        <p:blipFill>
          <a:blip r:embed="rId2"/>
          <a:stretch>
            <a:fillRect/>
          </a:stretch>
        </p:blipFill>
        <p:spPr>
          <a:xfrm>
            <a:off x="1214901" y="2057400"/>
            <a:ext cx="6705291" cy="4318255"/>
          </a:xfrm>
          <a:prstGeom prst="rect">
            <a:avLst/>
          </a:prstGeom>
        </p:spPr>
      </p:pic>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2. </a:t>
            </a:r>
            <a:r>
              <a:rPr lang="en-US" sz="4000" b="1" dirty="0" err="1">
                <a:solidFill>
                  <a:schemeClr val="tx1"/>
                </a:solidFill>
                <a:cs typeface="Tahoma" charset="0"/>
              </a:rPr>
              <a:t>Ngữ</a:t>
            </a:r>
            <a:r>
              <a:rPr lang="en-US" sz="4000" b="1" dirty="0">
                <a:solidFill>
                  <a:schemeClr val="tx1"/>
                </a:solidFill>
                <a:cs typeface="Tahoma" charset="0"/>
              </a:rPr>
              <a:t> </a:t>
            </a:r>
            <a:r>
              <a:rPr lang="en-US" sz="4000" b="1" dirty="0" err="1">
                <a:solidFill>
                  <a:schemeClr val="tx1"/>
                </a:solidFill>
                <a:cs typeface="Tahoma" charset="0"/>
              </a:rPr>
              <a:t>cảnh</a:t>
            </a:r>
            <a:r>
              <a:rPr lang="en-US" sz="4000" b="1" dirty="0">
                <a:solidFill>
                  <a:schemeClr val="tx1"/>
                </a:solidFill>
                <a:cs typeface="Tahoma" charset="0"/>
              </a:rPr>
              <a:t>/</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br>
              <a:rPr lang="en-US" sz="4000" dirty="0">
                <a:cs typeface="Tahoma" charset="0"/>
              </a:rPr>
            </a:br>
            <a:endParaRPr lang="en-US" sz="4000" b="1" dirty="0">
              <a:solidFill>
                <a:schemeClr val="tx1"/>
              </a:solidFill>
              <a:cs typeface="Tahoma" charset="0"/>
            </a:endParaRPr>
          </a:p>
        </p:txBody>
      </p:sp>
      <p:grpSp>
        <p:nvGrpSpPr>
          <p:cNvPr id="7" name="Group 6">
            <a:extLst>
              <a:ext uri="{FF2B5EF4-FFF2-40B4-BE49-F238E27FC236}">
                <a16:creationId xmlns:a16="http://schemas.microsoft.com/office/drawing/2014/main" id="{B3286996-574C-73EE-E174-D9A258F96684}"/>
              </a:ext>
            </a:extLst>
          </p:cNvPr>
          <p:cNvGrpSpPr/>
          <p:nvPr/>
        </p:nvGrpSpPr>
        <p:grpSpPr>
          <a:xfrm rot="5400000">
            <a:off x="4091263" y="1348064"/>
            <a:ext cx="952582" cy="466090"/>
            <a:chOff x="4093861" y="5190872"/>
            <a:chExt cx="952582" cy="466090"/>
          </a:xfrm>
        </p:grpSpPr>
        <p:sp>
          <p:nvSpPr>
            <p:cNvPr id="8" name="Arrow: Down 7">
              <a:extLst>
                <a:ext uri="{FF2B5EF4-FFF2-40B4-BE49-F238E27FC236}">
                  <a16:creationId xmlns:a16="http://schemas.microsoft.com/office/drawing/2014/main" id="{3B9A88AD-E9EB-4CCE-10D9-E647A6563BF9}"/>
                </a:ext>
              </a:extLst>
            </p:cNvPr>
            <p:cNvSpPr/>
            <p:nvPr/>
          </p:nvSpPr>
          <p:spPr>
            <a:xfrm rot="16200000">
              <a:off x="4388908" y="4999428"/>
              <a:ext cx="362487" cy="9525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Shape 8">
              <a:extLst>
                <a:ext uri="{FF2B5EF4-FFF2-40B4-BE49-F238E27FC236}">
                  <a16:creationId xmlns:a16="http://schemas.microsoft.com/office/drawing/2014/main" id="{38A88C10-4D78-762E-6EA2-83956D57EE68}"/>
                </a:ext>
              </a:extLst>
            </p:cNvPr>
            <p:cNvSpPr/>
            <p:nvPr/>
          </p:nvSpPr>
          <p:spPr>
            <a:xfrm rot="13733786">
              <a:off x="4215223" y="5282427"/>
              <a:ext cx="436577" cy="253467"/>
            </a:xfrm>
            <a:prstGeom prst="corner">
              <a:avLst>
                <a:gd name="adj1" fmla="val 23078"/>
                <a:gd name="adj2" fmla="val 20000"/>
              </a:avLst>
            </a:prstGeom>
            <a:solidFill>
              <a:srgbClr val="00B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44789536"/>
      </p:ext>
    </p:extLst>
  </p:cSld>
  <p:clrMapOvr>
    <a:masterClrMapping/>
  </p:clrMapOvr>
  <p:transition advClick="0">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049d4e727_1_1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2. Ngữ cảnh/trường hợp sử dụng</a:t>
            </a:r>
            <a:endParaRPr/>
          </a:p>
        </p:txBody>
      </p:sp>
      <p:sp>
        <p:nvSpPr>
          <p:cNvPr id="74" name="Google Shape;74;g21049d4e727_1_10"/>
          <p:cNvSpPr txBox="1"/>
          <p:nvPr/>
        </p:nvSpPr>
        <p:spPr>
          <a:xfrm>
            <a:off x="838200" y="1436167"/>
            <a:ext cx="7467600" cy="469355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Char char="•"/>
            </a:pPr>
            <a:r>
              <a:rPr lang="en-US" sz="2300" b="0" dirty="0">
                <a:solidFill>
                  <a:srgbClr val="000000"/>
                </a:solidFill>
                <a:latin typeface="Arial"/>
                <a:ea typeface="Arial"/>
                <a:cs typeface="Arial"/>
                <a:sym typeface="Arial"/>
              </a:rPr>
              <a:t>Khi </a:t>
            </a:r>
            <a:r>
              <a:rPr lang="en-US" sz="2300" b="0" dirty="0" err="1">
                <a:solidFill>
                  <a:srgbClr val="000000"/>
                </a:solidFill>
                <a:latin typeface="Arial"/>
                <a:ea typeface="Arial"/>
                <a:cs typeface="Arial"/>
                <a:sym typeface="Arial"/>
              </a:rPr>
              <a:t>muốn</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tránh</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các</a:t>
            </a:r>
            <a:r>
              <a:rPr lang="en-US" sz="2300" b="0" dirty="0">
                <a:solidFill>
                  <a:srgbClr val="000000"/>
                </a:solidFill>
                <a:latin typeface="Arial"/>
                <a:ea typeface="Arial"/>
                <a:cs typeface="Arial"/>
                <a:sym typeface="Arial"/>
              </a:rPr>
              <a:t> hard-wired(</a:t>
            </a:r>
            <a:r>
              <a:rPr lang="en-US" sz="2300" b="0" dirty="0" err="1">
                <a:solidFill>
                  <a:srgbClr val="000000"/>
                </a:solidFill>
                <a:latin typeface="Arial"/>
                <a:ea typeface="Arial"/>
                <a:cs typeface="Arial"/>
                <a:sym typeface="Arial"/>
              </a:rPr>
              <a:t>kết</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nối</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cứng</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Việc</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triển</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khai</a:t>
            </a:r>
            <a:r>
              <a:rPr lang="en-US" sz="2300" b="0" dirty="0">
                <a:solidFill>
                  <a:srgbClr val="000000"/>
                </a:solidFill>
                <a:latin typeface="Arial"/>
                <a:ea typeface="Arial"/>
                <a:cs typeface="Arial"/>
                <a:sym typeface="Arial"/>
              </a:rPr>
              <a:t> hard-wired </a:t>
            </a:r>
            <a:r>
              <a:rPr lang="en-US" sz="2300" b="0" dirty="0" err="1">
                <a:solidFill>
                  <a:srgbClr val="000000"/>
                </a:solidFill>
                <a:latin typeface="Arial"/>
                <a:ea typeface="Arial"/>
                <a:cs typeface="Arial"/>
                <a:sym typeface="Arial"/>
              </a:rPr>
              <a:t>vào</a:t>
            </a:r>
            <a:r>
              <a:rPr lang="en-US" sz="2300" b="0" dirty="0">
                <a:solidFill>
                  <a:srgbClr val="000000"/>
                </a:solidFill>
                <a:latin typeface="Arial"/>
                <a:ea typeface="Arial"/>
                <a:cs typeface="Arial"/>
                <a:sym typeface="Arial"/>
              </a:rPr>
              <a:t> 1 </a:t>
            </a:r>
            <a:r>
              <a:rPr lang="en-US" sz="2300" b="0" dirty="0" err="1">
                <a:solidFill>
                  <a:srgbClr val="000000"/>
                </a:solidFill>
                <a:latin typeface="Arial"/>
                <a:ea typeface="Arial"/>
                <a:cs typeface="Arial"/>
                <a:sym typeface="Arial"/>
              </a:rPr>
              <a:t>lớp</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là</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không</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linh</a:t>
            </a:r>
            <a:r>
              <a:rPr lang="en-US" sz="2300" b="0" dirty="0">
                <a:solidFill>
                  <a:srgbClr val="000000"/>
                </a:solidFill>
                <a:latin typeface="Arial"/>
                <a:ea typeface="Arial"/>
                <a:cs typeface="Arial"/>
                <a:sym typeface="Arial"/>
              </a:rPr>
              <a:t> </a:t>
            </a:r>
            <a:r>
              <a:rPr lang="en-US" sz="2300" b="0" dirty="0" err="1">
                <a:solidFill>
                  <a:srgbClr val="000000"/>
                </a:solidFill>
                <a:latin typeface="Arial"/>
                <a:ea typeface="Arial"/>
                <a:cs typeface="Arial"/>
                <a:sym typeface="Arial"/>
              </a:rPr>
              <a:t>hoạt</a:t>
            </a:r>
            <a:r>
              <a:rPr lang="en-US" sz="2300" b="0" dirty="0">
                <a:solidFill>
                  <a:srgbClr val="000000"/>
                </a:solidFill>
                <a:latin typeface="Arial"/>
                <a:ea typeface="Arial"/>
                <a:cs typeface="Arial"/>
                <a:sym typeface="Arial"/>
              </a:rPr>
              <a:t>.</a:t>
            </a:r>
          </a:p>
          <a:p>
            <a:pPr marL="342900" marR="0" lvl="0" indent="-342900" algn="l" rtl="0">
              <a:lnSpc>
                <a:spcPct val="100000"/>
              </a:lnSpc>
              <a:spcBef>
                <a:spcPts val="0"/>
              </a:spcBef>
              <a:spcAft>
                <a:spcPts val="0"/>
              </a:spcAft>
              <a:buClr>
                <a:srgbClr val="000000"/>
              </a:buClr>
              <a:buSzPts val="2500"/>
              <a:buFont typeface="Arial"/>
              <a:buChar char="•"/>
            </a:pPr>
            <a:endParaRPr lang="en-US" sz="2300" b="0"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en-US" sz="2300" b="0" dirty="0">
                <a:solidFill>
                  <a:srgbClr val="000000"/>
                </a:solidFill>
                <a:latin typeface="Arial"/>
                <a:ea typeface="Arial"/>
                <a:cs typeface="Arial"/>
                <a:sym typeface="Arial"/>
              </a:rPr>
              <a:t>Khi c</a:t>
            </a:r>
            <a:r>
              <a:rPr lang="vi-VN" sz="2300" b="0" i="0" u="none" strike="noStrike" cap="none" dirty="0">
                <a:solidFill>
                  <a:srgbClr val="000000"/>
                </a:solidFill>
                <a:latin typeface="Arial"/>
                <a:ea typeface="Arial"/>
                <a:cs typeface="Arial"/>
                <a:sym typeface="Arial"/>
              </a:rPr>
              <a:t>ần đưa ra yêu cầu cho đối tượng mà không cần biết bất cứ gì về hoạt động được yêu cầu cũng như cụ thể nơi nhận yêu cầu.</a:t>
            </a:r>
            <a:endParaRPr lang="en-US"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endParaRPr lang="en-US"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en-US" sz="2300" b="0" i="0" u="none" strike="noStrike" cap="none" dirty="0">
                <a:solidFill>
                  <a:srgbClr val="000000"/>
                </a:solidFill>
                <a:latin typeface="Arial"/>
                <a:ea typeface="Arial"/>
                <a:cs typeface="Arial"/>
                <a:sym typeface="Arial"/>
              </a:rPr>
              <a:t>Khi </a:t>
            </a:r>
            <a:r>
              <a:rPr lang="en-US" sz="2300" b="0" i="0" u="none" strike="noStrike" cap="none" dirty="0" err="1">
                <a:solidFill>
                  <a:srgbClr val="000000"/>
                </a:solidFill>
                <a:latin typeface="Arial"/>
                <a:ea typeface="Arial"/>
                <a:cs typeface="Arial"/>
                <a:sym typeface="Arial"/>
              </a:rPr>
              <a:t>muốn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thực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hiện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yêu</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cầu</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theo</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thứ</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tự</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nhất</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định</a:t>
            </a:r>
            <a:r>
              <a:rPr lang="en-US" sz="2300" b="0" i="0" u="none" strike="noStrike" cap="none" dirty="0">
                <a:solidFill>
                  <a:srgbClr val="000000"/>
                </a:solidFill>
                <a:latin typeface="Arial"/>
                <a:ea typeface="Arial"/>
                <a:cs typeface="Arial"/>
                <a:sym typeface="Arial"/>
              </a:rPr>
              <a:t> (queue) </a:t>
            </a:r>
            <a:r>
              <a:rPr lang="en-US" sz="2300" b="0" i="0" u="none" strike="noStrike" cap="none" dirty="0" err="1">
                <a:solidFill>
                  <a:srgbClr val="000000"/>
                </a:solidFill>
                <a:latin typeface="Arial"/>
                <a:ea typeface="Arial"/>
                <a:cs typeface="Arial"/>
                <a:sym typeface="Arial"/>
              </a:rPr>
              <a:t>hoặc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cần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kiểm</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soát</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việc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thực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các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yêu</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cầu</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một</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cách</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linh</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hoạt</a:t>
            </a:r>
            <a:endParaRPr lang="en-US"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endParaRPr lang="en-US"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vi-VN" sz="2300" b="0" i="0" u="none" strike="noStrike" cap="none" dirty="0">
                <a:solidFill>
                  <a:srgbClr val="000000"/>
                </a:solidFill>
                <a:latin typeface="Arial"/>
                <a:ea typeface="Arial"/>
                <a:cs typeface="Arial"/>
                <a:sym typeface="Arial"/>
              </a:rPr>
              <a:t>Khi muốn triển khai các thao tác có thể đảo ngược.</a:t>
            </a:r>
          </a:p>
          <a:p>
            <a:pPr marL="342900" marR="0" lvl="0" indent="-342900" algn="l" rtl="0">
              <a:lnSpc>
                <a:spcPct val="100000"/>
              </a:lnSpc>
              <a:spcBef>
                <a:spcPts val="0"/>
              </a:spcBef>
              <a:spcAft>
                <a:spcPts val="0"/>
              </a:spcAft>
              <a:buClr>
                <a:srgbClr val="000000"/>
              </a:buClr>
              <a:buSzPts val="2500"/>
              <a:buFont typeface="Arial"/>
              <a:buChar char="•"/>
            </a:pPr>
            <a:endParaRPr sz="23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br>
              <a:rPr lang="en-US" sz="4000" dirty="0">
                <a:cs typeface="Tahoma" charset="0"/>
              </a:rPr>
            </a:br>
            <a:endParaRPr lang="en-US" sz="4000" b="1" dirty="0">
              <a:solidFill>
                <a:schemeClr val="tx1"/>
              </a:solidFill>
              <a:cs typeface="Tahoma" charset="0"/>
            </a:endParaRPr>
          </a:p>
        </p:txBody>
      </p:sp>
      <p:pic>
        <p:nvPicPr>
          <p:cNvPr id="3" name="Picture 2">
            <a:extLst>
              <a:ext uri="{FF2B5EF4-FFF2-40B4-BE49-F238E27FC236}">
                <a16:creationId xmlns:a16="http://schemas.microsoft.com/office/drawing/2014/main" id="{F1126006-FC0B-F416-D081-493209936FB4}"/>
              </a:ext>
            </a:extLst>
          </p:cNvPr>
          <p:cNvPicPr>
            <a:picLocks noChangeAspect="1"/>
          </p:cNvPicPr>
          <p:nvPr/>
        </p:nvPicPr>
        <p:blipFill>
          <a:blip r:embed="rId3"/>
          <a:stretch>
            <a:fillRect/>
          </a:stretch>
        </p:blipFill>
        <p:spPr>
          <a:xfrm>
            <a:off x="675731" y="1219200"/>
            <a:ext cx="7792537" cy="5020376"/>
          </a:xfrm>
          <a:prstGeom prst="rect">
            <a:avLst/>
          </a:prstGeom>
        </p:spPr>
      </p:pic>
    </p:spTree>
    <p:extLst>
      <p:ext uri="{BB962C8B-B14F-4D97-AF65-F5344CB8AC3E}">
        <p14:creationId xmlns:p14="http://schemas.microsoft.com/office/powerpoint/2010/main" val="3706371171"/>
      </p:ext>
    </p:extLst>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600200"/>
            <a:ext cx="8458200" cy="4191000"/>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300" dirty="0" err="1"/>
              <a:t>Các</a:t>
            </a:r>
            <a:r>
              <a:rPr lang="en-US" sz="2300" dirty="0"/>
              <a:t> </a:t>
            </a:r>
            <a:r>
              <a:rPr lang="en-US" sz="2300" dirty="0" err="1"/>
              <a:t>thành</a:t>
            </a:r>
            <a:r>
              <a:rPr lang="en-US" sz="2300" dirty="0"/>
              <a:t> </a:t>
            </a:r>
            <a:r>
              <a:rPr lang="en-US" sz="2300" dirty="0" err="1"/>
              <a:t>phần</a:t>
            </a:r>
            <a:r>
              <a:rPr lang="en-US" sz="2300" dirty="0"/>
              <a:t> </a:t>
            </a:r>
            <a:r>
              <a:rPr lang="en-US" sz="2300" dirty="0" err="1"/>
              <a:t>trong</a:t>
            </a:r>
            <a:r>
              <a:rPr lang="en-US" sz="2300" dirty="0"/>
              <a:t> </a:t>
            </a:r>
            <a:r>
              <a:rPr lang="en-US" sz="2300" dirty="0" err="1"/>
              <a:t>mô</a:t>
            </a:r>
            <a:r>
              <a:rPr lang="en-US" sz="2300" dirty="0"/>
              <a:t> </a:t>
            </a:r>
            <a:r>
              <a:rPr lang="en-US" sz="2300" dirty="0" err="1"/>
              <a:t>hình</a:t>
            </a:r>
            <a:r>
              <a:rPr lang="en-US" sz="2300" dirty="0"/>
              <a:t>:</a:t>
            </a:r>
            <a:endParaRPr lang="vi-VN" sz="2300" b="1" dirty="0"/>
          </a:p>
          <a:p>
            <a:pPr lvl="0"/>
            <a:r>
              <a:rPr lang="vi-VN" sz="2300" b="1" dirty="0"/>
              <a:t>Command:</a:t>
            </a:r>
            <a:r>
              <a:rPr lang="vi-VN" sz="2300" dirty="0"/>
              <a:t> là một interface hoặc abstract class, chứa một phương thức trừu tượng thực thi (execute) một hành động (operation). Request sẽ được đóng gói dưới dạng Command.</a:t>
            </a:r>
          </a:p>
          <a:p>
            <a:pPr lvl="0"/>
            <a:r>
              <a:rPr lang="vi-VN" sz="2300" b="1" dirty="0"/>
              <a:t>ConcreteCommand: </a:t>
            </a:r>
            <a:r>
              <a:rPr lang="vi-VN" sz="2300" dirty="0"/>
              <a:t>Triển khai giao diện Command và kết nối với các thực thể cụ thể mà nó chịu trách nhiệm thực hiện. ConcreteCommand lưu trữ tham chiếu đến Receiver (người nhận) và cung cấp phương thức Execute() để gọi các hành động trên Receiver.</a:t>
            </a:r>
          </a:p>
          <a:p>
            <a:pPr lvl="0"/>
            <a:endParaRPr lang="vi-VN" sz="2300" dirty="0"/>
          </a:p>
          <a:p>
            <a:pPr lvl="0"/>
            <a:endParaRPr lang="en-US" sz="2300" dirty="0"/>
          </a:p>
        </p:txBody>
      </p:sp>
    </p:spTree>
    <p:extLst>
      <p:ext uri="{BB962C8B-B14F-4D97-AF65-F5344CB8AC3E}">
        <p14:creationId xmlns:p14="http://schemas.microsoft.com/office/powerpoint/2010/main" val="1895960526"/>
      </p:ext>
    </p:extLst>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2064</TotalTime>
  <Words>1244</Words>
  <Application>Microsoft Office PowerPoint</Application>
  <PresentationFormat>On-screen Show (4:3)</PresentationFormat>
  <Paragraphs>78</Paragraphs>
  <Slides>19</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Courier New</vt:lpstr>
      <vt:lpstr>Tahoma</vt:lpstr>
      <vt:lpstr>Times New Roman</vt:lpstr>
      <vt:lpstr>Wingdings</vt:lpstr>
      <vt:lpstr>VNPT template</vt:lpstr>
      <vt:lpstr>Custom Design</vt:lpstr>
      <vt:lpstr>Command pattern</vt:lpstr>
      <vt:lpstr>Nội dung</vt:lpstr>
      <vt:lpstr>1. Tổng quan</vt:lpstr>
      <vt:lpstr>2. Ngữ cảnh/trường hợp sử dụng </vt:lpstr>
      <vt:lpstr>2. Ngữ cảnh/trường hợp sử dụng </vt:lpstr>
      <vt:lpstr>2. Ngữ cảnh/trường hợp sử dụng </vt:lpstr>
      <vt:lpstr>2. Ngữ cảnh/trường hợp sử dụng</vt:lpstr>
      <vt:lpstr>3. Cấu trúc mẫu và mô tả </vt:lpstr>
      <vt:lpstr>3. Cấu trúc mẫu và mô tả </vt:lpstr>
      <vt:lpstr>3. Cấu trúc mẫu và mô tả </vt:lpstr>
      <vt:lpstr>4. Ví dụ minh họa </vt:lpstr>
      <vt:lpstr>5. Ưu điểm &amp; Nhược điểm  </vt:lpstr>
      <vt:lpstr>5. Ưu điểm &amp; Nhược điểm  </vt:lpstr>
      <vt:lpstr>6. Liên quan đến các mẫu khác </vt:lpstr>
      <vt:lpstr>6. Liên quan đến các mẫu khác </vt:lpstr>
      <vt:lpstr>6. Liên quan đến các mẫu khác </vt:lpstr>
      <vt:lpstr>6. Liên quan đến các mẫu khác </vt:lpstr>
      <vt:lpstr>6. Liên quan đến các mẫu khác </vt:lpstr>
      <vt:lpstr>Thanks for watching!</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Nguyen Quan</cp:lastModifiedBy>
  <cp:revision>162</cp:revision>
  <dcterms:created xsi:type="dcterms:W3CDTF">2010-09-29T06:57:02Z</dcterms:created>
  <dcterms:modified xsi:type="dcterms:W3CDTF">2024-05-14T01:53:15Z</dcterms:modified>
</cp:coreProperties>
</file>