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90" r:id="rId7"/>
    <p:sldId id="265" r:id="rId8"/>
    <p:sldId id="266" r:id="rId9"/>
    <p:sldId id="274" r:id="rId10"/>
    <p:sldId id="283" r:id="rId11"/>
    <p:sldId id="285" r:id="rId12"/>
    <p:sldId id="288" r:id="rId13"/>
    <p:sldId id="289" r:id="rId14"/>
    <p:sldId id="291" r:id="rId15"/>
  </p:sldIdLst>
  <p:sldSz cx="9144000" cy="6858000" type="screen4x3"/>
  <p:notesSz cx="9872663" cy="6797675"/>
  <p:embeddedFontLst>
    <p:embeddedFont>
      <p:font typeface="Tahoma" panose="020B060403050404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hrefXz5e0++8cY7CyQQG3n5rV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vi-VN"/>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3" name="Google Shape;223;p2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2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2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2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06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p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p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86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1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3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3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39"/>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39"/>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39"/>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3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36"/>
          <p:cNvSpPr>
            <a:spLocks noGrp="1"/>
          </p:cNvSpPr>
          <p:nvPr>
            <p:ph type="pic" idx="2"/>
          </p:nvPr>
        </p:nvSpPr>
        <p:spPr>
          <a:xfrm>
            <a:off x="1792288" y="612775"/>
            <a:ext cx="5486400" cy="4114800"/>
          </a:xfrm>
          <a:prstGeom prst="rect">
            <a:avLst/>
          </a:prstGeom>
          <a:noFill/>
          <a:ln>
            <a:noFill/>
          </a:ln>
        </p:spPr>
      </p:sp>
      <p:sp>
        <p:nvSpPr>
          <p:cNvPr id="35" name="Google Shape;35;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3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3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3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2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4400" b="1" i="0" u="none" strike="noStrike" cap="none" dirty="0">
                <a:solidFill>
                  <a:schemeClr val="bg1"/>
                </a:solidFill>
                <a:latin typeface="Arial"/>
                <a:ea typeface="Arial"/>
                <a:cs typeface="Arial"/>
                <a:sym typeface="Arial"/>
              </a:rPr>
              <a:t>Mẫu </a:t>
            </a:r>
            <a:r>
              <a:rPr lang="en-US" sz="4400" b="1" i="0" u="none" strike="noStrike" cap="none" dirty="0">
                <a:solidFill>
                  <a:schemeClr val="bg1"/>
                </a:solidFill>
                <a:latin typeface="Arial"/>
                <a:ea typeface="Arial"/>
                <a:cs typeface="Arial"/>
                <a:sym typeface="Arial"/>
              </a:rPr>
              <a:t>Composite</a:t>
            </a:r>
            <a:endParaRPr dirty="0">
              <a:solidFill>
                <a:schemeClr val="bg1"/>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26" name="Google Shape;226;p2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b="1" dirty="0">
                <a:latin typeface="Arial"/>
                <a:ea typeface="Arial"/>
                <a:cs typeface="Arial"/>
                <a:sym typeface="Arial"/>
              </a:rPr>
              <a:t>Tính linh hoạt và mở rộng:</a:t>
            </a:r>
            <a:r>
              <a:rPr lang="vi-VN" sz="2400" dirty="0">
                <a:latin typeface="Arial"/>
                <a:ea typeface="Arial"/>
                <a:cs typeface="Arial"/>
                <a:sym typeface="Arial"/>
              </a:rPr>
              <a:t> Composite cho phép xây dựng các cấu trúc dạng cây phức tạp một cách linh hoạt và dễ dàng mở rộng bằng cách thêm hoặc loại bỏ các nút.</a:t>
            </a:r>
            <a:endParaRPr lang="en-US" sz="2400" dirty="0">
              <a:latin typeface="Arial"/>
              <a:ea typeface="Arial"/>
              <a:cs typeface="Arial"/>
              <a:sym typeface="Arial"/>
            </a:endParaRPr>
          </a:p>
          <a:p>
            <a:pPr marL="342900" lvl="0" indent="-342900" algn="just" rtl="0">
              <a:lnSpc>
                <a:spcPct val="120000"/>
              </a:lnSpc>
              <a:spcBef>
                <a:spcPts val="0"/>
              </a:spcBef>
              <a:spcAft>
                <a:spcPts val="0"/>
              </a:spcAft>
              <a:buClr>
                <a:schemeClr val="dk1"/>
              </a:buClr>
              <a:buSzPts val="2400"/>
              <a:buFont typeface="Noto Sans Symbols"/>
              <a:buChar char="❖"/>
            </a:pPr>
            <a:endParaRPr lang="vi-VN" sz="2400" dirty="0">
              <a:latin typeface="Arial"/>
              <a:ea typeface="Arial"/>
              <a:cs typeface="Arial"/>
              <a:sym typeface="Arial"/>
            </a:endParaRPr>
          </a:p>
          <a:p>
            <a:pPr marL="342900" lvl="0" indent="-342900" algn="just" rtl="0">
              <a:lnSpc>
                <a:spcPct val="120000"/>
              </a:lnSpc>
              <a:spcBef>
                <a:spcPts val="0"/>
              </a:spcBef>
              <a:spcAft>
                <a:spcPts val="0"/>
              </a:spcAft>
              <a:buClr>
                <a:schemeClr val="dk1"/>
              </a:buClr>
              <a:buSzPts val="2400"/>
              <a:buFont typeface="Noto Sans Symbols"/>
              <a:buChar char="❖"/>
            </a:pPr>
            <a:r>
              <a:rPr lang="vi-VN" sz="2400" b="1" dirty="0">
                <a:latin typeface="Arial"/>
                <a:ea typeface="Arial"/>
                <a:cs typeface="Arial"/>
                <a:sym typeface="Arial"/>
              </a:rPr>
              <a:t>Dễ dàng duyệt qua cây đối tượng: </a:t>
            </a:r>
            <a:r>
              <a:rPr lang="vi-VN" sz="2400" dirty="0">
                <a:latin typeface="Arial"/>
                <a:ea typeface="Arial"/>
                <a:cs typeface="Arial"/>
                <a:sym typeface="Arial"/>
              </a:rPr>
              <a:t>Composite cung cấp cách tiếp cận đồng nhất cho việc duyệt qua và thao tác trên toàn bộ cây đối tượng hoặc một phần của nó.</a:t>
            </a:r>
            <a:endParaRPr lang="en-US" sz="2400" dirty="0">
              <a:latin typeface="Arial"/>
              <a:ea typeface="Arial"/>
              <a:cs typeface="Arial"/>
              <a:sym typeface="Arial"/>
            </a:endParaRPr>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38" name="Google Shape;238;p24"/>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Đồng nhất trong xử lý: Composite cho phép xử lý các thành phần của cây đối tượng theo cách đồng nhất thông qua giao diện chung.</a:t>
            </a:r>
            <a:endParaRPr lang="en-US" sz="2400" dirty="0">
              <a:latin typeface="Arial"/>
              <a:ea typeface="Arial"/>
              <a:cs typeface="Arial"/>
              <a:sym typeface="Arial"/>
            </a:endParaRPr>
          </a:p>
          <a:p>
            <a:pPr marL="342900" lvl="0" indent="-342900" algn="just" rtl="0">
              <a:lnSpc>
                <a:spcPct val="120000"/>
              </a:lnSpc>
              <a:spcBef>
                <a:spcPts val="0"/>
              </a:spcBef>
              <a:spcAft>
                <a:spcPts val="0"/>
              </a:spcAft>
              <a:buClr>
                <a:schemeClr val="dk1"/>
              </a:buClr>
              <a:buSzPts val="2400"/>
              <a:buFont typeface="Noto Sans Symbols"/>
              <a:buChar char="❖"/>
            </a:pPr>
            <a:endParaRPr lang="vi-VN" sz="2400" dirty="0">
              <a:latin typeface="Arial"/>
              <a:ea typeface="Arial"/>
              <a:cs typeface="Arial"/>
              <a:sym typeface="Arial"/>
            </a:endParaRPr>
          </a:p>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Nguyên tắc open/close: có thể khởi tạo các loại phần tử mới vào ứng dụng mà không phá vỡ code hiện có đang hoạt động với đối tượng cây.</a:t>
            </a:r>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p:txBody>
      </p:sp>
    </p:spTree>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6. Nhược điểm</a:t>
            </a:r>
            <a:endParaRPr sz="4000" b="1">
              <a:solidFill>
                <a:schemeClr val="dk1"/>
              </a:solidFill>
            </a:endParaRPr>
          </a:p>
        </p:txBody>
      </p:sp>
      <p:sp>
        <p:nvSpPr>
          <p:cNvPr id="256" name="Google Shape;256;p27"/>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Code có thể trở nên phức tạp hơn mức bình thường, vì có rất nhiều interfaces và classes được khởi tạo cùng với mẫu.</a:t>
            </a:r>
            <a:endParaRPr lang="en-US" sz="2400" dirty="0">
              <a:latin typeface="Arial"/>
              <a:ea typeface="Arial"/>
              <a:cs typeface="Arial"/>
              <a:sym typeface="Arial"/>
            </a:endParaRPr>
          </a:p>
          <a:p>
            <a:pPr marL="342900" lvl="0" indent="-342900" algn="just" rtl="0">
              <a:lnSpc>
                <a:spcPct val="120000"/>
              </a:lnSpc>
              <a:spcBef>
                <a:spcPts val="0"/>
              </a:spcBef>
              <a:spcAft>
                <a:spcPts val="0"/>
              </a:spcAft>
              <a:buClr>
                <a:schemeClr val="dk1"/>
              </a:buClr>
              <a:buSzPts val="2400"/>
              <a:buFont typeface="Noto Sans Symbols"/>
              <a:buChar char="❖"/>
            </a:pPr>
            <a:endParaRPr lang="en-US" sz="2400" dirty="0">
              <a:latin typeface="Arial"/>
              <a:ea typeface="Arial"/>
              <a:cs typeface="Arial"/>
              <a:sym typeface="Arial"/>
            </a:endParaRPr>
          </a:p>
          <a:p>
            <a:pPr marL="342900" lvl="0" indent="-342900" algn="just">
              <a:lnSpc>
                <a:spcPct val="120000"/>
              </a:lnSpc>
              <a:spcBef>
                <a:spcPts val="0"/>
              </a:spcBef>
              <a:buSzPts val="2400"/>
              <a:buFont typeface="Noto Sans Symbols"/>
              <a:buChar char="❖"/>
            </a:pPr>
            <a:r>
              <a:rPr lang="vi-VN" sz="2400" dirty="0">
                <a:latin typeface="Arial"/>
                <a:ea typeface="Arial"/>
                <a:cs typeface="Arial"/>
                <a:sym typeface="Arial"/>
              </a:rPr>
              <a:t>Hiệu suất</a:t>
            </a:r>
            <a:r>
              <a:rPr lang="en-US" sz="2400" dirty="0">
                <a:latin typeface="Arial"/>
                <a:ea typeface="Arial"/>
                <a:cs typeface="Arial"/>
                <a:sym typeface="Arial"/>
              </a:rPr>
              <a:t> </a:t>
            </a:r>
            <a:r>
              <a:rPr lang="en-US" sz="2400" dirty="0" err="1">
                <a:latin typeface="Arial"/>
                <a:ea typeface="Arial"/>
                <a:cs typeface="Arial"/>
                <a:sym typeface="Arial"/>
              </a:rPr>
              <a:t>kém</a:t>
            </a:r>
            <a:r>
              <a:rPr lang="en-US" sz="2400" dirty="0">
                <a:latin typeface="Arial"/>
                <a:ea typeface="Arial"/>
                <a:cs typeface="Arial"/>
                <a:sym typeface="Arial"/>
              </a:rPr>
              <a:t>: </a:t>
            </a:r>
            <a:r>
              <a:rPr lang="vi-VN" sz="2400" dirty="0"/>
              <a:t>khi cây có kích thước lớn và phức tạp</a:t>
            </a:r>
            <a:r>
              <a:rPr lang="en-US" sz="2400" dirty="0"/>
              <a:t>,</a:t>
            </a:r>
            <a:r>
              <a:rPr lang="vi-VN" sz="2400" dirty="0"/>
              <a:t> </a:t>
            </a:r>
            <a:r>
              <a:rPr lang="vi-VN" sz="2400" dirty="0">
                <a:latin typeface="Arial"/>
                <a:ea typeface="Arial"/>
                <a:cs typeface="Arial"/>
                <a:sym typeface="Arial"/>
              </a:rPr>
              <a:t>việc duyệt qua cây đối tượng có thể gây ra hiệu suất kém, </a:t>
            </a:r>
            <a:endParaRPr sz="2400" dirty="0">
              <a:latin typeface="Arial"/>
              <a:ea typeface="Arial"/>
              <a:cs typeface="Arial"/>
              <a:sym typeface="Arial"/>
            </a:endParaRPr>
          </a:p>
        </p:txBody>
      </p:sp>
    </p:spTree>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7. </a:t>
            </a:r>
            <a:r>
              <a:rPr lang="en-US" sz="3500" b="1" dirty="0">
                <a:solidFill>
                  <a:schemeClr val="dk1"/>
                </a:solidFill>
              </a:rPr>
              <a:t>Liên </a:t>
            </a:r>
            <a:r>
              <a:rPr lang="en-US" sz="3500" b="1" dirty="0" err="1">
                <a:solidFill>
                  <a:schemeClr val="dk1"/>
                </a:solidFill>
              </a:rPr>
              <a:t>quan</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b="1" dirty="0">
              <a:solidFill>
                <a:schemeClr val="dk1"/>
              </a:solidFill>
            </a:endParaRPr>
          </a:p>
        </p:txBody>
      </p:sp>
      <p:sp>
        <p:nvSpPr>
          <p:cNvPr id="262" name="Google Shape;262;p28"/>
          <p:cNvSpPr txBox="1">
            <a:spLocks noGrp="1"/>
          </p:cNvSpPr>
          <p:nvPr>
            <p:ph type="body" idx="1"/>
          </p:nvPr>
        </p:nvSpPr>
        <p:spPr>
          <a:xfrm>
            <a:off x="117987" y="1066800"/>
            <a:ext cx="8873613" cy="5638800"/>
          </a:xfrm>
          <a:prstGeom prst="rect">
            <a:avLst/>
          </a:prstGeom>
          <a:noFill/>
          <a:ln>
            <a:noFill/>
          </a:ln>
        </p:spPr>
        <p:txBody>
          <a:bodyPr spcFirstLastPara="1" wrap="square" lIns="91425" tIns="45700" rIns="91425" bIns="45700" anchor="t" anchorCtr="0">
            <a:noAutofit/>
          </a:bodyPr>
          <a:lstStyle/>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Builder: Có thể sử dụng Builder khi tạo các cây Composite phức tạp vì bạn có thể lập trình các bước xây dựng của nó để hoạt động một cách đệ quy.</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Iterator: có thể sử dụng Iterators để duyệt qua các cây Composite.</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Visitor: Bạn có thể sử dụng Visitor truy cập để thực hiện một thao tác trên toàn bộ cây Composite.</a:t>
            </a: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Flyweights: Bạn có thể triển khai các nút lá được chia sẻ của Composite cây dưới dạng Flyweights để tiết kiệm RAM.</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endParaRPr sz="2300" dirty="0">
              <a:latin typeface="Arial"/>
              <a:ea typeface="Arial"/>
              <a:cs typeface="Arial"/>
              <a:sym typeface="Arial"/>
            </a:endParaRPr>
          </a:p>
        </p:txBody>
      </p:sp>
    </p:spTree>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7. </a:t>
            </a:r>
            <a:r>
              <a:rPr lang="en-US" sz="3500" b="1" dirty="0">
                <a:solidFill>
                  <a:schemeClr val="dk1"/>
                </a:solidFill>
              </a:rPr>
              <a:t>Liên </a:t>
            </a:r>
            <a:r>
              <a:rPr lang="en-US" sz="3500" b="1" dirty="0" err="1">
                <a:solidFill>
                  <a:schemeClr val="dk1"/>
                </a:solidFill>
              </a:rPr>
              <a:t>quan</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b="1" dirty="0">
              <a:solidFill>
                <a:schemeClr val="dk1"/>
              </a:solidFill>
            </a:endParaRPr>
          </a:p>
        </p:txBody>
      </p:sp>
      <p:sp>
        <p:nvSpPr>
          <p:cNvPr id="262" name="Google Shape;262;p28"/>
          <p:cNvSpPr txBox="1">
            <a:spLocks noGrp="1"/>
          </p:cNvSpPr>
          <p:nvPr>
            <p:ph type="body" idx="1"/>
          </p:nvPr>
        </p:nvSpPr>
        <p:spPr>
          <a:xfrm>
            <a:off x="117987" y="1066800"/>
            <a:ext cx="8873613" cy="5638800"/>
          </a:xfrm>
          <a:prstGeom prst="rect">
            <a:avLst/>
          </a:prstGeom>
          <a:noFill/>
          <a:ln>
            <a:noFill/>
          </a:ln>
        </p:spPr>
        <p:txBody>
          <a:bodyPr spcFirstLastPara="1" wrap="square" lIns="91425" tIns="45700" rIns="91425" bIns="45700" anchor="t" anchorCtr="0">
            <a:noAutofit/>
          </a:bodyPr>
          <a:lstStyle/>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Decorator: Decorator giống như Composite nhưng chỉ có một thành phần con. Bạn có thể sử dụng Decorator để mở rộng hành vi của một đối tượng cụ thể trong cây Composite.</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Prototype: Các thiết kế sử dụng nhiều Composite và Decorator thường có thể được hưởng lợi từ việc sử dụng Prototype. Áp dụng mẫu cho phép bạn sao chép các cấu trúc phức tạp thay vì xây dựng lại chúng từ đầu.</a:t>
            </a:r>
            <a:endParaRPr sz="2300" dirty="0">
              <a:latin typeface="Arial"/>
              <a:ea typeface="Arial"/>
              <a:cs typeface="Arial"/>
              <a:sym typeface="Arial"/>
            </a:endParaRPr>
          </a:p>
        </p:txBody>
      </p:sp>
    </p:spTree>
    <p:extLst>
      <p:ext uri="{BB962C8B-B14F-4D97-AF65-F5344CB8AC3E}">
        <p14:creationId xmlns:p14="http://schemas.microsoft.com/office/powerpoint/2010/main" val="1509728377"/>
      </p:ext>
    </p:extLst>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Nội dung</a:t>
            </a:r>
            <a:endParaRPr sz="3500" dirty="0"/>
          </a:p>
        </p:txBody>
      </p:sp>
      <p:sp>
        <p:nvSpPr>
          <p:cNvPr id="62" name="Google Shape;62;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vi-VN" sz="2400" dirty="0">
                <a:latin typeface="Arial"/>
                <a:ea typeface="Arial"/>
                <a:cs typeface="Arial"/>
                <a:sym typeface="Arial"/>
              </a:rPr>
              <a:t>Tổng 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vi-VN" sz="2000" dirty="0">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vi-VN" sz="2000" dirty="0">
                <a:latin typeface="Arial"/>
                <a:ea typeface="Arial"/>
                <a:cs typeface="Arial"/>
                <a:sym typeface="Arial"/>
              </a:rPr>
              <a:t>Mô tả ngắn về 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vi-VN" sz="2000" dirty="0">
                <a:latin typeface="Arial"/>
                <a:ea typeface="Arial"/>
                <a:cs typeface="Arial"/>
                <a:sym typeface="Arial"/>
              </a:rPr>
              <a:t>Phân 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vi-VN" sz="2400" dirty="0"/>
              <a:t>Ngữ cảnh/trường hợp sử dụng</a:t>
            </a:r>
            <a:endParaRPr sz="2400" dirty="0"/>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Cấu trúc mẫu và mô tả + ví dụ minh 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Các bước hiện thực mẫu + code minh 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Ưu 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Nhược 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Liên quan đến các mẫu khác</a:t>
            </a:r>
            <a:endParaRPr sz="2400" dirty="0">
              <a:latin typeface="Arial"/>
              <a:ea typeface="Arial"/>
              <a:cs typeface="Arial"/>
              <a:sym typeface="Arial"/>
            </a:endParaRPr>
          </a:p>
        </p:txBody>
      </p:sp>
    </p:spTree>
  </p:cSld>
  <p:clrMapOvr>
    <a:masterClrMapping/>
  </p:clrMapOvr>
  <p:transition advClick="0">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4" name="Picture 3">
            <a:extLst>
              <a:ext uri="{FF2B5EF4-FFF2-40B4-BE49-F238E27FC236}">
                <a16:creationId xmlns:a16="http://schemas.microsoft.com/office/drawing/2014/main" id="{9E4DC508-8CE3-4C6A-3F8C-F3CECD8A4A86}"/>
              </a:ext>
            </a:extLst>
          </p:cNvPr>
          <p:cNvPicPr>
            <a:picLocks noChangeAspect="1"/>
          </p:cNvPicPr>
          <p:nvPr/>
        </p:nvPicPr>
        <p:blipFill>
          <a:blip r:embed="rId3"/>
          <a:stretch>
            <a:fillRect/>
          </a:stretch>
        </p:blipFill>
        <p:spPr>
          <a:xfrm>
            <a:off x="5116011" y="4219193"/>
            <a:ext cx="3875590" cy="2638807"/>
          </a:xfrm>
          <a:prstGeom prst="rect">
            <a:avLst/>
          </a:prstGeom>
        </p:spPr>
      </p:pic>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1. Tổng quan</a:t>
            </a:r>
            <a:endParaRPr sz="3500" b="1" dirty="0">
              <a:solidFill>
                <a:schemeClr val="dk1"/>
              </a:solidFill>
            </a:endParaRPr>
          </a:p>
        </p:txBody>
      </p:sp>
      <p:sp>
        <p:nvSpPr>
          <p:cNvPr id="68" name="Google Shape;68;p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Tên</a:t>
            </a:r>
            <a:r>
              <a:rPr lang="en-US" sz="2400" dirty="0">
                <a:latin typeface="Arial"/>
                <a:ea typeface="Arial"/>
                <a:cs typeface="Arial"/>
                <a:sym typeface="Arial"/>
              </a:rPr>
              <a:t> </a:t>
            </a:r>
            <a:r>
              <a:rPr lang="en-US" sz="2400" dirty="0" err="1">
                <a:latin typeface="Arial"/>
                <a:ea typeface="Arial"/>
                <a:cs typeface="Arial"/>
                <a:sym typeface="Arial"/>
              </a:rPr>
              <a:t>mẫu</a:t>
            </a:r>
            <a:r>
              <a:rPr lang="vi-VN" sz="2400" dirty="0">
                <a:latin typeface="Arial"/>
                <a:ea typeface="Arial"/>
                <a:cs typeface="Arial"/>
                <a:sym typeface="Arial"/>
              </a:rPr>
              <a:t>: </a:t>
            </a:r>
            <a:r>
              <a:rPr lang="en-US" sz="2400" dirty="0">
                <a:latin typeface="Arial"/>
                <a:ea typeface="Arial"/>
                <a:cs typeface="Arial"/>
                <a:sym typeface="Arial"/>
              </a:rPr>
              <a:t>Composite</a:t>
            </a:r>
            <a:endParaRPr dirty="0"/>
          </a:p>
          <a:p>
            <a:pPr marL="342900" lvl="0" indent="-342900" algn="just" rtl="0">
              <a:lnSpc>
                <a:spcPct val="120000"/>
              </a:lnSpc>
              <a:spcBef>
                <a:spcPts val="600"/>
              </a:spcBef>
              <a:spcAft>
                <a:spcPts val="0"/>
              </a:spcAft>
              <a:buClr>
                <a:schemeClr val="dk1"/>
              </a:buClr>
              <a:buSzPts val="2400"/>
              <a:buFont typeface="Noto Sans Symbols"/>
              <a:buChar char="❖"/>
            </a:pPr>
            <a:r>
              <a:rPr lang="vi-VN" sz="2400" dirty="0">
                <a:latin typeface="Arial"/>
                <a:ea typeface="Arial"/>
                <a:cs typeface="Arial"/>
                <a:sym typeface="Arial"/>
              </a:rPr>
              <a:t>Mô tả: </a:t>
            </a:r>
            <a:endParaRPr lang="en-US" sz="2400" dirty="0">
              <a:latin typeface="Arial"/>
              <a:ea typeface="Arial"/>
              <a:cs typeface="Arial"/>
              <a:sym typeface="Arial"/>
            </a:endParaRPr>
          </a:p>
          <a:p>
            <a:pPr marL="342900" lvl="0" indent="-342900" algn="just" rtl="0">
              <a:lnSpc>
                <a:spcPct val="120000"/>
              </a:lnSpc>
              <a:spcBef>
                <a:spcPts val="600"/>
              </a:spcBef>
              <a:spcAft>
                <a:spcPts val="0"/>
              </a:spcAft>
              <a:buClr>
                <a:schemeClr val="dk1"/>
              </a:buClr>
              <a:buSzPts val="2400"/>
              <a:buFont typeface="Arial" panose="020B0604020202020204" pitchFamily="34" charset="0"/>
              <a:buChar char="•"/>
            </a:pPr>
            <a:r>
              <a:rPr lang="en-US" sz="2400" dirty="0"/>
              <a:t>C</a:t>
            </a:r>
            <a:r>
              <a:rPr lang="vi-VN" sz="2400" dirty="0">
                <a:latin typeface="Arial"/>
                <a:ea typeface="Arial"/>
                <a:cs typeface="Arial"/>
                <a:sym typeface="Arial"/>
              </a:rPr>
              <a:t>ho phép </a:t>
            </a:r>
            <a:r>
              <a:rPr lang="en-US" sz="2400" dirty="0" err="1"/>
              <a:t>tạo</a:t>
            </a:r>
            <a:r>
              <a:rPr lang="en-US" sz="2400" dirty="0"/>
              <a:t> </a:t>
            </a:r>
            <a:r>
              <a:rPr lang="en-US" sz="2400" dirty="0" err="1"/>
              <a:t>ra</a:t>
            </a:r>
            <a:r>
              <a:rPr lang="en-US" sz="2400" dirty="0"/>
              <a:t> </a:t>
            </a:r>
            <a:r>
              <a:rPr lang="en-US" sz="2400" dirty="0" err="1"/>
              <a:t>các</a:t>
            </a:r>
            <a:r>
              <a:rPr lang="vi-VN" sz="2400" dirty="0">
                <a:latin typeface="Arial"/>
                <a:ea typeface="Arial"/>
                <a:cs typeface="Arial"/>
                <a:sym typeface="Arial"/>
              </a:rPr>
              <a:t> đối tượng </a:t>
            </a:r>
            <a:r>
              <a:rPr lang="en-US" sz="2400" dirty="0" err="1">
                <a:latin typeface="Arial"/>
                <a:ea typeface="Arial"/>
                <a:cs typeface="Arial"/>
                <a:sym typeface="Arial"/>
              </a:rPr>
              <a:t>dưới</a:t>
            </a:r>
            <a:r>
              <a:rPr lang="en-US" sz="2400" dirty="0">
                <a:latin typeface="Arial"/>
                <a:ea typeface="Arial"/>
                <a:cs typeface="Arial"/>
                <a:sym typeface="Arial"/>
              </a:rPr>
              <a:t> </a:t>
            </a:r>
            <a:r>
              <a:rPr lang="en-US" sz="2400" dirty="0" err="1">
                <a:latin typeface="Arial"/>
                <a:ea typeface="Arial"/>
                <a:cs typeface="Arial"/>
                <a:sym typeface="Arial"/>
              </a:rPr>
              <a:t>dạng</a:t>
            </a:r>
            <a:r>
              <a:rPr lang="en-US" sz="2400" dirty="0">
                <a:latin typeface="Arial"/>
                <a:ea typeface="Arial"/>
                <a:cs typeface="Arial"/>
                <a:sym typeface="Arial"/>
              </a:rPr>
              <a:t> </a:t>
            </a: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cây</a:t>
            </a:r>
            <a:r>
              <a:rPr lang="en-US" sz="2400" dirty="0">
                <a:latin typeface="Arial"/>
                <a:ea typeface="Arial"/>
                <a:cs typeface="Arial"/>
                <a:sym typeface="Arial"/>
              </a:rPr>
              <a:t> </a:t>
            </a:r>
            <a:r>
              <a:rPr lang="vi-VN" sz="2400" dirty="0">
                <a:latin typeface="Arial"/>
                <a:ea typeface="Arial"/>
                <a:cs typeface="Arial"/>
                <a:sym typeface="Arial"/>
              </a:rPr>
              <a:t>phân cấp để biểu diễn mối quan hệ toàn bộ-cụ thể giữa các đối tượng. </a:t>
            </a:r>
            <a:endParaRPr lang="en-US" sz="2400" dirty="0">
              <a:latin typeface="Arial"/>
              <a:ea typeface="Arial"/>
              <a:cs typeface="Arial"/>
              <a:sym typeface="Arial"/>
            </a:endParaRPr>
          </a:p>
          <a:p>
            <a:pPr marL="342900" lvl="0" indent="-342900" algn="just" rtl="0">
              <a:lnSpc>
                <a:spcPct val="120000"/>
              </a:lnSpc>
              <a:spcBef>
                <a:spcPts val="600"/>
              </a:spcBef>
              <a:spcAft>
                <a:spcPts val="0"/>
              </a:spcAft>
              <a:buClr>
                <a:schemeClr val="dk1"/>
              </a:buClr>
              <a:buSzPts val="2400"/>
              <a:buFont typeface="Arial" panose="020B0604020202020204" pitchFamily="34" charset="0"/>
              <a:buChar char="•"/>
            </a:pPr>
            <a:r>
              <a:rPr lang="vi-VN" sz="2400" dirty="0">
                <a:latin typeface="Arial"/>
                <a:ea typeface="Arial"/>
                <a:cs typeface="Arial"/>
                <a:sym typeface="Arial"/>
              </a:rPr>
              <a:t>Trong mẫu này, các đối tượng cụ thể và cấu trúc toàn bộ đều được xem xét như là một đối tượng duy nhất.</a:t>
            </a:r>
            <a:endParaRPr lang="en-US" sz="2400" dirty="0">
              <a:latin typeface="Arial"/>
              <a:ea typeface="Arial"/>
              <a:cs typeface="Arial"/>
              <a:sym typeface="Arial"/>
            </a:endParaRPr>
          </a:p>
          <a:p>
            <a:pPr marL="342900" lvl="0" indent="-342900" algn="just" rtl="0">
              <a:lnSpc>
                <a:spcPct val="120000"/>
              </a:lnSpc>
              <a:spcBef>
                <a:spcPts val="600"/>
              </a:spcBef>
              <a:spcAft>
                <a:spcPts val="0"/>
              </a:spcAft>
              <a:buClr>
                <a:schemeClr val="dk1"/>
              </a:buClr>
              <a:buSzPts val="2400"/>
              <a:buFont typeface="Wingdings" panose="05000000000000000000" pitchFamily="2" charset="2"/>
              <a:buChar char="v"/>
            </a:pPr>
            <a:r>
              <a:rPr lang="vi-VN" sz="2400" dirty="0">
                <a:latin typeface="Arial"/>
                <a:ea typeface="Arial"/>
                <a:cs typeface="Arial"/>
                <a:sym typeface="Arial"/>
              </a:rPr>
              <a:t>Phân loại: </a:t>
            </a:r>
            <a:r>
              <a:rPr lang="en-US" sz="2400" dirty="0">
                <a:latin typeface="Arial"/>
                <a:ea typeface="Arial"/>
                <a:cs typeface="Arial"/>
                <a:sym typeface="Arial"/>
              </a:rPr>
              <a:t>Structural pattern</a:t>
            </a:r>
            <a:endParaRPr dirty="0"/>
          </a:p>
        </p:txBody>
      </p:sp>
    </p:spTree>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2. </a:t>
            </a:r>
            <a:r>
              <a:rPr lang="vi-VN" sz="3500" b="1" dirty="0"/>
              <a:t>Ngữ cảnh/trường hợp sử dụng</a:t>
            </a:r>
            <a:br>
              <a:rPr lang="vi-VN" sz="3500" b="1" dirty="0"/>
            </a:br>
            <a:endParaRPr sz="3500" b="1" dirty="0">
              <a:solidFill>
                <a:schemeClr val="dk1"/>
              </a:solidFill>
            </a:endParaRPr>
          </a:p>
        </p:txBody>
      </p:sp>
      <p:pic>
        <p:nvPicPr>
          <p:cNvPr id="5" name="Picture 4">
            <a:extLst>
              <a:ext uri="{FF2B5EF4-FFF2-40B4-BE49-F238E27FC236}">
                <a16:creationId xmlns:a16="http://schemas.microsoft.com/office/drawing/2014/main" id="{C5487157-831A-CBA2-D465-61F97A5EA4AC}"/>
              </a:ext>
            </a:extLst>
          </p:cNvPr>
          <p:cNvPicPr>
            <a:picLocks noChangeAspect="1"/>
          </p:cNvPicPr>
          <p:nvPr/>
        </p:nvPicPr>
        <p:blipFill>
          <a:blip r:embed="rId3"/>
          <a:stretch>
            <a:fillRect/>
          </a:stretch>
        </p:blipFill>
        <p:spPr>
          <a:xfrm>
            <a:off x="99308" y="1842442"/>
            <a:ext cx="4472692" cy="3880372"/>
          </a:xfrm>
          <a:prstGeom prst="rect">
            <a:avLst/>
          </a:prstGeom>
          <a:ln>
            <a:solidFill>
              <a:schemeClr val="tx1"/>
            </a:solidFill>
          </a:ln>
        </p:spPr>
      </p:pic>
      <p:pic>
        <p:nvPicPr>
          <p:cNvPr id="7" name="Picture 6">
            <a:extLst>
              <a:ext uri="{FF2B5EF4-FFF2-40B4-BE49-F238E27FC236}">
                <a16:creationId xmlns:a16="http://schemas.microsoft.com/office/drawing/2014/main" id="{99760F75-6449-72D4-8EDC-3BB3BED8313A}"/>
              </a:ext>
            </a:extLst>
          </p:cNvPr>
          <p:cNvPicPr>
            <a:picLocks noChangeAspect="1"/>
          </p:cNvPicPr>
          <p:nvPr/>
        </p:nvPicPr>
        <p:blipFill>
          <a:blip r:embed="rId4"/>
          <a:stretch>
            <a:fillRect/>
          </a:stretch>
        </p:blipFill>
        <p:spPr>
          <a:xfrm>
            <a:off x="4572000" y="1842442"/>
            <a:ext cx="4472692" cy="3880372"/>
          </a:xfrm>
          <a:prstGeom prst="rect">
            <a:avLst/>
          </a:prstGeom>
          <a:ln>
            <a:solidFill>
              <a:schemeClr val="tx1"/>
            </a:solidFill>
          </a:ln>
        </p:spPr>
      </p:pic>
    </p:spTree>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2. Ngữ cảnh/trường hợp sử dụng</a:t>
            </a:r>
            <a:br>
              <a:rPr lang="vi-VN" sz="4000" b="1" dirty="0">
                <a:solidFill>
                  <a:schemeClr val="dk1"/>
                </a:solidFill>
              </a:rPr>
            </a:br>
            <a:endParaRPr sz="4000" b="1" dirty="0">
              <a:solidFill>
                <a:schemeClr val="dk1"/>
              </a:solidFill>
            </a:endParaRPr>
          </a:p>
        </p:txBody>
      </p:sp>
      <p:sp>
        <p:nvSpPr>
          <p:cNvPr id="87" name="Google Shape;87;p6"/>
          <p:cNvSpPr txBox="1">
            <a:spLocks noGrp="1"/>
          </p:cNvSpPr>
          <p:nvPr>
            <p:ph type="body" idx="1"/>
          </p:nvPr>
        </p:nvSpPr>
        <p:spPr>
          <a:xfrm>
            <a:off x="457200" y="1008927"/>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Trường hợp sử dụng:</a:t>
            </a:r>
            <a:endParaRPr dirty="0"/>
          </a:p>
          <a:p>
            <a:pPr marL="342900" indent="-342900" algn="just">
              <a:lnSpc>
                <a:spcPct val="120000"/>
              </a:lnSpc>
              <a:spcBef>
                <a:spcPts val="600"/>
              </a:spcBef>
              <a:buSzPts val="2400"/>
              <a:buFont typeface="Arial" panose="020B0604020202020204" pitchFamily="34" charset="0"/>
              <a:buChar char="•"/>
            </a:pPr>
            <a:r>
              <a:rPr lang="vi-VN" sz="2400" dirty="0"/>
              <a:t>Khi muốn biểu diễn các cấu trúc dạng cây phân cấp: </a:t>
            </a:r>
            <a:endParaRPr lang="en-US" sz="2400" dirty="0"/>
          </a:p>
          <a:p>
            <a:pPr marL="342900" indent="-342900" algn="just">
              <a:lnSpc>
                <a:spcPct val="120000"/>
              </a:lnSpc>
              <a:spcBef>
                <a:spcPts val="600"/>
              </a:spcBef>
              <a:buSzPct val="50000"/>
              <a:buFont typeface="Courier New" panose="02070309020205020404" pitchFamily="49" charset="0"/>
              <a:buChar char="o"/>
            </a:pPr>
            <a:r>
              <a:rPr lang="vi-VN" sz="2400" dirty="0"/>
              <a:t>Composite rất hữu ích khi muốn biểu diễn một cấu trúc dữ liệu dạng cây, trong đó mỗi nút có thể là một đối tượng riêng biệt hoặc là một cấu trúc toàn bộ chứa các nút con.</a:t>
            </a:r>
          </a:p>
          <a:p>
            <a:pPr marL="342900" indent="-342900" algn="just">
              <a:lnSpc>
                <a:spcPct val="120000"/>
              </a:lnSpc>
              <a:spcBef>
                <a:spcPts val="600"/>
              </a:spcBef>
              <a:buSzPts val="2400"/>
              <a:buFont typeface="Arial" panose="020B0604020202020204" pitchFamily="34" charset="0"/>
              <a:buChar char="•"/>
            </a:pPr>
            <a:endParaRPr lang="vi-VN" sz="2400" dirty="0"/>
          </a:p>
          <a:p>
            <a:pPr marL="342900" indent="-342900" algn="just">
              <a:lnSpc>
                <a:spcPct val="120000"/>
              </a:lnSpc>
              <a:spcBef>
                <a:spcPts val="600"/>
              </a:spcBef>
              <a:buSzPts val="2400"/>
              <a:buFont typeface="Arial" panose="020B0604020202020204" pitchFamily="34" charset="0"/>
              <a:buChar char="•"/>
            </a:pPr>
            <a:r>
              <a:rPr lang="vi-VN" sz="2400" dirty="0"/>
              <a:t>Khi</a:t>
            </a:r>
            <a:r>
              <a:rPr lang="en-US" sz="2400" dirty="0"/>
              <a:t> </a:t>
            </a:r>
            <a:r>
              <a:rPr lang="vi-VN" sz="2400" dirty="0"/>
              <a:t>muốn xử lý các thành phần của cấu trúc theo cách đồng nhất: </a:t>
            </a:r>
            <a:endParaRPr lang="en-US" sz="2400" dirty="0"/>
          </a:p>
          <a:p>
            <a:pPr marL="342900" indent="-342900" algn="just">
              <a:lnSpc>
                <a:spcPct val="120000"/>
              </a:lnSpc>
              <a:spcBef>
                <a:spcPts val="600"/>
              </a:spcBef>
              <a:buSzPct val="50000"/>
              <a:buFont typeface="Courier New" panose="02070309020205020404" pitchFamily="49" charset="0"/>
              <a:buChar char="o"/>
            </a:pPr>
            <a:r>
              <a:rPr lang="vi-VN" sz="2400" dirty="0"/>
              <a:t>Mẫu này cho phép xử lý cả các thành phần cụ thể và cấu trúc toàn bộ của cây dữ liệu theo cách đồng nhất thông qua giao diện chung.</a:t>
            </a:r>
            <a:endParaRPr sz="2400" dirty="0"/>
          </a:p>
        </p:txBody>
      </p:sp>
    </p:spTree>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2. Ngữ cảnh/trường hợp sử dụng</a:t>
            </a:r>
            <a:br>
              <a:rPr lang="vi-VN" sz="4000" b="1" dirty="0">
                <a:solidFill>
                  <a:schemeClr val="dk1"/>
                </a:solidFill>
              </a:rPr>
            </a:br>
            <a:endParaRPr sz="4000" b="1" dirty="0">
              <a:solidFill>
                <a:schemeClr val="dk1"/>
              </a:solidFill>
            </a:endParaRPr>
          </a:p>
        </p:txBody>
      </p:sp>
      <p:sp>
        <p:nvSpPr>
          <p:cNvPr id="87" name="Google Shape;87;p6"/>
          <p:cNvSpPr txBox="1">
            <a:spLocks noGrp="1"/>
          </p:cNvSpPr>
          <p:nvPr>
            <p:ph type="body" idx="1"/>
          </p:nvPr>
        </p:nvSpPr>
        <p:spPr>
          <a:xfrm>
            <a:off x="457200" y="1008927"/>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Trường hợp sử dụng:</a:t>
            </a:r>
            <a:endParaRPr dirty="0"/>
          </a:p>
          <a:p>
            <a:pPr marL="342900" indent="-342900" algn="just">
              <a:lnSpc>
                <a:spcPct val="120000"/>
              </a:lnSpc>
              <a:spcBef>
                <a:spcPts val="600"/>
              </a:spcBef>
              <a:buSzPts val="2400"/>
              <a:buFont typeface="Arial" panose="020B0604020202020204" pitchFamily="34" charset="0"/>
              <a:buChar char="•"/>
            </a:pPr>
            <a:r>
              <a:rPr lang="vi-VN" sz="2400" dirty="0"/>
              <a:t>Khi cần một cách linh hoạt để xây dựng và mở rộng cấu trúc: </a:t>
            </a:r>
            <a:endParaRPr lang="en-US" sz="2400" dirty="0"/>
          </a:p>
          <a:p>
            <a:pPr marL="342900" indent="-342900" algn="just">
              <a:lnSpc>
                <a:spcPct val="120000"/>
              </a:lnSpc>
              <a:spcBef>
                <a:spcPts val="600"/>
              </a:spcBef>
              <a:buSzPct val="50000"/>
              <a:buFont typeface="Courier New" panose="02070309020205020404" pitchFamily="49" charset="0"/>
              <a:buChar char="o"/>
            </a:pPr>
            <a:r>
              <a:rPr lang="vi-VN" sz="2400" dirty="0"/>
              <a:t>Composite cho phép thêm, xóa hoặc thay đổi các thành phần trong cấu trúc một cách linh hoạt mà không làm thay đổi cấu trúc tổng thể</a:t>
            </a:r>
            <a:endParaRPr sz="2400" dirty="0"/>
          </a:p>
        </p:txBody>
      </p:sp>
    </p:spTree>
    <p:extLst>
      <p:ext uri="{BB962C8B-B14F-4D97-AF65-F5344CB8AC3E}">
        <p14:creationId xmlns:p14="http://schemas.microsoft.com/office/powerpoint/2010/main" val="4283366041"/>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3. Cấu trúc mẫu và mô tả </a:t>
            </a:r>
            <a:endParaRPr sz="3500" b="1" dirty="0">
              <a:solidFill>
                <a:schemeClr val="dk1"/>
              </a:solidFill>
            </a:endParaRPr>
          </a:p>
        </p:txBody>
      </p:sp>
      <p:pic>
        <p:nvPicPr>
          <p:cNvPr id="5" name="Picture 4">
            <a:extLst>
              <a:ext uri="{FF2B5EF4-FFF2-40B4-BE49-F238E27FC236}">
                <a16:creationId xmlns:a16="http://schemas.microsoft.com/office/drawing/2014/main" id="{C156464E-61A5-11BF-66F6-966F9A299A51}"/>
              </a:ext>
            </a:extLst>
          </p:cNvPr>
          <p:cNvPicPr>
            <a:picLocks noChangeAspect="1"/>
          </p:cNvPicPr>
          <p:nvPr/>
        </p:nvPicPr>
        <p:blipFill>
          <a:blip r:embed="rId3"/>
          <a:stretch>
            <a:fillRect/>
          </a:stretch>
        </p:blipFill>
        <p:spPr>
          <a:xfrm>
            <a:off x="1957588" y="1002452"/>
            <a:ext cx="5686022" cy="5703148"/>
          </a:xfrm>
          <a:prstGeom prst="rect">
            <a:avLst/>
          </a:prstGeom>
        </p:spPr>
      </p:pic>
    </p:spTree>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3. Cấu trúc mẫu và mô tả </a:t>
            </a:r>
            <a:endParaRPr sz="4000" b="1">
              <a:solidFill>
                <a:schemeClr val="dk1"/>
              </a:solidFill>
            </a:endParaRPr>
          </a:p>
        </p:txBody>
      </p:sp>
      <p:sp>
        <p:nvSpPr>
          <p:cNvPr id="117" name="Google Shape;117;p11"/>
          <p:cNvSpPr txBox="1">
            <a:spLocks noGrp="1"/>
          </p:cNvSpPr>
          <p:nvPr>
            <p:ph type="body" idx="1"/>
          </p:nvPr>
        </p:nvSpPr>
        <p:spPr>
          <a:xfrm>
            <a:off x="457200" y="1034179"/>
            <a:ext cx="8458200" cy="5516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Wingdings" panose="05000000000000000000" pitchFamily="2" charset="2"/>
              <a:buChar char="v"/>
            </a:pPr>
            <a:r>
              <a:rPr lang="en-US" sz="2300" dirty="0" err="1"/>
              <a:t>Các</a:t>
            </a:r>
            <a:r>
              <a:rPr lang="en-US" sz="2300" dirty="0"/>
              <a:t> </a:t>
            </a:r>
            <a:r>
              <a:rPr lang="en-US" sz="2300" dirty="0" err="1"/>
              <a:t>thành</a:t>
            </a:r>
            <a:r>
              <a:rPr lang="en-US" sz="2300" dirty="0"/>
              <a:t> </a:t>
            </a:r>
            <a:r>
              <a:rPr lang="en-US" sz="2300" dirty="0" err="1"/>
              <a:t>phần</a:t>
            </a:r>
            <a:r>
              <a:rPr lang="en-US" sz="2300" dirty="0"/>
              <a:t>:</a:t>
            </a:r>
          </a:p>
          <a:p>
            <a:pPr marL="342900" lvl="0" indent="-342900" algn="l" rtl="0">
              <a:spcBef>
                <a:spcPts val="0"/>
              </a:spcBef>
              <a:spcAft>
                <a:spcPts val="0"/>
              </a:spcAft>
              <a:buClr>
                <a:schemeClr val="dk1"/>
              </a:buClr>
              <a:buSzPts val="2400"/>
              <a:buFont typeface="Arial"/>
              <a:buChar char="•"/>
            </a:pPr>
            <a:r>
              <a:rPr lang="vi-VN" sz="2300" dirty="0"/>
              <a:t>Component: là một interface hoặc abstract class quy định các method chung cần phải có cho tất cả các thành phần tham gia vào mẫu này</a:t>
            </a:r>
            <a:endParaRPr lang="en-US" sz="2300" dirty="0"/>
          </a:p>
          <a:p>
            <a:pPr marL="342900" lvl="0" indent="-342900" algn="l" rtl="0">
              <a:spcBef>
                <a:spcPts val="0"/>
              </a:spcBef>
              <a:spcAft>
                <a:spcPts val="0"/>
              </a:spcAft>
              <a:buClr>
                <a:schemeClr val="dk1"/>
              </a:buClr>
              <a:buSzPts val="2400"/>
              <a:buFont typeface="Arial"/>
              <a:buChar char="•"/>
            </a:pPr>
            <a:endParaRPr lang="vi-VN" sz="2300" dirty="0"/>
          </a:p>
          <a:p>
            <a:pPr marL="342900" lvl="0" indent="-342900" algn="l" rtl="0">
              <a:spcBef>
                <a:spcPts val="0"/>
              </a:spcBef>
              <a:spcAft>
                <a:spcPts val="0"/>
              </a:spcAft>
              <a:buClr>
                <a:schemeClr val="dk1"/>
              </a:buClr>
              <a:buSzPts val="2400"/>
              <a:buFont typeface="Arial"/>
              <a:buChar char="•"/>
            </a:pPr>
            <a:r>
              <a:rPr lang="vi-VN" sz="2300" dirty="0"/>
              <a:t>Leaf: là lớp hiện thực (implements) các phương thức của Component - các object không có con.</a:t>
            </a:r>
            <a:endParaRPr lang="en-US" sz="2300" dirty="0"/>
          </a:p>
          <a:p>
            <a:pPr marL="342900" lvl="0" indent="-342900" algn="l" rtl="0">
              <a:spcBef>
                <a:spcPts val="0"/>
              </a:spcBef>
              <a:spcAft>
                <a:spcPts val="0"/>
              </a:spcAft>
              <a:buClr>
                <a:schemeClr val="dk1"/>
              </a:buClr>
              <a:buSzPts val="2400"/>
              <a:buFont typeface="Arial"/>
              <a:buChar char="•"/>
            </a:pPr>
            <a:endParaRPr lang="vi-VN" sz="2300" dirty="0"/>
          </a:p>
          <a:p>
            <a:pPr marL="342900" lvl="0" indent="-342900" algn="l" rtl="0">
              <a:spcBef>
                <a:spcPts val="0"/>
              </a:spcBef>
              <a:spcAft>
                <a:spcPts val="0"/>
              </a:spcAft>
              <a:buClr>
                <a:schemeClr val="dk1"/>
              </a:buClr>
              <a:buSzPts val="2400"/>
              <a:buFont typeface="Arial"/>
              <a:buChar char="•"/>
            </a:pPr>
            <a:r>
              <a:rPr lang="vi-VN" sz="2300" dirty="0"/>
              <a:t>Composite: lưu trữ tập hợp các Leaf và cài đặt các phương thức của Component. Composite cài đặt các phương thức được định nghĩa trong interface Component bằng cách ủy nhiệm cho các thành phần con xử lý.</a:t>
            </a:r>
            <a:endParaRPr lang="en-US" sz="2300" dirty="0"/>
          </a:p>
          <a:p>
            <a:pPr marL="342900" lvl="0" indent="-342900" algn="l" rtl="0">
              <a:spcBef>
                <a:spcPts val="0"/>
              </a:spcBef>
              <a:spcAft>
                <a:spcPts val="0"/>
              </a:spcAft>
              <a:buClr>
                <a:schemeClr val="dk1"/>
              </a:buClr>
              <a:buSzPts val="2400"/>
              <a:buFont typeface="Arial"/>
              <a:buChar char="•"/>
            </a:pPr>
            <a:endParaRPr lang="vi-VN" sz="2300" dirty="0"/>
          </a:p>
          <a:p>
            <a:pPr marL="342900" lvl="0" indent="-342900" algn="l" rtl="0">
              <a:spcBef>
                <a:spcPts val="0"/>
              </a:spcBef>
              <a:spcAft>
                <a:spcPts val="0"/>
              </a:spcAft>
              <a:buClr>
                <a:schemeClr val="dk1"/>
              </a:buClr>
              <a:buSzPts val="2400"/>
              <a:buFont typeface="Arial"/>
              <a:buChar char="•"/>
            </a:pPr>
            <a:r>
              <a:rPr lang="vi-VN" sz="2300" dirty="0"/>
              <a:t>Client: sử dụng Component để làm việc với các đối tượng trong Composite.</a:t>
            </a:r>
            <a:endParaRPr sz="2300" dirty="0"/>
          </a:p>
        </p:txBody>
      </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4. Code</a:t>
            </a:r>
            <a:r>
              <a:rPr lang="en-US" sz="3500" b="1" dirty="0">
                <a:solidFill>
                  <a:schemeClr val="dk1"/>
                </a:solidFill>
              </a:rPr>
              <a:t> </a:t>
            </a:r>
            <a:r>
              <a:rPr lang="en-US" sz="3500" b="1" dirty="0" err="1">
                <a:solidFill>
                  <a:schemeClr val="dk1"/>
                </a:solidFill>
              </a:rPr>
              <a:t>minh</a:t>
            </a:r>
            <a:r>
              <a:rPr lang="en-US" sz="3500" b="1" dirty="0">
                <a:solidFill>
                  <a:schemeClr val="dk1"/>
                </a:solidFill>
              </a:rPr>
              <a:t> </a:t>
            </a:r>
            <a:r>
              <a:rPr lang="en-US" sz="3500" b="1" dirty="0" err="1">
                <a:solidFill>
                  <a:schemeClr val="dk1"/>
                </a:solidFill>
              </a:rPr>
              <a:t>họa</a:t>
            </a:r>
            <a:endParaRPr sz="3500" b="1" dirty="0">
              <a:solidFill>
                <a:schemeClr val="dk1"/>
              </a:solidFill>
            </a:endParaRPr>
          </a:p>
        </p:txBody>
      </p:sp>
      <p:sp>
        <p:nvSpPr>
          <p:cNvPr id="3" name="Text Placeholder 2">
            <a:extLst>
              <a:ext uri="{FF2B5EF4-FFF2-40B4-BE49-F238E27FC236}">
                <a16:creationId xmlns:a16="http://schemas.microsoft.com/office/drawing/2014/main" id="{00E9FD62-CF0F-0C51-7727-C9DB75D71ACC}"/>
              </a:ext>
            </a:extLst>
          </p:cNvPr>
          <p:cNvSpPr>
            <a:spLocks noGrp="1"/>
          </p:cNvSpPr>
          <p:nvPr>
            <p:ph type="body" idx="1"/>
          </p:nvPr>
        </p:nvSpPr>
        <p:spPr/>
        <p:txBody>
          <a:bodyPr/>
          <a:lstStyle/>
          <a:p>
            <a:endParaRPr lang="en-US"/>
          </a:p>
        </p:txBody>
      </p:sp>
    </p:spTree>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838</Words>
  <Application>Microsoft Office PowerPoint</Application>
  <PresentationFormat>On-screen Show (4:3)</PresentationFormat>
  <Paragraphs>66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Noto Sans Symbols</vt:lpstr>
      <vt:lpstr>Wingdings</vt:lpstr>
      <vt:lpstr>Times New Roman</vt:lpstr>
      <vt:lpstr>Courier New</vt:lpstr>
      <vt:lpstr>Arial</vt:lpstr>
      <vt:lpstr>Calibri</vt:lpstr>
      <vt:lpstr>Tahoma</vt:lpstr>
      <vt:lpstr>VNPT template</vt:lpstr>
      <vt:lpstr>Mẫu Composite</vt:lpstr>
      <vt:lpstr>Nội dung</vt:lpstr>
      <vt:lpstr>1. Tổng quan</vt:lpstr>
      <vt:lpstr>2. Ngữ cảnh/trường hợp sử dụng </vt:lpstr>
      <vt:lpstr>2. Ngữ cảnh/trường hợp sử dụng </vt:lpstr>
      <vt:lpstr>2. Ngữ cảnh/trường hợp sử dụng </vt:lpstr>
      <vt:lpstr>3. Cấu trúc mẫu và mô tả </vt:lpstr>
      <vt:lpstr>3. Cấu trúc mẫu và mô tả </vt:lpstr>
      <vt:lpstr>4. Code minh họa</vt:lpstr>
      <vt:lpstr>5. Ưu điểm</vt:lpstr>
      <vt:lpstr>5. Ưu điểm</vt:lpstr>
      <vt:lpstr>6. Nhược điểm</vt:lpstr>
      <vt:lpstr>7. Liên quan các mẫu khác</vt:lpstr>
      <vt:lpstr>7. Liên quan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Prototype</dc:title>
  <dc:creator>Tran Anh Dung</dc:creator>
  <cp:lastModifiedBy>Nguyen Quan</cp:lastModifiedBy>
  <cp:revision>5</cp:revision>
  <dcterms:created xsi:type="dcterms:W3CDTF">2010-09-29T06:57:02Z</dcterms:created>
  <dcterms:modified xsi:type="dcterms:W3CDTF">2024-05-16T08:51:59Z</dcterms:modified>
</cp:coreProperties>
</file>