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2"/>
  </p:sldMasterIdLst>
  <p:notesMasterIdLst>
    <p:notesMasterId r:id="rId14"/>
  </p:notesMasterIdLst>
  <p:sldIdLst>
    <p:sldId id="256" r:id="rId3"/>
    <p:sldId id="257" r:id="rId4"/>
    <p:sldId id="258" r:id="rId5"/>
    <p:sldId id="259" r:id="rId6"/>
    <p:sldId id="260" r:id="rId7"/>
    <p:sldId id="276" r:id="rId8"/>
    <p:sldId id="267" r:id="rId9"/>
    <p:sldId id="268" r:id="rId10"/>
    <p:sldId id="279" r:id="rId11"/>
    <p:sldId id="281" r:id="rId12"/>
    <p:sldId id="273" r:id="rId13"/>
  </p:sldIdLst>
  <p:sldSz cx="9144000" cy="6858000" type="screen4x3"/>
  <p:notesSz cx="9872663" cy="6797675"/>
  <p:embeddedFontLst>
    <p:embeddedFont>
      <p:font typeface="Tahoma" panose="020B060403050404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CQgmXqFylQVTjoh2W5Hpkmuip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AB1E5-B8DD-4338-85A5-3E8656CDFE11}">
  <a:tblStyle styleId="{5CDAB1E5-B8DD-4338-85A5-3E8656CDFE1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78" d="100"/>
          <a:sy n="78" d="100"/>
        </p:scale>
        <p:origin x="1013"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5" name="Google Shape;125;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26" name="Google Shape;126;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127" name="Google Shape;127;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0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8: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3" name="Google Shape;243;p18: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2" name="Google Shape;152;p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61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1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5460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20"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
        <p:nvSpPr>
          <p:cNvPr id="14" name="Google Shape;14;p20"/>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3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6" name="Google Shape;56;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68" name="Google Shape;68;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3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1" name="Google Shape;81;p3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2" name="Google Shape;82;p3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3" name="Google Shape;83;p3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4" name="Google Shape;84;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9" name="Google Shape;99;p3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0" name="Google Shape;100;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4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40"/>
          <p:cNvSpPr>
            <a:spLocks noGrp="1"/>
          </p:cNvSpPr>
          <p:nvPr>
            <p:ph type="pic" idx="2"/>
          </p:nvPr>
        </p:nvSpPr>
        <p:spPr>
          <a:xfrm>
            <a:off x="1792288" y="612775"/>
            <a:ext cx="5486400" cy="4114800"/>
          </a:xfrm>
          <a:prstGeom prst="rect">
            <a:avLst/>
          </a:prstGeom>
          <a:noFill/>
          <a:ln>
            <a:noFill/>
          </a:ln>
        </p:spPr>
      </p:sp>
      <p:sp>
        <p:nvSpPr>
          <p:cNvPr id="106" name="Google Shape;106;p4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7" name="Google Shape;107;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7" name="Google Shape;17;p21"/>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0"/>
        <p:cNvGrpSpPr/>
        <p:nvPr/>
      </p:nvGrpSpPr>
      <p:grpSpPr>
        <a:xfrm>
          <a:off x="0" y="0"/>
          <a:ext cx="0" cy="0"/>
          <a:chOff x="0" y="0"/>
          <a:chExt cx="0" cy="0"/>
        </a:xfrm>
      </p:grpSpPr>
      <p:sp>
        <p:nvSpPr>
          <p:cNvPr id="111" name="Google Shape;111;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4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3" name="Google Shape;113;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6"/>
        <p:cNvGrpSpPr/>
        <p:nvPr/>
      </p:nvGrpSpPr>
      <p:grpSpPr>
        <a:xfrm>
          <a:off x="0" y="0"/>
          <a:ext cx="0" cy="0"/>
          <a:chOff x="0" y="0"/>
          <a:chExt cx="0" cy="0"/>
        </a:xfrm>
      </p:grpSpPr>
      <p:sp>
        <p:nvSpPr>
          <p:cNvPr id="117" name="Google Shape;117;p4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4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9" name="Google Shape;119;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0" name="Google Shape;20;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 name="Google Shape;21;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8" name="Google Shape;28;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1" name="Google Shape;31;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2" name="Google Shape;32;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 name="Google Shape;33;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4" name="Google Shape;34;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27"/>
          <p:cNvSpPr>
            <a:spLocks noGrp="1"/>
          </p:cNvSpPr>
          <p:nvPr>
            <p:ph type="pic" idx="2"/>
          </p:nvPr>
        </p:nvSpPr>
        <p:spPr>
          <a:xfrm>
            <a:off x="1792288" y="612775"/>
            <a:ext cx="5486400" cy="4114800"/>
          </a:xfrm>
          <a:prstGeom prst="rect">
            <a:avLst/>
          </a:prstGeom>
          <a:noFill/>
          <a:ln>
            <a:noFill/>
          </a:ln>
        </p:spPr>
      </p:sp>
      <p:sp>
        <p:nvSpPr>
          <p:cNvPr id="39" name="Google Shape;39;p2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2" name="Google Shape;42;p28"/>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5" name="Google Shape;45;p29"/>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i="0" u="none" strike="noStrike" cap="none">
              <a:solidFill>
                <a:schemeClr val="dk1"/>
              </a:solidFill>
              <a:latin typeface="Arial"/>
              <a:ea typeface="Arial"/>
              <a:cs typeface="Arial"/>
              <a:sym typeface="Arial"/>
            </a:endParaRPr>
          </a:p>
        </p:txBody>
      </p:sp>
      <p:sp>
        <p:nvSpPr>
          <p:cNvPr id="11" name="Google Shape;11;p19"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Google Shape;50;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a:solidFill>
                  <a:srgbClr val="888888"/>
                </a:solidFill>
                <a:latin typeface="Tahoma"/>
                <a:ea typeface="Tahoma"/>
                <a:cs typeface="Tahoma"/>
                <a:sym typeface="Tahoma"/>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1" name="Google Shape;51;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a:solidFill>
                  <a:srgbClr val="888888"/>
                </a:solidFill>
                <a:latin typeface="Tahoma"/>
                <a:ea typeface="Tahoma"/>
                <a:cs typeface="Tahoma"/>
                <a:sym typeface="Tahoma"/>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2" name="Google Shape;52;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a:solidFill>
                  <a:srgbClr val="888888"/>
                </a:solidFill>
                <a:latin typeface="Tahoma"/>
                <a:ea typeface="Tahoma"/>
                <a:cs typeface="Tahoma"/>
                <a:sym typeface="Tahoma"/>
              </a:defRPr>
            </a:lvl1pPr>
            <a:lvl2pPr marL="0" marR="0" lvl="1" indent="0" algn="r" rtl="0">
              <a:spcBef>
                <a:spcPts val="0"/>
              </a:spcBef>
              <a:spcAft>
                <a:spcPts val="0"/>
              </a:spcAft>
              <a:buNone/>
              <a:defRPr sz="1200" b="1">
                <a:solidFill>
                  <a:srgbClr val="888888"/>
                </a:solidFill>
                <a:latin typeface="Tahoma"/>
                <a:ea typeface="Tahoma"/>
                <a:cs typeface="Tahoma"/>
                <a:sym typeface="Tahoma"/>
              </a:defRPr>
            </a:lvl2pPr>
            <a:lvl3pPr marL="0" marR="0" lvl="2" indent="0" algn="r" rtl="0">
              <a:spcBef>
                <a:spcPts val="0"/>
              </a:spcBef>
              <a:spcAft>
                <a:spcPts val="0"/>
              </a:spcAft>
              <a:buNone/>
              <a:defRPr sz="1200" b="1">
                <a:solidFill>
                  <a:srgbClr val="888888"/>
                </a:solidFill>
                <a:latin typeface="Tahoma"/>
                <a:ea typeface="Tahoma"/>
                <a:cs typeface="Tahoma"/>
                <a:sym typeface="Tahoma"/>
              </a:defRPr>
            </a:lvl3pPr>
            <a:lvl4pPr marL="0" marR="0" lvl="3" indent="0" algn="r" rtl="0">
              <a:spcBef>
                <a:spcPts val="0"/>
              </a:spcBef>
              <a:spcAft>
                <a:spcPts val="0"/>
              </a:spcAft>
              <a:buNone/>
              <a:defRPr sz="1200" b="1">
                <a:solidFill>
                  <a:srgbClr val="888888"/>
                </a:solidFill>
                <a:latin typeface="Tahoma"/>
                <a:ea typeface="Tahoma"/>
                <a:cs typeface="Tahoma"/>
                <a:sym typeface="Tahoma"/>
              </a:defRPr>
            </a:lvl4pPr>
            <a:lvl5pPr marL="0" marR="0" lvl="4" indent="0" algn="r" rtl="0">
              <a:spcBef>
                <a:spcPts val="0"/>
              </a:spcBef>
              <a:spcAft>
                <a:spcPts val="0"/>
              </a:spcAft>
              <a:buNone/>
              <a:defRPr sz="1200" b="1">
                <a:solidFill>
                  <a:srgbClr val="888888"/>
                </a:solidFill>
                <a:latin typeface="Tahoma"/>
                <a:ea typeface="Tahoma"/>
                <a:cs typeface="Tahoma"/>
                <a:sym typeface="Tahoma"/>
              </a:defRPr>
            </a:lvl5pPr>
            <a:lvl6pPr marL="0" marR="0" lvl="5" indent="0" algn="r" rtl="0">
              <a:spcBef>
                <a:spcPts val="0"/>
              </a:spcBef>
              <a:spcAft>
                <a:spcPts val="0"/>
              </a:spcAft>
              <a:buNone/>
              <a:defRPr sz="1200" b="1">
                <a:solidFill>
                  <a:srgbClr val="888888"/>
                </a:solidFill>
                <a:latin typeface="Tahoma"/>
                <a:ea typeface="Tahoma"/>
                <a:cs typeface="Tahoma"/>
                <a:sym typeface="Tahoma"/>
              </a:defRPr>
            </a:lvl6pPr>
            <a:lvl7pPr marL="0" marR="0" lvl="6" indent="0" algn="r" rtl="0">
              <a:spcBef>
                <a:spcPts val="0"/>
              </a:spcBef>
              <a:spcAft>
                <a:spcPts val="0"/>
              </a:spcAft>
              <a:buNone/>
              <a:defRPr sz="1200" b="1">
                <a:solidFill>
                  <a:srgbClr val="888888"/>
                </a:solidFill>
                <a:latin typeface="Tahoma"/>
                <a:ea typeface="Tahoma"/>
                <a:cs typeface="Tahoma"/>
                <a:sym typeface="Tahoma"/>
              </a:defRPr>
            </a:lvl7pPr>
            <a:lvl8pPr marL="0" marR="0" lvl="7" indent="0" algn="r" rtl="0">
              <a:spcBef>
                <a:spcPts val="0"/>
              </a:spcBef>
              <a:spcAft>
                <a:spcPts val="0"/>
              </a:spcAft>
              <a:buNone/>
              <a:defRPr sz="1200" b="1">
                <a:solidFill>
                  <a:srgbClr val="888888"/>
                </a:solidFill>
                <a:latin typeface="Tahoma"/>
                <a:ea typeface="Tahoma"/>
                <a:cs typeface="Tahoma"/>
                <a:sym typeface="Tahoma"/>
              </a:defRPr>
            </a:lvl8pPr>
            <a:lvl9pPr marL="0" marR="0" lvl="8" indent="0" algn="r" rtl="0">
              <a:spcBef>
                <a:spcPts val="0"/>
              </a:spcBef>
              <a:spcAft>
                <a:spcPts val="0"/>
              </a:spcAft>
              <a:buNone/>
              <a:defRPr sz="1200" b="1">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457200" y="25908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err="1">
                <a:solidFill>
                  <a:srgbClr val="F2F2F2"/>
                </a:solidFill>
                <a:latin typeface="Arial"/>
                <a:ea typeface="Arial"/>
                <a:cs typeface="Arial"/>
                <a:sym typeface="Arial"/>
              </a:rPr>
              <a:t>Mẫu</a:t>
            </a:r>
            <a:r>
              <a:rPr lang="en-US" sz="4400" b="1" i="0" u="none" strike="noStrike" cap="none" dirty="0">
                <a:solidFill>
                  <a:srgbClr val="F2F2F2"/>
                </a:solidFill>
                <a:latin typeface="Arial"/>
                <a:ea typeface="Arial"/>
                <a:cs typeface="Arial"/>
                <a:sym typeface="Arial"/>
              </a:rPr>
              <a:t> </a:t>
            </a:r>
            <a:r>
              <a:rPr lang="en-US" sz="4400" b="1" dirty="0">
                <a:solidFill>
                  <a:srgbClr val="F2F2F2"/>
                </a:solidFill>
              </a:rPr>
              <a:t>Interpreter</a:t>
            </a:r>
            <a:endParaRPr sz="4400" b="1" i="0" u="none" strike="noStrike" cap="none" dirty="0">
              <a:solidFill>
                <a:srgbClr val="F2F2F2"/>
              </a:solidFill>
              <a:latin typeface="Arial"/>
              <a:ea typeface="Arial"/>
              <a:cs typeface="Arial"/>
              <a:sym typeface="Arial"/>
            </a:endParaRPr>
          </a:p>
        </p:txBody>
      </p:sp>
      <p:pic>
        <p:nvPicPr>
          <p:cNvPr id="131" name="Google Shape;131;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
        <p:nvSpPr>
          <p:cNvPr id="2" name="Google Shape;55;p1">
            <a:extLst>
              <a:ext uri="{FF2B5EF4-FFF2-40B4-BE49-F238E27FC236}">
                <a16:creationId xmlns:a16="http://schemas.microsoft.com/office/drawing/2014/main" id="{032A7CF2-1E84-E7B0-BEAE-7DB74A38C0E1}"/>
              </a:ext>
            </a:extLst>
          </p:cNvPr>
          <p:cNvSpPr txBox="1">
            <a:spLocks/>
          </p:cNvSpPr>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200"/>
              <a:buFont typeface="Times New Roman"/>
              <a:buNone/>
            </a:pPr>
            <a:r>
              <a:rPr lang="en-US" sz="2400" b="1">
                <a:solidFill>
                  <a:schemeClr val="tx2">
                    <a:lumMod val="75000"/>
                  </a:schemeClr>
                </a:solidFill>
              </a:rPr>
              <a:t>Nhóm 03</a:t>
            </a:r>
          </a:p>
          <a:p>
            <a:pPr>
              <a:buClr>
                <a:schemeClr val="dk1"/>
              </a:buClr>
              <a:buSzPts val="3200"/>
            </a:pPr>
            <a:r>
              <a:rPr lang="en-US" sz="1600">
                <a:solidFill>
                  <a:schemeClr val="tx2">
                    <a:lumMod val="75000"/>
                  </a:schemeClr>
                </a:solidFill>
              </a:rPr>
              <a:t>21522553 – Lê Hồng Sơn</a:t>
            </a:r>
          </a:p>
          <a:p>
            <a:pPr>
              <a:buClr>
                <a:schemeClr val="dk1"/>
              </a:buClr>
              <a:buSzPts val="3200"/>
            </a:pPr>
            <a:r>
              <a:rPr lang="en-US" sz="1600">
                <a:solidFill>
                  <a:schemeClr val="tx2">
                    <a:lumMod val="75000"/>
                  </a:schemeClr>
                </a:solidFill>
              </a:rPr>
              <a:t>21522495 – Nguyến Hoàng Minh Quân</a:t>
            </a:r>
            <a:endParaRPr lang="vi-VN" sz="160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6. Liên </a:t>
            </a:r>
            <a:r>
              <a:rPr lang="en-US" sz="3500" b="1" dirty="0" err="1">
                <a:solidFill>
                  <a:schemeClr val="lt1"/>
                </a:solidFill>
              </a:rPr>
              <a:t>quan</a:t>
            </a:r>
            <a:r>
              <a:rPr lang="en-US" sz="3500" b="1" dirty="0">
                <a:solidFill>
                  <a:schemeClr val="lt1"/>
                </a:solidFill>
              </a:rPr>
              <a:t> </a:t>
            </a:r>
            <a:r>
              <a:rPr lang="en-US" sz="3500" b="1" dirty="0" err="1">
                <a:solidFill>
                  <a:schemeClr val="lt1"/>
                </a:solidFill>
              </a:rPr>
              <a:t>tới</a:t>
            </a:r>
            <a:r>
              <a:rPr lang="en-US" sz="3500" b="1" dirty="0">
                <a:solidFill>
                  <a:schemeClr val="lt1"/>
                </a:solidFill>
              </a:rPr>
              <a:t> </a:t>
            </a:r>
            <a:r>
              <a:rPr lang="en-US" sz="3500" b="1" dirty="0" err="1">
                <a:solidFill>
                  <a:schemeClr val="lt1"/>
                </a:solidFill>
              </a:rPr>
              <a:t>các</a:t>
            </a:r>
            <a:r>
              <a:rPr lang="en-US" sz="3500" b="1" dirty="0">
                <a:solidFill>
                  <a:schemeClr val="lt1"/>
                </a:solidFill>
              </a:rPr>
              <a:t> </a:t>
            </a:r>
            <a:r>
              <a:rPr lang="en-US" sz="3500" b="1" dirty="0" err="1">
                <a:solidFill>
                  <a:schemeClr val="lt1"/>
                </a:solidFill>
              </a:rPr>
              <a:t>mẫu</a:t>
            </a:r>
            <a:r>
              <a:rPr lang="en-US" sz="3500" b="1" dirty="0">
                <a:solidFill>
                  <a:schemeClr val="lt1"/>
                </a:solidFill>
              </a:rPr>
              <a:t> </a:t>
            </a:r>
            <a:r>
              <a:rPr lang="en-US" sz="3500" b="1" dirty="0" err="1">
                <a:solidFill>
                  <a:schemeClr val="lt1"/>
                </a:solidFill>
              </a:rPr>
              <a:t>khác</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vi-VN" sz="2300" b="1" dirty="0"/>
              <a:t>Mẫu Composite: </a:t>
            </a:r>
            <a:r>
              <a:rPr lang="vi-VN" sz="2300" dirty="0"/>
              <a:t>Composite có thể được sử dụng để xây dựng các cấu trúc biểu thức phức tạp từ các biểu thức đơn giản.</a:t>
            </a:r>
          </a:p>
          <a:p>
            <a:pPr marL="342900" indent="-342900">
              <a:lnSpc>
                <a:spcPct val="90000"/>
              </a:lnSpc>
              <a:spcBef>
                <a:spcPts val="480"/>
              </a:spcBef>
              <a:buClr>
                <a:schemeClr val="dk1"/>
              </a:buClr>
              <a:buSzPts val="2400"/>
              <a:buFont typeface="Wingdings" panose="05000000000000000000" pitchFamily="2" charset="2"/>
              <a:buChar char="v"/>
            </a:pPr>
            <a:r>
              <a:rPr lang="vi-VN" sz="2300" b="1" dirty="0"/>
              <a:t>Mẫu Iterator: </a:t>
            </a:r>
            <a:r>
              <a:rPr lang="vi-VN" sz="2300" dirty="0"/>
              <a:t>Iterator có thể được sử dụng để duyệt qua các phần tử trong các cấu trúc </a:t>
            </a:r>
            <a:r>
              <a:rPr lang="en-US" sz="2300" dirty="0" err="1"/>
              <a:t>của</a:t>
            </a:r>
            <a:r>
              <a:rPr lang="en-US" sz="2300" dirty="0"/>
              <a:t> interpreter </a:t>
            </a:r>
            <a:r>
              <a:rPr lang="vi-VN" sz="2300" dirty="0"/>
              <a:t>được tạo bởi các biểu thức.</a:t>
            </a:r>
          </a:p>
          <a:p>
            <a:pPr marL="342900" indent="-342900">
              <a:lnSpc>
                <a:spcPct val="90000"/>
              </a:lnSpc>
              <a:spcBef>
                <a:spcPts val="480"/>
              </a:spcBef>
              <a:buClr>
                <a:schemeClr val="dk1"/>
              </a:buClr>
              <a:buSzPts val="2400"/>
              <a:buFont typeface="Wingdings" panose="05000000000000000000" pitchFamily="2" charset="2"/>
              <a:buChar char="v"/>
            </a:pPr>
            <a:r>
              <a:rPr lang="vi-VN" sz="2300" b="1" dirty="0"/>
              <a:t>Mẫu Visitor: </a:t>
            </a:r>
            <a:r>
              <a:rPr lang="vi-VN" sz="2300" dirty="0"/>
              <a:t>Visitor có thể được sử dụng để thực hiện các </a:t>
            </a:r>
            <a:r>
              <a:rPr lang="en-US" sz="2300" dirty="0" err="1"/>
              <a:t>hành</a:t>
            </a:r>
            <a:r>
              <a:rPr lang="en-US" sz="2300" dirty="0"/>
              <a:t> vi </a:t>
            </a:r>
            <a:r>
              <a:rPr lang="vi-VN" sz="2300" dirty="0"/>
              <a:t>trên các biểu thức</a:t>
            </a:r>
            <a:r>
              <a:rPr lang="en-US" sz="2300" dirty="0"/>
              <a:t> (</a:t>
            </a:r>
            <a:r>
              <a:rPr lang="en-US" sz="2300" dirty="0" err="1"/>
              <a:t>các</a:t>
            </a:r>
            <a:r>
              <a:rPr lang="en-US" sz="2300" dirty="0"/>
              <a:t> </a:t>
            </a:r>
            <a:r>
              <a:rPr lang="en-US" sz="2300" dirty="0" err="1"/>
              <a:t>nút</a:t>
            </a:r>
            <a:r>
              <a:rPr lang="en-US" sz="2300" dirty="0"/>
              <a:t>) </a:t>
            </a:r>
            <a:r>
              <a:rPr lang="en-US" sz="2300" dirty="0" err="1"/>
              <a:t>của</a:t>
            </a:r>
            <a:r>
              <a:rPr lang="en-US" sz="2300" dirty="0"/>
              <a:t> </a:t>
            </a:r>
            <a:r>
              <a:rPr lang="en-US" sz="2300" dirty="0" err="1"/>
              <a:t>cây</a:t>
            </a:r>
            <a:r>
              <a:rPr lang="en-US" sz="2300" dirty="0"/>
              <a:t> </a:t>
            </a:r>
            <a:r>
              <a:rPr lang="en-US" sz="2300" dirty="0" err="1"/>
              <a:t>cú</a:t>
            </a:r>
            <a:r>
              <a:rPr lang="en-US" sz="2300" dirty="0"/>
              <a:t> </a:t>
            </a:r>
            <a:r>
              <a:rPr lang="en-US" sz="2300" dirty="0" err="1"/>
              <a:t>pháp</a:t>
            </a:r>
            <a:r>
              <a:rPr lang="vi-VN" sz="2300" dirty="0"/>
              <a:t> mà không cần phải thay đổi các lớp biểu thức.</a:t>
            </a:r>
            <a:endParaRPr lang="en-US" sz="2300" dirty="0"/>
          </a:p>
        </p:txBody>
      </p:sp>
    </p:spTree>
    <p:extLst>
      <p:ext uri="{BB962C8B-B14F-4D97-AF65-F5344CB8AC3E}">
        <p14:creationId xmlns:p14="http://schemas.microsoft.com/office/powerpoint/2010/main" val="1116436742"/>
      </p:ext>
    </p:extLst>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8"/>
          <p:cNvSpPr txBox="1"/>
          <p:nvPr/>
        </p:nvSpPr>
        <p:spPr>
          <a:xfrm>
            <a:off x="457200" y="2590800"/>
            <a:ext cx="86868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700" b="1">
                <a:solidFill>
                  <a:schemeClr val="lt1"/>
                </a:solidFill>
                <a:latin typeface="Arial"/>
                <a:ea typeface="Arial"/>
                <a:cs typeface="Arial"/>
                <a:sym typeface="Arial"/>
              </a:rPr>
              <a:t>THANKS YOU</a:t>
            </a:r>
            <a:endParaRPr/>
          </a:p>
          <a:p>
            <a:pPr marL="0" marR="0" lvl="0" indent="0" algn="ctr" rtl="0">
              <a:spcBef>
                <a:spcPts val="0"/>
              </a:spcBef>
              <a:spcAft>
                <a:spcPts val="0"/>
              </a:spcAft>
              <a:buNone/>
            </a:pPr>
            <a:r>
              <a:rPr lang="en-US" sz="4700" b="1">
                <a:solidFill>
                  <a:schemeClr val="lt1"/>
                </a:solidFill>
                <a:latin typeface="Arial"/>
                <a:ea typeface="Arial"/>
                <a:cs typeface="Arial"/>
                <a:sym typeface="Arial"/>
              </a:rPr>
              <a:t>FOR YOUR ATTENTION</a:t>
            </a:r>
            <a:endParaRPr sz="4700" b="1">
              <a:solidFill>
                <a:schemeClr val="lt1"/>
              </a:solidFill>
              <a:latin typeface="Arial"/>
              <a:ea typeface="Arial"/>
              <a:cs typeface="Arial"/>
              <a:sym typeface="Arial"/>
            </a:endParaRPr>
          </a:p>
        </p:txBody>
      </p:sp>
    </p:spTree>
  </p:cSld>
  <p:clrMapOvr>
    <a:masterClrMapping/>
  </p:clrMapOvr>
  <p:transition advClick="0">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lt1"/>
                </a:solidFill>
              </a:rPr>
              <a:t>Nội dung</a:t>
            </a:r>
            <a:endParaRPr/>
          </a:p>
        </p:txBody>
      </p:sp>
      <p:sp>
        <p:nvSpPr>
          <p:cNvPr id="137" name="Google Shape;137;p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dirty="0" err="1">
                <a:latin typeface="Arial"/>
                <a:ea typeface="Arial"/>
                <a:cs typeface="Arial"/>
                <a:sym typeface="Arial"/>
              </a:rPr>
              <a:t>Tổng</a:t>
            </a:r>
            <a:r>
              <a:rPr lang="en-US" sz="2400" dirty="0">
                <a:latin typeface="Arial"/>
                <a:ea typeface="Arial"/>
                <a:cs typeface="Arial"/>
                <a:sym typeface="Arial"/>
              </a:rPr>
              <a:t> </a:t>
            </a:r>
            <a:r>
              <a:rPr lang="en-US" sz="2400" dirty="0" err="1">
                <a:latin typeface="Arial"/>
                <a:ea typeface="Arial"/>
                <a:cs typeface="Arial"/>
                <a:sym typeface="Arial"/>
              </a:rPr>
              <a:t>quan</a:t>
            </a:r>
            <a:endParaRPr sz="24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Tên</a:t>
            </a:r>
            <a:endParaRPr sz="20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Mô</a:t>
            </a:r>
            <a:r>
              <a:rPr lang="en-US" sz="2000" dirty="0">
                <a:latin typeface="Arial"/>
                <a:ea typeface="Arial"/>
                <a:cs typeface="Arial"/>
                <a:sym typeface="Arial"/>
              </a:rPr>
              <a:t> </a:t>
            </a:r>
            <a:r>
              <a:rPr lang="en-US" sz="2000" dirty="0" err="1">
                <a:latin typeface="Arial"/>
                <a:ea typeface="Arial"/>
                <a:cs typeface="Arial"/>
                <a:sym typeface="Arial"/>
              </a:rPr>
              <a:t>tả</a:t>
            </a:r>
            <a:r>
              <a:rPr lang="en-US" sz="2000" dirty="0">
                <a:latin typeface="Arial"/>
                <a:ea typeface="Arial"/>
                <a:cs typeface="Arial"/>
                <a:sym typeface="Arial"/>
              </a:rPr>
              <a:t> </a:t>
            </a:r>
            <a:r>
              <a:rPr lang="en-US" sz="2000" dirty="0" err="1">
                <a:latin typeface="Arial"/>
                <a:ea typeface="Arial"/>
                <a:cs typeface="Arial"/>
                <a:sym typeface="Arial"/>
              </a:rPr>
              <a:t>ngắn</a:t>
            </a:r>
            <a:r>
              <a:rPr lang="en-US" sz="2000" dirty="0">
                <a:latin typeface="Arial"/>
                <a:ea typeface="Arial"/>
                <a:cs typeface="Arial"/>
                <a:sym typeface="Arial"/>
              </a:rPr>
              <a:t> </a:t>
            </a:r>
            <a:r>
              <a:rPr lang="en-US" sz="2000" dirty="0" err="1">
                <a:latin typeface="Arial"/>
                <a:ea typeface="Arial"/>
                <a:cs typeface="Arial"/>
                <a:sym typeface="Arial"/>
              </a:rPr>
              <a:t>về</a:t>
            </a:r>
            <a:r>
              <a:rPr lang="en-US" sz="2000" dirty="0">
                <a:latin typeface="Arial"/>
                <a:ea typeface="Arial"/>
                <a:cs typeface="Arial"/>
                <a:sym typeface="Arial"/>
              </a:rPr>
              <a:t> </a:t>
            </a:r>
            <a:r>
              <a:rPr lang="en-US" sz="2000" dirty="0" err="1">
                <a:latin typeface="Arial"/>
                <a:ea typeface="Arial"/>
                <a:cs typeface="Arial"/>
                <a:sym typeface="Arial"/>
              </a:rPr>
              <a:t>mẫu</a:t>
            </a:r>
            <a:endParaRPr sz="20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a:latin typeface="Arial"/>
                <a:ea typeface="Arial"/>
                <a:cs typeface="Arial"/>
                <a:sym typeface="Arial"/>
              </a:rPr>
              <a:t>Phân </a:t>
            </a:r>
            <a:r>
              <a:rPr lang="en-US" sz="2000" dirty="0" err="1">
                <a:latin typeface="Arial"/>
                <a:ea typeface="Arial"/>
                <a:cs typeface="Arial"/>
                <a:sym typeface="Arial"/>
              </a:rPr>
              <a:t>loại</a:t>
            </a:r>
            <a:endParaRPr sz="2000" dirty="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dirty="0" err="1"/>
              <a:t>Ngữ</a:t>
            </a:r>
            <a:r>
              <a:rPr lang="en-US" sz="2400" dirty="0"/>
              <a:t> </a:t>
            </a:r>
            <a:r>
              <a:rPr lang="en-US" sz="2400" dirty="0" err="1"/>
              <a:t>cảnh</a:t>
            </a:r>
            <a:r>
              <a:rPr lang="en-US" sz="2400" dirty="0"/>
              <a:t>/</a:t>
            </a:r>
            <a:r>
              <a:rPr lang="en-US" sz="2400" dirty="0" err="1"/>
              <a:t>trường</a:t>
            </a:r>
            <a:r>
              <a:rPr lang="en-US" sz="2400" dirty="0"/>
              <a:t> </a:t>
            </a:r>
            <a:r>
              <a:rPr lang="en-US" sz="2400" dirty="0" err="1"/>
              <a:t>hợp</a:t>
            </a:r>
            <a:r>
              <a:rPr lang="en-US" sz="2400" dirty="0"/>
              <a:t> </a:t>
            </a:r>
            <a:r>
              <a:rPr lang="en-US" sz="2400" dirty="0" err="1"/>
              <a:t>sử</a:t>
            </a:r>
            <a:r>
              <a:rPr lang="en-US" sz="2400" dirty="0"/>
              <a:t> </a:t>
            </a:r>
            <a:r>
              <a:rPr lang="en-US" sz="2400" dirty="0" err="1"/>
              <a:t>dụng</a:t>
            </a:r>
            <a:endParaRPr sz="2400" dirty="0"/>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Cấu</a:t>
            </a:r>
            <a:r>
              <a:rPr lang="en-US" sz="2400" dirty="0">
                <a:latin typeface="Arial"/>
                <a:ea typeface="Arial"/>
                <a:cs typeface="Arial"/>
                <a:sym typeface="Arial"/>
              </a:rPr>
              <a:t> </a:t>
            </a:r>
            <a:r>
              <a:rPr lang="en-US" sz="2400" dirty="0" err="1">
                <a:latin typeface="Arial"/>
                <a:ea typeface="Arial"/>
                <a:cs typeface="Arial"/>
                <a:sym typeface="Arial"/>
              </a:rPr>
              <a:t>trúc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và</a:t>
            </a:r>
            <a:r>
              <a:rPr lang="en-US" sz="2400" dirty="0">
                <a:latin typeface="Arial"/>
                <a:ea typeface="Arial"/>
                <a:cs typeface="Arial"/>
                <a:sym typeface="Arial"/>
              </a:rPr>
              <a:t> </a:t>
            </a:r>
            <a:r>
              <a:rPr lang="en-US" sz="2400" dirty="0" err="1">
                <a:latin typeface="Arial"/>
                <a:ea typeface="Arial"/>
                <a:cs typeface="Arial"/>
                <a:sym typeface="Arial"/>
              </a:rPr>
              <a:t>mô</a:t>
            </a:r>
            <a:r>
              <a:rPr lang="en-US" sz="2400" dirty="0">
                <a:latin typeface="Arial"/>
                <a:ea typeface="Arial"/>
                <a:cs typeface="Arial"/>
                <a:sym typeface="Arial"/>
              </a:rPr>
              <a:t> </a:t>
            </a:r>
            <a:r>
              <a:rPr lang="en-US" sz="2400" dirty="0" err="1">
                <a:latin typeface="Arial"/>
                <a:ea typeface="Arial"/>
                <a:cs typeface="Arial"/>
                <a:sym typeface="Arial"/>
              </a:rPr>
              <a:t>tả</a:t>
            </a:r>
            <a:r>
              <a:rPr lang="en-US" sz="2400" dirty="0">
                <a:latin typeface="Arial"/>
                <a:ea typeface="Arial"/>
                <a:cs typeface="Arial"/>
                <a:sym typeface="Arial"/>
              </a:rPr>
              <a:t> +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bước</a:t>
            </a:r>
            <a:r>
              <a:rPr lang="en-US" sz="2400" dirty="0">
                <a:latin typeface="Arial"/>
                <a:ea typeface="Arial"/>
                <a:cs typeface="Arial"/>
                <a:sym typeface="Arial"/>
              </a:rPr>
              <a:t> </a:t>
            </a:r>
            <a:r>
              <a:rPr lang="en-US" sz="2400" dirty="0" err="1">
                <a:latin typeface="Arial"/>
                <a:ea typeface="Arial"/>
                <a:cs typeface="Arial"/>
                <a:sym typeface="Arial"/>
              </a:rPr>
              <a:t>hiện</a:t>
            </a:r>
            <a:r>
              <a:rPr lang="en-US" sz="2400" dirty="0">
                <a:latin typeface="Arial"/>
                <a:ea typeface="Arial"/>
                <a:cs typeface="Arial"/>
                <a:sym typeface="Arial"/>
              </a:rPr>
              <a:t> </a:t>
            </a:r>
            <a:r>
              <a:rPr lang="en-US" sz="2400" dirty="0" err="1">
                <a:latin typeface="Arial"/>
                <a:ea typeface="Arial"/>
                <a:cs typeface="Arial"/>
                <a:sym typeface="Arial"/>
              </a:rPr>
              <a:t>thực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 code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r>
              <a:rPr lang="en-US" sz="2400" dirty="0">
                <a:latin typeface="Arial"/>
                <a:ea typeface="Arial"/>
                <a:cs typeface="Arial"/>
                <a:sym typeface="Arial"/>
              </a:rPr>
              <a:t> </a:t>
            </a:r>
            <a:r>
              <a:rPr lang="en-US" sz="2400" dirty="0" err="1">
                <a:latin typeface="Arial"/>
                <a:ea typeface="Arial"/>
                <a:cs typeface="Arial"/>
                <a:sym typeface="Arial"/>
              </a:rPr>
              <a:t>cho</a:t>
            </a:r>
            <a:r>
              <a:rPr lang="en-US" sz="2400" dirty="0">
                <a:latin typeface="Arial"/>
                <a:ea typeface="Arial"/>
                <a:cs typeface="Arial"/>
                <a:sym typeface="Arial"/>
              </a:rPr>
              <a:t>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trên</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Ưu</a:t>
            </a:r>
            <a:r>
              <a:rPr lang="en-US" sz="2400" dirty="0">
                <a:latin typeface="Arial"/>
                <a:ea typeface="Arial"/>
                <a:cs typeface="Arial"/>
                <a:sym typeface="Arial"/>
              </a:rPr>
              <a:t> </a:t>
            </a:r>
            <a:r>
              <a:rPr lang="en-US" sz="2400" dirty="0" err="1">
                <a:latin typeface="Arial"/>
                <a:ea typeface="Arial"/>
                <a:cs typeface="Arial"/>
                <a:sym typeface="Arial"/>
              </a:rPr>
              <a:t>điểm</a:t>
            </a:r>
            <a:r>
              <a:rPr lang="en-US" sz="2400" dirty="0">
                <a:latin typeface="Arial"/>
                <a:ea typeface="Arial"/>
                <a:cs typeface="Arial"/>
                <a:sym typeface="Arial"/>
              </a:rPr>
              <a:t> &amp; Nhược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a:latin typeface="Arial"/>
                <a:ea typeface="Arial"/>
                <a:cs typeface="Arial"/>
                <a:sym typeface="Arial"/>
              </a:rPr>
              <a:t>Liên </a:t>
            </a:r>
            <a:r>
              <a:rPr lang="en-US" sz="2400" dirty="0" err="1">
                <a:latin typeface="Arial"/>
                <a:ea typeface="Arial"/>
                <a:cs typeface="Arial"/>
                <a:sym typeface="Arial"/>
              </a:rPr>
              <a:t>quan</a:t>
            </a:r>
            <a:r>
              <a:rPr lang="en-US" sz="2400" dirty="0">
                <a:latin typeface="Arial"/>
                <a:ea typeface="Arial"/>
                <a:cs typeface="Arial"/>
                <a:sym typeface="Arial"/>
              </a:rPr>
              <a:t> </a:t>
            </a:r>
            <a:r>
              <a:rPr lang="en-US" sz="2400" dirty="0" err="1">
                <a:latin typeface="Arial"/>
                <a:ea typeface="Arial"/>
                <a:cs typeface="Arial"/>
                <a:sym typeface="Arial"/>
              </a:rPr>
              <a:t>đến</a:t>
            </a:r>
            <a:r>
              <a:rPr lang="en-US" sz="2400" dirty="0">
                <a:latin typeface="Arial"/>
                <a:ea typeface="Arial"/>
                <a:cs typeface="Arial"/>
                <a:sym typeface="Arial"/>
              </a:rPr>
              <a:t> </a:t>
            </a: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khác</a:t>
            </a:r>
            <a:endParaRPr sz="2400" dirty="0">
              <a:latin typeface="Arial"/>
              <a:ea typeface="Arial"/>
              <a:cs typeface="Arial"/>
              <a:sym typeface="Arial"/>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fade">
                                      <p:cBhvr>
                                        <p:cTn id="7" dur="10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fade">
                                      <p:cBhvr>
                                        <p:cTn id="12" dur="10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fade">
                                      <p:cBhvr>
                                        <p:cTn id="17" dur="10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fade">
                                      <p:cBhvr>
                                        <p:cTn id="22" dur="1000"/>
                                        <p:tgtEl>
                                          <p:spTgt spid="1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fade">
                                      <p:cBhvr>
                                        <p:cTn id="27" dur="1000"/>
                                        <p:tgtEl>
                                          <p:spTgt spid="1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7">
                                            <p:txEl>
                                              <p:pRg st="5" end="5"/>
                                            </p:txEl>
                                          </p:spTgt>
                                        </p:tgtEl>
                                        <p:attrNameLst>
                                          <p:attrName>style.visibility</p:attrName>
                                        </p:attrNameLst>
                                      </p:cBhvr>
                                      <p:to>
                                        <p:strVal val="visible"/>
                                      </p:to>
                                    </p:set>
                                    <p:animEffect transition="in" filter="fade">
                                      <p:cBhvr>
                                        <p:cTn id="32" dur="1000"/>
                                        <p:tgtEl>
                                          <p:spTgt spid="1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7">
                                            <p:txEl>
                                              <p:pRg st="6" end="6"/>
                                            </p:txEl>
                                          </p:spTgt>
                                        </p:tgtEl>
                                        <p:attrNameLst>
                                          <p:attrName>style.visibility</p:attrName>
                                        </p:attrNameLst>
                                      </p:cBhvr>
                                      <p:to>
                                        <p:strVal val="visible"/>
                                      </p:to>
                                    </p:set>
                                    <p:animEffect transition="in" filter="fade">
                                      <p:cBhvr>
                                        <p:cTn id="37" dur="1000"/>
                                        <p:tgtEl>
                                          <p:spTgt spid="13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7">
                                            <p:txEl>
                                              <p:pRg st="7" end="7"/>
                                            </p:txEl>
                                          </p:spTgt>
                                        </p:tgtEl>
                                        <p:attrNameLst>
                                          <p:attrName>style.visibility</p:attrName>
                                        </p:attrNameLst>
                                      </p:cBhvr>
                                      <p:to>
                                        <p:strVal val="visible"/>
                                      </p:to>
                                    </p:set>
                                    <p:animEffect transition="in" filter="fade">
                                      <p:cBhvr>
                                        <p:cTn id="42" dur="1000"/>
                                        <p:tgtEl>
                                          <p:spTgt spid="13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7">
                                            <p:txEl>
                                              <p:pRg st="8" end="8"/>
                                            </p:txEl>
                                          </p:spTgt>
                                        </p:tgtEl>
                                        <p:attrNameLst>
                                          <p:attrName>style.visibility</p:attrName>
                                        </p:attrNameLst>
                                      </p:cBhvr>
                                      <p:to>
                                        <p:strVal val="visible"/>
                                      </p:to>
                                    </p:set>
                                    <p:animEffect transition="in" filter="fade">
                                      <p:cBhvr>
                                        <p:cTn id="47" dur="1000"/>
                                        <p:tgtEl>
                                          <p:spTgt spid="1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533400" y="226706"/>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1. </a:t>
            </a:r>
            <a:r>
              <a:rPr lang="en-US" sz="3500" b="1" dirty="0" err="1">
                <a:solidFill>
                  <a:schemeClr val="lt1"/>
                </a:solidFill>
              </a:rPr>
              <a:t>Tổng</a:t>
            </a:r>
            <a:r>
              <a:rPr lang="en-US" sz="3500" b="1" dirty="0">
                <a:solidFill>
                  <a:schemeClr val="lt1"/>
                </a:solidFill>
              </a:rPr>
              <a:t> </a:t>
            </a:r>
            <a:r>
              <a:rPr lang="en-US" sz="3500" b="1" dirty="0" err="1">
                <a:solidFill>
                  <a:schemeClr val="lt1"/>
                </a:solidFill>
              </a:rPr>
              <a:t>quan</a:t>
            </a:r>
            <a:endParaRPr sz="3500" b="1" dirty="0">
              <a:solidFill>
                <a:schemeClr val="lt1"/>
              </a:solidFill>
            </a:endParaRPr>
          </a:p>
        </p:txBody>
      </p:sp>
      <p:sp>
        <p:nvSpPr>
          <p:cNvPr id="143" name="Google Shape;143;p3"/>
          <p:cNvSpPr txBox="1">
            <a:spLocks noGrp="1"/>
          </p:cNvSpPr>
          <p:nvPr>
            <p:ph type="body" idx="2"/>
          </p:nvPr>
        </p:nvSpPr>
        <p:spPr>
          <a:xfrm>
            <a:off x="342900" y="1140542"/>
            <a:ext cx="8458200" cy="5257801"/>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Wingdings" panose="05000000000000000000" pitchFamily="2" charset="2"/>
              <a:buChar char="v"/>
            </a:pPr>
            <a:r>
              <a:rPr lang="en-US" sz="2300" b="1" dirty="0" err="1"/>
              <a:t>Mô</a:t>
            </a:r>
            <a:r>
              <a:rPr lang="en-US" sz="2300" b="1" dirty="0"/>
              <a:t> </a:t>
            </a:r>
            <a:r>
              <a:rPr lang="en-US" sz="2300" b="1" dirty="0" err="1"/>
              <a:t>tả</a:t>
            </a:r>
            <a:r>
              <a:rPr lang="en-US" sz="2300" b="1" dirty="0"/>
              <a:t>:</a:t>
            </a:r>
          </a:p>
          <a:p>
            <a:pPr marL="342900" lvl="0" indent="-342900" algn="l" rtl="0">
              <a:lnSpc>
                <a:spcPct val="90000"/>
              </a:lnSpc>
              <a:spcBef>
                <a:spcPts val="0"/>
              </a:spcBef>
              <a:spcAft>
                <a:spcPts val="0"/>
              </a:spcAft>
              <a:buClr>
                <a:schemeClr val="dk1"/>
              </a:buClr>
              <a:buSzPts val="2400"/>
              <a:buFont typeface="Arial" panose="020B0604020202020204" pitchFamily="34" charset="0"/>
              <a:buChar char="•"/>
            </a:pPr>
            <a:r>
              <a:rPr lang="vi-VN" sz="2300" dirty="0"/>
              <a:t>Interpreter được sử dụng để định nghĩa một ngôn ngữ biểu diễn và cung cấp cơ chế để đánh giá các biểu diễn của ngôn ngữ đó. Mẫu này thường được sử dụng để phân tích các câu lệnh hoặc biểu thức trong các ngôn ngữ lập trình hoặc cấu hình.</a:t>
            </a:r>
            <a:endParaRPr lang="en-US" sz="2300" dirty="0"/>
          </a:p>
          <a:p>
            <a:pPr marL="342900" indent="-342900">
              <a:lnSpc>
                <a:spcPct val="90000"/>
              </a:lnSpc>
              <a:spcBef>
                <a:spcPts val="0"/>
              </a:spcBef>
              <a:buSzPts val="2400"/>
            </a:pPr>
            <a:r>
              <a:rPr lang="vi-VN" sz="2300" dirty="0"/>
              <a:t>Interpreter Pattern giúp người lập trình có thể “xây dựng” những đối tượng “động” bằng cách đọc mô tả về đối tượng rồi sau đó “xây dựng” đối tượng đúng theo mô tả đó.</a:t>
            </a:r>
            <a:endParaRPr lang="en-US" sz="2300" dirty="0"/>
          </a:p>
          <a:p>
            <a:pPr marL="342900" indent="-342900">
              <a:lnSpc>
                <a:spcPct val="90000"/>
              </a:lnSpc>
              <a:spcBef>
                <a:spcPts val="0"/>
              </a:spcBef>
              <a:buSzPts val="2400"/>
            </a:pPr>
            <a:endParaRPr lang="en-US" sz="2300" dirty="0"/>
          </a:p>
          <a:p>
            <a:pPr marL="342900" indent="-342900">
              <a:lnSpc>
                <a:spcPct val="90000"/>
              </a:lnSpc>
              <a:spcBef>
                <a:spcPts val="0"/>
              </a:spcBef>
              <a:buSzPts val="2400"/>
            </a:pPr>
            <a:r>
              <a:rPr lang="en-US" sz="2300" b="1" dirty="0" err="1"/>
              <a:t>Phân</a:t>
            </a:r>
            <a:r>
              <a:rPr lang="en-US" sz="2300" b="1" dirty="0"/>
              <a:t> </a:t>
            </a:r>
            <a:r>
              <a:rPr lang="en-US" sz="2300" b="1" dirty="0" err="1"/>
              <a:t>loại</a:t>
            </a:r>
            <a:r>
              <a:rPr lang="en-US" sz="2300" b="1" dirty="0"/>
              <a:t>: </a:t>
            </a:r>
            <a:r>
              <a:rPr lang="en-US" sz="2300" dirty="0" err="1"/>
              <a:t>thuộc</a:t>
            </a:r>
            <a:r>
              <a:rPr lang="en-US" sz="2300" dirty="0"/>
              <a:t> </a:t>
            </a:r>
            <a:r>
              <a:rPr lang="en-US" sz="2300" b="1" dirty="0" err="1"/>
              <a:t>Behavoral</a:t>
            </a:r>
            <a:r>
              <a:rPr lang="en-US" sz="2300" b="1" dirty="0"/>
              <a:t> pattern</a:t>
            </a:r>
          </a:p>
          <a:p>
            <a:pPr marL="342900" indent="-342900">
              <a:lnSpc>
                <a:spcPct val="90000"/>
              </a:lnSpc>
              <a:spcBef>
                <a:spcPts val="480"/>
              </a:spcBef>
              <a:buSzPts val="2400"/>
            </a:pPr>
            <a:endParaRPr sz="2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33400" y="152400"/>
            <a:ext cx="8610600" cy="5334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3900" b="1" dirty="0">
                <a:solidFill>
                  <a:schemeClr val="lt1"/>
                </a:solidFill>
              </a:rPr>
              <a:t>2. </a:t>
            </a:r>
            <a:r>
              <a:rPr lang="en-US" sz="3900" b="1" dirty="0" err="1">
                <a:solidFill>
                  <a:schemeClr val="lt1"/>
                </a:solidFill>
              </a:rPr>
              <a:t>Ngữ</a:t>
            </a:r>
            <a:r>
              <a:rPr lang="en-US" sz="3900" b="1" dirty="0">
                <a:solidFill>
                  <a:schemeClr val="lt1"/>
                </a:solidFill>
              </a:rPr>
              <a:t> </a:t>
            </a:r>
            <a:r>
              <a:rPr lang="en-US" sz="3900" b="1" dirty="0" err="1">
                <a:solidFill>
                  <a:schemeClr val="lt1"/>
                </a:solidFill>
              </a:rPr>
              <a:t>cảnh</a:t>
            </a:r>
            <a:r>
              <a:rPr lang="en-US" sz="3900" b="1" dirty="0">
                <a:solidFill>
                  <a:schemeClr val="lt1"/>
                </a:solidFill>
              </a:rPr>
              <a:t>/</a:t>
            </a:r>
            <a:r>
              <a:rPr lang="en-US" sz="3900" b="1" dirty="0" err="1">
                <a:solidFill>
                  <a:schemeClr val="lt1"/>
                </a:solidFill>
              </a:rPr>
              <a:t>trường</a:t>
            </a:r>
            <a:r>
              <a:rPr lang="en-US" sz="3900" b="1" dirty="0">
                <a:solidFill>
                  <a:schemeClr val="lt1"/>
                </a:solidFill>
              </a:rPr>
              <a:t> </a:t>
            </a:r>
            <a:r>
              <a:rPr lang="en-US" sz="3900" b="1" dirty="0" err="1">
                <a:solidFill>
                  <a:schemeClr val="lt1"/>
                </a:solidFill>
              </a:rPr>
              <a:t>hợp</a:t>
            </a:r>
            <a:r>
              <a:rPr lang="en-US" sz="3900" b="1" dirty="0">
                <a:solidFill>
                  <a:schemeClr val="lt1"/>
                </a:solidFill>
              </a:rPr>
              <a:t> </a:t>
            </a:r>
            <a:r>
              <a:rPr lang="en-US" sz="3900" b="1" dirty="0" err="1">
                <a:solidFill>
                  <a:schemeClr val="lt1"/>
                </a:solidFill>
              </a:rPr>
              <a:t>sử</a:t>
            </a:r>
            <a:r>
              <a:rPr lang="en-US" sz="3900" b="1" dirty="0">
                <a:solidFill>
                  <a:schemeClr val="lt1"/>
                </a:solidFill>
              </a:rPr>
              <a:t> </a:t>
            </a:r>
            <a:r>
              <a:rPr lang="en-US" sz="3900" b="1" dirty="0" err="1">
                <a:solidFill>
                  <a:schemeClr val="lt1"/>
                </a:solidFill>
              </a:rPr>
              <a:t>dụng</a:t>
            </a:r>
            <a:br>
              <a:rPr lang="en-US" b="1" dirty="0">
                <a:solidFill>
                  <a:schemeClr val="lt1"/>
                </a:solidFill>
              </a:rPr>
            </a:br>
            <a:r>
              <a:rPr lang="en-US" b="1" dirty="0">
                <a:solidFill>
                  <a:schemeClr val="lt1"/>
                </a:solidFill>
              </a:rPr>
              <a:t> </a:t>
            </a:r>
            <a:endParaRPr b="1" dirty="0">
              <a:solidFill>
                <a:schemeClr val="lt1"/>
              </a:solidFill>
            </a:endParaRPr>
          </a:p>
        </p:txBody>
      </p:sp>
      <p:sp>
        <p:nvSpPr>
          <p:cNvPr id="149" name="Google Shape;149;p4"/>
          <p:cNvSpPr txBox="1">
            <a:spLocks noGrp="1"/>
          </p:cNvSpPr>
          <p:nvPr>
            <p:ph type="body" idx="2"/>
          </p:nvPr>
        </p:nvSpPr>
        <p:spPr>
          <a:xfrm>
            <a:off x="533400" y="914400"/>
            <a:ext cx="8458200" cy="552572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Arial"/>
              <a:buNone/>
            </a:pPr>
            <a:endParaRPr sz="2400" dirty="0"/>
          </a:p>
          <a:p>
            <a:pPr marL="342900" indent="-342900">
              <a:lnSpc>
                <a:spcPct val="90000"/>
              </a:lnSpc>
              <a:spcBef>
                <a:spcPts val="480"/>
              </a:spcBef>
              <a:buSzPts val="2400"/>
            </a:pPr>
            <a:r>
              <a:rPr lang="vi-VN" sz="2300" dirty="0"/>
              <a:t>Khi cần phải phân tích và đánh giá các biểu thức trong một ngôn ngữ cụ thể.</a:t>
            </a:r>
            <a:endParaRPr lang="en-US" sz="2300" dirty="0"/>
          </a:p>
          <a:p>
            <a:pPr marL="342900" indent="-342900">
              <a:lnSpc>
                <a:spcPct val="90000"/>
              </a:lnSpc>
              <a:spcBef>
                <a:spcPts val="480"/>
              </a:spcBef>
              <a:buSzPts val="2400"/>
            </a:pPr>
            <a:endParaRPr lang="vi-VN" sz="2300" dirty="0"/>
          </a:p>
          <a:p>
            <a:pPr marL="342900" indent="-342900">
              <a:lnSpc>
                <a:spcPct val="90000"/>
              </a:lnSpc>
              <a:spcBef>
                <a:spcPts val="480"/>
              </a:spcBef>
              <a:buSzPts val="2400"/>
            </a:pPr>
            <a:r>
              <a:rPr lang="vi-VN" sz="2300" dirty="0"/>
              <a:t>Không quan tâm nhiều về hiệu suất. Do bộ ngữ pháp được phân tích trong cấu trúc phân cấp (cây) nên hiệu suất không được đảm bảo.</a:t>
            </a:r>
            <a:endParaRPr lang="en-US" sz="2300" dirty="0"/>
          </a:p>
          <a:p>
            <a:pPr marL="342900" indent="-342900">
              <a:lnSpc>
                <a:spcPct val="90000"/>
              </a:lnSpc>
              <a:spcBef>
                <a:spcPts val="480"/>
              </a:spcBef>
              <a:buSzPts val="2400"/>
            </a:pPr>
            <a:endParaRPr lang="en-US" sz="2300" dirty="0"/>
          </a:p>
          <a:p>
            <a:pPr marL="342900" indent="-342900">
              <a:lnSpc>
                <a:spcPct val="90000"/>
              </a:lnSpc>
              <a:spcBef>
                <a:spcPts val="480"/>
              </a:spcBef>
              <a:buSzPts val="2400"/>
            </a:pPr>
            <a:r>
              <a:rPr lang="vi-VN" sz="2400" dirty="0"/>
              <a:t>Interpreter Pattern thường được sử dụng trong trình biên dịch (compiler), định nghĩa các bộ ngữ pháp, rule, trình phân tích SQL, XML,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533400" y="198438"/>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3. </a:t>
            </a:r>
            <a:r>
              <a:rPr lang="en-US" sz="3500" b="1" dirty="0" err="1">
                <a:solidFill>
                  <a:schemeClr val="lt1"/>
                </a:solidFill>
              </a:rPr>
              <a:t>Cấu</a:t>
            </a:r>
            <a:r>
              <a:rPr lang="en-US" sz="3500" b="1" dirty="0">
                <a:solidFill>
                  <a:schemeClr val="lt1"/>
                </a:solidFill>
              </a:rPr>
              <a:t> </a:t>
            </a:r>
            <a:r>
              <a:rPr lang="en-US" sz="3500" b="1" dirty="0" err="1">
                <a:solidFill>
                  <a:schemeClr val="lt1"/>
                </a:solidFill>
              </a:rPr>
              <a:t>trúc</a:t>
            </a:r>
            <a:r>
              <a:rPr lang="en-US" sz="3500" b="1" dirty="0">
                <a:solidFill>
                  <a:schemeClr val="lt1"/>
                </a:solidFill>
              </a:rPr>
              <a:t> </a:t>
            </a:r>
            <a:r>
              <a:rPr lang="en-US" sz="3500" b="1" dirty="0" err="1">
                <a:solidFill>
                  <a:schemeClr val="lt1"/>
                </a:solidFill>
              </a:rPr>
              <a:t>mẫu</a:t>
            </a:r>
            <a:r>
              <a:rPr lang="en-US" sz="3500" b="1" dirty="0">
                <a:solidFill>
                  <a:schemeClr val="lt1"/>
                </a:solidFill>
              </a:rPr>
              <a:t> </a:t>
            </a:r>
            <a:r>
              <a:rPr lang="en-US" sz="3500" b="1" dirty="0" err="1">
                <a:solidFill>
                  <a:schemeClr val="lt1"/>
                </a:solidFill>
              </a:rPr>
              <a:t>và</a:t>
            </a:r>
            <a:r>
              <a:rPr lang="en-US" sz="3500" b="1" dirty="0">
                <a:solidFill>
                  <a:schemeClr val="lt1"/>
                </a:solidFill>
              </a:rPr>
              <a:t> </a:t>
            </a:r>
            <a:r>
              <a:rPr lang="en-US" sz="3500" b="1" dirty="0" err="1">
                <a:solidFill>
                  <a:schemeClr val="lt1"/>
                </a:solidFill>
              </a:rPr>
              <a:t>mô</a:t>
            </a:r>
            <a:r>
              <a:rPr lang="en-US" sz="3500" b="1" dirty="0">
                <a:solidFill>
                  <a:schemeClr val="lt1"/>
                </a:solidFill>
              </a:rPr>
              <a:t> </a:t>
            </a:r>
            <a:r>
              <a:rPr lang="en-US" sz="3500" b="1" dirty="0" err="1">
                <a:solidFill>
                  <a:schemeClr val="lt1"/>
                </a:solidFill>
              </a:rPr>
              <a:t>tả</a:t>
            </a:r>
            <a:endParaRPr sz="3500" b="1" dirty="0">
              <a:solidFill>
                <a:schemeClr val="lt1"/>
              </a:solidFill>
            </a:endParaRPr>
          </a:p>
        </p:txBody>
      </p:sp>
      <p:pic>
        <p:nvPicPr>
          <p:cNvPr id="3" name="Picture 2">
            <a:extLst>
              <a:ext uri="{FF2B5EF4-FFF2-40B4-BE49-F238E27FC236}">
                <a16:creationId xmlns:a16="http://schemas.microsoft.com/office/drawing/2014/main" id="{E1B11A3B-F7E6-9F8B-C941-B8C199E99489}"/>
              </a:ext>
            </a:extLst>
          </p:cNvPr>
          <p:cNvPicPr>
            <a:picLocks noChangeAspect="1"/>
          </p:cNvPicPr>
          <p:nvPr/>
        </p:nvPicPr>
        <p:blipFill>
          <a:blip r:embed="rId3"/>
          <a:stretch>
            <a:fillRect/>
          </a:stretch>
        </p:blipFill>
        <p:spPr>
          <a:xfrm>
            <a:off x="699547" y="1210502"/>
            <a:ext cx="7744906" cy="54490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33400" y="250723"/>
            <a:ext cx="8610600" cy="5334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3900" b="1" dirty="0">
                <a:solidFill>
                  <a:schemeClr val="lt1"/>
                </a:solidFill>
              </a:rPr>
              <a:t>3. </a:t>
            </a:r>
            <a:r>
              <a:rPr lang="en-US" sz="3900" b="1" dirty="0" err="1">
                <a:solidFill>
                  <a:schemeClr val="lt1"/>
                </a:solidFill>
              </a:rPr>
              <a:t>Cấu</a:t>
            </a:r>
            <a:r>
              <a:rPr lang="en-US" sz="3900" b="1" dirty="0">
                <a:solidFill>
                  <a:schemeClr val="lt1"/>
                </a:solidFill>
              </a:rPr>
              <a:t> </a:t>
            </a:r>
            <a:r>
              <a:rPr lang="en-US" sz="3900" b="1" dirty="0" err="1">
                <a:solidFill>
                  <a:schemeClr val="lt1"/>
                </a:solidFill>
              </a:rPr>
              <a:t>trúc</a:t>
            </a:r>
            <a:r>
              <a:rPr lang="en-US" sz="3900" b="1" dirty="0">
                <a:solidFill>
                  <a:schemeClr val="lt1"/>
                </a:solidFill>
              </a:rPr>
              <a:t> </a:t>
            </a:r>
            <a:r>
              <a:rPr lang="en-US" sz="3900" b="1" dirty="0" err="1">
                <a:solidFill>
                  <a:schemeClr val="lt1"/>
                </a:solidFill>
              </a:rPr>
              <a:t>mẫu</a:t>
            </a:r>
            <a:r>
              <a:rPr lang="en-US" sz="3900" b="1" dirty="0">
                <a:solidFill>
                  <a:schemeClr val="lt1"/>
                </a:solidFill>
              </a:rPr>
              <a:t> </a:t>
            </a:r>
            <a:r>
              <a:rPr lang="en-US" sz="3900" b="1" dirty="0" err="1">
                <a:solidFill>
                  <a:schemeClr val="lt1"/>
                </a:solidFill>
              </a:rPr>
              <a:t>và</a:t>
            </a:r>
            <a:r>
              <a:rPr lang="en-US" sz="3900" b="1" dirty="0">
                <a:solidFill>
                  <a:schemeClr val="lt1"/>
                </a:solidFill>
              </a:rPr>
              <a:t> </a:t>
            </a:r>
            <a:r>
              <a:rPr lang="en-US" sz="3900" b="1" dirty="0" err="1">
                <a:solidFill>
                  <a:schemeClr val="lt1"/>
                </a:solidFill>
              </a:rPr>
              <a:t>mô</a:t>
            </a:r>
            <a:r>
              <a:rPr lang="en-US" sz="3900" b="1" dirty="0">
                <a:solidFill>
                  <a:schemeClr val="lt1"/>
                </a:solidFill>
              </a:rPr>
              <a:t> </a:t>
            </a:r>
            <a:r>
              <a:rPr lang="en-US" sz="3900" b="1" dirty="0" err="1">
                <a:solidFill>
                  <a:schemeClr val="lt1"/>
                </a:solidFill>
              </a:rPr>
              <a:t>tả</a:t>
            </a:r>
            <a:br>
              <a:rPr lang="en-US" sz="3900" b="1" dirty="0">
                <a:solidFill>
                  <a:schemeClr val="lt1"/>
                </a:solidFill>
              </a:rPr>
            </a:br>
            <a:r>
              <a:rPr lang="en-US" b="1" dirty="0">
                <a:solidFill>
                  <a:schemeClr val="lt1"/>
                </a:solidFill>
              </a:rPr>
              <a:t> </a:t>
            </a:r>
            <a:endParaRPr b="1" dirty="0">
              <a:solidFill>
                <a:schemeClr val="lt1"/>
              </a:solidFill>
            </a:endParaRPr>
          </a:p>
        </p:txBody>
      </p:sp>
      <p:sp>
        <p:nvSpPr>
          <p:cNvPr id="149" name="Google Shape;149;p4"/>
          <p:cNvSpPr txBox="1">
            <a:spLocks noGrp="1"/>
          </p:cNvSpPr>
          <p:nvPr>
            <p:ph type="body" idx="2"/>
          </p:nvPr>
        </p:nvSpPr>
        <p:spPr>
          <a:xfrm>
            <a:off x="501444" y="943897"/>
            <a:ext cx="8539316" cy="552572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480"/>
              </a:spcBef>
              <a:spcAft>
                <a:spcPts val="0"/>
              </a:spcAft>
              <a:buClr>
                <a:schemeClr val="dk1"/>
              </a:buClr>
              <a:buSzPts val="2400"/>
              <a:buFont typeface="Wingdings" panose="05000000000000000000" pitchFamily="2" charset="2"/>
              <a:buChar char="v"/>
            </a:pPr>
            <a:r>
              <a:rPr lang="en-US" sz="2300" b="1" dirty="0" err="1"/>
              <a:t>Các</a:t>
            </a:r>
            <a:r>
              <a:rPr lang="en-US" sz="2300" b="1" dirty="0"/>
              <a:t> </a:t>
            </a:r>
            <a:r>
              <a:rPr lang="en-US" sz="2300" b="1" dirty="0" err="1"/>
              <a:t>thành</a:t>
            </a:r>
            <a:r>
              <a:rPr lang="en-US" sz="2300" b="1" dirty="0"/>
              <a:t> </a:t>
            </a:r>
            <a:r>
              <a:rPr lang="en-US" sz="2300" b="1" dirty="0" err="1"/>
              <a:t>phần</a:t>
            </a:r>
            <a:r>
              <a:rPr lang="en-US" sz="2300" b="1" dirty="0"/>
              <a:t>:</a:t>
            </a:r>
          </a:p>
          <a:p>
            <a:pPr marL="342900" indent="-342900">
              <a:lnSpc>
                <a:spcPct val="90000"/>
              </a:lnSpc>
              <a:spcBef>
                <a:spcPts val="480"/>
              </a:spcBef>
              <a:buSzPts val="2400"/>
            </a:pPr>
            <a:r>
              <a:rPr lang="vi-VN" sz="2300" b="1" dirty="0"/>
              <a:t>AbstractExpression</a:t>
            </a:r>
            <a:r>
              <a:rPr lang="en-US" sz="2300" b="1" dirty="0"/>
              <a:t>: </a:t>
            </a:r>
            <a:r>
              <a:rPr lang="vi-VN" sz="2300" dirty="0"/>
              <a:t>Định nghĩa giao diện cho các phương thức interpret.</a:t>
            </a:r>
            <a:endParaRPr lang="en-US" sz="2300" dirty="0"/>
          </a:p>
          <a:p>
            <a:pPr marL="342900" indent="-342900">
              <a:lnSpc>
                <a:spcPct val="90000"/>
              </a:lnSpc>
              <a:spcBef>
                <a:spcPts val="480"/>
              </a:spcBef>
              <a:buSzPts val="2400"/>
            </a:pPr>
            <a:r>
              <a:rPr lang="vi-VN" sz="2300" b="1" dirty="0"/>
              <a:t>TerminalExpression: </a:t>
            </a:r>
            <a:r>
              <a:rPr lang="vi-VN" sz="2300" dirty="0"/>
              <a:t>Thực hiện interpret cho các biểu thức cơ bản không thể phân tách thêm.</a:t>
            </a:r>
            <a:endParaRPr lang="en-US" sz="2300" dirty="0"/>
          </a:p>
          <a:p>
            <a:pPr marL="342900" indent="-342900">
              <a:lnSpc>
                <a:spcPct val="90000"/>
              </a:lnSpc>
              <a:spcBef>
                <a:spcPts val="480"/>
              </a:spcBef>
              <a:buSzPts val="2400"/>
            </a:pPr>
            <a:r>
              <a:rPr lang="vi-VN" sz="2300" b="1" dirty="0"/>
              <a:t>NonTerminalExpression</a:t>
            </a:r>
            <a:r>
              <a:rPr lang="en-US" sz="2300" b="1" dirty="0"/>
              <a:t>: </a:t>
            </a:r>
            <a:r>
              <a:rPr lang="vi-VN" sz="2300" dirty="0"/>
              <a:t>Thực hiện interpret cho các biểu thức phức tạp được tạo từ các biểu thức khác. Có thể chứa TerminalExpression bên trong và cũng có thể chứa một NonterminalExpression khác. Nó đóng vai trò như là “ngữ pháp” của ngôn ngữ đặc tả.</a:t>
            </a:r>
            <a:endParaRPr lang="en-US" sz="2300" dirty="0"/>
          </a:p>
          <a:p>
            <a:pPr marL="342900" indent="-342900">
              <a:lnSpc>
                <a:spcPct val="90000"/>
              </a:lnSpc>
              <a:spcBef>
                <a:spcPts val="480"/>
              </a:spcBef>
              <a:buSzPts val="2400"/>
            </a:pPr>
            <a:r>
              <a:rPr lang="vi-VN" sz="2300" b="1" dirty="0"/>
              <a:t>Context: </a:t>
            </a:r>
            <a:r>
              <a:rPr lang="vi-VN" sz="2300" dirty="0"/>
              <a:t>Là đối tượng thông tin để thực hiện thông dịch. Đối tượng này là toàn cục đối với quá trình thông dịch (dùng chung giữa các node).</a:t>
            </a:r>
            <a:endParaRPr lang="en-US" sz="2300" dirty="0"/>
          </a:p>
        </p:txBody>
      </p:sp>
    </p:spTree>
    <p:extLst>
      <p:ext uri="{BB962C8B-B14F-4D97-AF65-F5344CB8AC3E}">
        <p14:creationId xmlns:p14="http://schemas.microsoft.com/office/powerpoint/2010/main" val="344104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title"/>
          </p:nvPr>
        </p:nvSpPr>
        <p:spPr>
          <a:xfrm>
            <a:off x="4191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4. </a:t>
            </a:r>
            <a:r>
              <a:rPr lang="en-US" sz="3500" b="1" dirty="0" err="1">
                <a:solidFill>
                  <a:schemeClr val="lt1"/>
                </a:solidFill>
              </a:rPr>
              <a:t>Các</a:t>
            </a:r>
            <a:r>
              <a:rPr lang="en-US" sz="3500" b="1" dirty="0">
                <a:solidFill>
                  <a:schemeClr val="lt1"/>
                </a:solidFill>
              </a:rPr>
              <a:t> </a:t>
            </a:r>
            <a:r>
              <a:rPr lang="en-US" sz="3500" b="1" dirty="0" err="1">
                <a:solidFill>
                  <a:schemeClr val="lt1"/>
                </a:solidFill>
              </a:rPr>
              <a:t>bước</a:t>
            </a:r>
            <a:r>
              <a:rPr lang="en-US" sz="3500" b="1" dirty="0">
                <a:solidFill>
                  <a:schemeClr val="lt1"/>
                </a:solidFill>
              </a:rPr>
              <a:t> </a:t>
            </a:r>
            <a:r>
              <a:rPr lang="en-US" sz="3500" b="1" dirty="0" err="1">
                <a:solidFill>
                  <a:schemeClr val="lt1"/>
                </a:solidFill>
              </a:rPr>
              <a:t>hiện</a:t>
            </a:r>
            <a:r>
              <a:rPr lang="en-US" sz="3500" b="1" dirty="0">
                <a:solidFill>
                  <a:schemeClr val="lt1"/>
                </a:solidFill>
              </a:rPr>
              <a:t> </a:t>
            </a:r>
            <a:r>
              <a:rPr lang="en-US" sz="3500" b="1" dirty="0" err="1">
                <a:solidFill>
                  <a:schemeClr val="lt1"/>
                </a:solidFill>
              </a:rPr>
              <a:t>thực</a:t>
            </a:r>
            <a:r>
              <a:rPr lang="en-US" sz="3500" b="1" dirty="0">
                <a:solidFill>
                  <a:schemeClr val="lt1"/>
                </a:solidFill>
              </a:rPr>
              <a:t> </a:t>
            </a:r>
            <a:r>
              <a:rPr lang="en-US" sz="3500" b="1" dirty="0" err="1">
                <a:solidFill>
                  <a:schemeClr val="lt1"/>
                </a:solidFill>
              </a:rPr>
              <a:t>mẫu</a:t>
            </a:r>
            <a:r>
              <a:rPr lang="en-US" sz="3500" b="1" dirty="0">
                <a:solidFill>
                  <a:schemeClr val="lt1"/>
                </a:solidFill>
              </a:rPr>
              <a:t> - </a:t>
            </a:r>
            <a:r>
              <a:rPr lang="en-US" sz="3500" b="1" dirty="0" err="1">
                <a:solidFill>
                  <a:schemeClr val="lt1"/>
                </a:solidFill>
              </a:rPr>
              <a:t>Ví</a:t>
            </a:r>
            <a:r>
              <a:rPr lang="en-US" sz="3500" b="1" dirty="0">
                <a:solidFill>
                  <a:schemeClr val="lt1"/>
                </a:solidFill>
              </a:rPr>
              <a:t> </a:t>
            </a:r>
            <a:r>
              <a:rPr lang="en-US" sz="3500" b="1" dirty="0" err="1">
                <a:solidFill>
                  <a:schemeClr val="lt1"/>
                </a:solidFill>
              </a:rPr>
              <a:t>dụ</a:t>
            </a:r>
            <a:endParaRPr sz="3500" dirty="0"/>
          </a:p>
        </p:txBody>
      </p:sp>
      <p:sp>
        <p:nvSpPr>
          <p:cNvPr id="205" name="Google Shape;205;p12"/>
          <p:cNvSpPr txBox="1">
            <a:spLocks noGrp="1"/>
          </p:cNvSpPr>
          <p:nvPr>
            <p:ph type="body" idx="1"/>
          </p:nvPr>
        </p:nvSpPr>
        <p:spPr>
          <a:xfrm>
            <a:off x="533400" y="1066800"/>
            <a:ext cx="8458200" cy="741045"/>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en-US" sz="2400" dirty="0">
                <a:latin typeface="Arial"/>
                <a:ea typeface="Arial"/>
                <a:cs typeface="Arial"/>
                <a:sym typeface="Arial"/>
              </a:rPr>
              <a:t>Class diagram</a:t>
            </a:r>
            <a:endParaRPr sz="2400" b="1"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5. </a:t>
            </a:r>
            <a:r>
              <a:rPr lang="en-US" sz="3500" b="1" dirty="0" err="1">
                <a:solidFill>
                  <a:schemeClr val="lt1"/>
                </a:solidFill>
              </a:rPr>
              <a:t>Ưu</a:t>
            </a:r>
            <a:r>
              <a:rPr lang="en-US" sz="3500" b="1" dirty="0">
                <a:solidFill>
                  <a:schemeClr val="lt1"/>
                </a:solidFill>
              </a:rPr>
              <a:t> </a:t>
            </a:r>
            <a:r>
              <a:rPr lang="en-US" sz="3500" b="1" dirty="0" err="1">
                <a:solidFill>
                  <a:schemeClr val="lt1"/>
                </a:solidFill>
              </a:rPr>
              <a:t>điểm</a:t>
            </a:r>
            <a:r>
              <a:rPr lang="en-US" sz="3500" b="1" dirty="0">
                <a:solidFill>
                  <a:schemeClr val="lt1"/>
                </a:solidFill>
              </a:rPr>
              <a:t> &amp; Nhược </a:t>
            </a:r>
            <a:r>
              <a:rPr lang="en-US" sz="3500" b="1" dirty="0" err="1">
                <a:solidFill>
                  <a:schemeClr val="lt1"/>
                </a:solidFill>
              </a:rPr>
              <a:t>điểm</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lnSpc>
                <a:spcPct val="90000"/>
              </a:lnSpc>
              <a:spcBef>
                <a:spcPts val="480"/>
              </a:spcBef>
              <a:buClr>
                <a:schemeClr val="dk1"/>
              </a:buClr>
              <a:buSzPts val="2400"/>
              <a:buFont typeface="Wingdings" panose="05000000000000000000" pitchFamily="2" charset="2"/>
              <a:buChar char="v"/>
            </a:pPr>
            <a:r>
              <a:rPr lang="en-US" sz="2300" b="1" dirty="0" err="1"/>
              <a:t>Ưu</a:t>
            </a:r>
            <a:r>
              <a:rPr lang="en-US" sz="2300" b="1" dirty="0"/>
              <a:t> </a:t>
            </a:r>
            <a:r>
              <a:rPr lang="en-US" sz="2300" b="1" dirty="0" err="1"/>
              <a:t>điểm</a:t>
            </a:r>
            <a:r>
              <a:rPr lang="en-US" sz="2300" b="1" dirty="0"/>
              <a:t>:</a:t>
            </a:r>
          </a:p>
          <a:p>
            <a:pPr marL="342900" indent="-342900" algn="just">
              <a:lnSpc>
                <a:spcPct val="90000"/>
              </a:lnSpc>
              <a:spcBef>
                <a:spcPts val="480"/>
              </a:spcBef>
              <a:buSzPts val="2400"/>
              <a:buFont typeface="Arial" panose="020B0604020202020204" pitchFamily="34" charset="0"/>
              <a:buChar char="•"/>
            </a:pPr>
            <a:r>
              <a:rPr lang="vi-VN" sz="2300" dirty="0"/>
              <a:t>Giảm sự phụ thuộc giữa abstraction và implementation (loose coupling).</a:t>
            </a:r>
          </a:p>
          <a:p>
            <a:pPr marL="342900" indent="-342900" algn="just">
              <a:lnSpc>
                <a:spcPct val="90000"/>
              </a:lnSpc>
              <a:spcBef>
                <a:spcPts val="480"/>
              </a:spcBef>
              <a:buSzPts val="2400"/>
              <a:buFont typeface="Arial" panose="020B0604020202020204" pitchFamily="34" charset="0"/>
              <a:buChar char="•"/>
            </a:pPr>
            <a:r>
              <a:rPr lang="vi-VN" sz="2300" dirty="0"/>
              <a:t>Giảm số lượng những lớp con không cần thiết.</a:t>
            </a:r>
          </a:p>
          <a:p>
            <a:pPr marL="342900" indent="-342900" algn="just">
              <a:lnSpc>
                <a:spcPct val="90000"/>
              </a:lnSpc>
              <a:spcBef>
                <a:spcPts val="480"/>
              </a:spcBef>
              <a:buSzPts val="2400"/>
              <a:buFont typeface="Arial" panose="020B0604020202020204" pitchFamily="34" charset="0"/>
              <a:buChar char="•"/>
            </a:pPr>
            <a:r>
              <a:rPr lang="vi-VN" sz="2300" dirty="0"/>
              <a:t>Code sẽ gọn gàn</a:t>
            </a:r>
            <a:r>
              <a:rPr lang="en-US" sz="2300" dirty="0"/>
              <a:t>g</a:t>
            </a:r>
            <a:r>
              <a:rPr lang="vi-VN" sz="2300" dirty="0"/>
              <a:t> hơn và kích thước ứng dụng sẽ nhỏ hơn.</a:t>
            </a:r>
          </a:p>
          <a:p>
            <a:pPr marL="342900" indent="-342900" algn="just">
              <a:lnSpc>
                <a:spcPct val="90000"/>
              </a:lnSpc>
              <a:spcBef>
                <a:spcPts val="480"/>
              </a:spcBef>
              <a:buSzPts val="2400"/>
              <a:buFont typeface="Arial" panose="020B0604020202020204" pitchFamily="34" charset="0"/>
              <a:buChar char="•"/>
            </a:pPr>
            <a:r>
              <a:rPr lang="vi-VN" sz="2300" dirty="0"/>
              <a:t>Dễ bảo trì hơn</a:t>
            </a:r>
            <a:r>
              <a:rPr lang="en-US" sz="2300" dirty="0"/>
              <a:t>: m</a:t>
            </a:r>
            <a:r>
              <a:rPr lang="vi-VN" sz="2300" dirty="0"/>
              <a:t>ỗi biểu thức</a:t>
            </a:r>
            <a:r>
              <a:rPr lang="en-US" sz="2300" dirty="0"/>
              <a:t> </a:t>
            </a:r>
            <a:r>
              <a:rPr lang="en-US" sz="2300" dirty="0" err="1"/>
              <a:t>trong</a:t>
            </a:r>
            <a:r>
              <a:rPr lang="en-US" sz="2300" dirty="0"/>
              <a:t> interpreter </a:t>
            </a:r>
            <a:r>
              <a:rPr lang="en-US" sz="2300" dirty="0" err="1"/>
              <a:t>đều</a:t>
            </a:r>
            <a:r>
              <a:rPr lang="vi-VN" sz="2300" dirty="0"/>
              <a:t> được định nghĩa một cách rõ ràng và độc lập.</a:t>
            </a:r>
          </a:p>
          <a:p>
            <a:pPr marL="342900" indent="-342900" algn="just">
              <a:lnSpc>
                <a:spcPct val="90000"/>
              </a:lnSpc>
              <a:spcBef>
                <a:spcPts val="480"/>
              </a:spcBef>
              <a:buSzPts val="2400"/>
              <a:buFont typeface="Arial" panose="020B0604020202020204" pitchFamily="34" charset="0"/>
              <a:buChar char="•"/>
            </a:pPr>
            <a:r>
              <a:rPr lang="vi-VN" sz="2300" dirty="0"/>
              <a:t>Dễ dàng mở rộng về sau</a:t>
            </a:r>
            <a:r>
              <a:rPr lang="en-US" sz="2300" dirty="0"/>
              <a:t>: d</a:t>
            </a:r>
            <a:r>
              <a:rPr lang="vi-VN" sz="2300" dirty="0"/>
              <a:t>ễ dàng thêm các biểu thức mới mà không làm ảnh hưởng đến các biểu thức cũ.</a:t>
            </a:r>
          </a:p>
          <a:p>
            <a:pPr marL="342900" indent="-342900" algn="just">
              <a:lnSpc>
                <a:spcPct val="90000"/>
              </a:lnSpc>
              <a:spcBef>
                <a:spcPts val="480"/>
              </a:spcBef>
              <a:buSzPts val="2400"/>
              <a:buFont typeface="Arial" panose="020B0604020202020204" pitchFamily="34" charset="0"/>
              <a:buChar char="•"/>
            </a:pPr>
            <a:r>
              <a:rPr lang="vi-VN" sz="2300" dirty="0"/>
              <a:t>Cho phép ẩn các chi tiết implement từ client.</a:t>
            </a:r>
          </a:p>
        </p:txBody>
      </p:sp>
    </p:spTree>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5. </a:t>
            </a:r>
            <a:r>
              <a:rPr lang="en-US" sz="3500" b="1" dirty="0" err="1">
                <a:solidFill>
                  <a:schemeClr val="lt1"/>
                </a:solidFill>
              </a:rPr>
              <a:t>Ưu</a:t>
            </a:r>
            <a:r>
              <a:rPr lang="en-US" sz="3500" b="1" dirty="0">
                <a:solidFill>
                  <a:schemeClr val="lt1"/>
                </a:solidFill>
              </a:rPr>
              <a:t> </a:t>
            </a:r>
            <a:r>
              <a:rPr lang="en-US" sz="3500" b="1" dirty="0" err="1">
                <a:solidFill>
                  <a:schemeClr val="lt1"/>
                </a:solidFill>
              </a:rPr>
              <a:t>điểm</a:t>
            </a:r>
            <a:r>
              <a:rPr lang="en-US" sz="3500" b="1" dirty="0">
                <a:solidFill>
                  <a:schemeClr val="lt1"/>
                </a:solidFill>
              </a:rPr>
              <a:t> &amp; Nhược </a:t>
            </a:r>
            <a:r>
              <a:rPr lang="en-US" sz="3500" b="1" dirty="0" err="1">
                <a:solidFill>
                  <a:schemeClr val="lt1"/>
                </a:solidFill>
              </a:rPr>
              <a:t>điểm</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en-US" sz="2300" b="1" dirty="0"/>
              <a:t>Nhược </a:t>
            </a:r>
            <a:r>
              <a:rPr lang="en-US" sz="2300" b="1" dirty="0" err="1"/>
              <a:t>điểm</a:t>
            </a:r>
            <a:r>
              <a:rPr lang="en-US" sz="2300" b="1" dirty="0"/>
              <a:t>:</a:t>
            </a:r>
          </a:p>
          <a:p>
            <a:pPr marL="342900" indent="-342900">
              <a:lnSpc>
                <a:spcPct val="90000"/>
              </a:lnSpc>
              <a:spcBef>
                <a:spcPts val="480"/>
              </a:spcBef>
              <a:buSzPts val="2400"/>
              <a:buFont typeface="Arial" panose="020B0604020202020204" pitchFamily="34" charset="0"/>
              <a:buChar char="•"/>
            </a:pPr>
            <a:r>
              <a:rPr lang="vi-VN" sz="2300" b="1" dirty="0"/>
              <a:t>Hiệu suất thấp: </a:t>
            </a:r>
            <a:r>
              <a:rPr lang="vi-VN" sz="2300" dirty="0"/>
              <a:t>Vì mỗi biểu thức đều phải được đánh giá riêng biệt, điều này có thể làm giảm hiệu suất của hệ thống khi xử lý các biểu thức phức tạp.</a:t>
            </a:r>
          </a:p>
          <a:p>
            <a:pPr marL="342900" indent="-342900">
              <a:lnSpc>
                <a:spcPct val="90000"/>
              </a:lnSpc>
              <a:spcBef>
                <a:spcPts val="480"/>
              </a:spcBef>
              <a:buSzPts val="2400"/>
              <a:buFont typeface="Arial" panose="020B0604020202020204" pitchFamily="34" charset="0"/>
              <a:buChar char="•"/>
            </a:pPr>
            <a:r>
              <a:rPr lang="vi-VN" sz="2300" b="1" dirty="0"/>
              <a:t>Tăng độ phức tạp: </a:t>
            </a:r>
            <a:r>
              <a:rPr lang="vi-VN" sz="2300" dirty="0"/>
              <a:t>Khi ngôn ngữ phát triển, số lượng các lớp biểu thức tăng lên, dẫn đến độ phức tạp của mã nguồn cũng tăng theo.</a:t>
            </a:r>
            <a:endParaRPr lang="en-US" sz="2300" dirty="0"/>
          </a:p>
        </p:txBody>
      </p:sp>
    </p:spTree>
    <p:extLst>
      <p:ext uri="{BB962C8B-B14F-4D97-AF65-F5344CB8AC3E}">
        <p14:creationId xmlns:p14="http://schemas.microsoft.com/office/powerpoint/2010/main" val="3986398240"/>
      </p:ext>
    </p:extLst>
  </p:cSld>
  <p:clrMapOvr>
    <a:masterClrMapping/>
  </p:clrMapOvr>
  <p:transition advClick="0">
    <p:wheel spokes="1"/>
  </p:transition>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TotalTime>
  <Words>706</Words>
  <Application>Microsoft Office PowerPoint</Application>
  <PresentationFormat>On-screen Show (4:3)</PresentationFormat>
  <Paragraphs>56</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Tahoma</vt:lpstr>
      <vt:lpstr>Wingdings</vt:lpstr>
      <vt:lpstr>Times New Roman</vt:lpstr>
      <vt:lpstr>Noto Sans Symbols</vt:lpstr>
      <vt:lpstr>VNPT template</vt:lpstr>
      <vt:lpstr>Custom Design</vt:lpstr>
      <vt:lpstr>Mẫu Interpreter</vt:lpstr>
      <vt:lpstr>Nội dung</vt:lpstr>
      <vt:lpstr>1. Tổng quan</vt:lpstr>
      <vt:lpstr>2. Ngữ cảnh/trường hợp sử dụng  </vt:lpstr>
      <vt:lpstr>3. Cấu trúc mẫu và mô tả</vt:lpstr>
      <vt:lpstr>3. Cấu trúc mẫu và mô tả  </vt:lpstr>
      <vt:lpstr>4. Các bước hiện thực mẫu - Ví dụ</vt:lpstr>
      <vt:lpstr>5. Ưu điểm &amp; Nhược điểm</vt:lpstr>
      <vt:lpstr>5. Ưu điểm &amp; Nhược điểm</vt:lpstr>
      <vt:lpstr>6. Liên quan tới các mẫu khác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Decorator</dc:title>
  <dc:creator>Tran Anh Dung</dc:creator>
  <cp:lastModifiedBy>Nguyen Quan</cp:lastModifiedBy>
  <cp:revision>6</cp:revision>
  <dcterms:created xsi:type="dcterms:W3CDTF">2010-09-29T06:57:02Z</dcterms:created>
  <dcterms:modified xsi:type="dcterms:W3CDTF">2024-05-28T05:30:14Z</dcterms:modified>
</cp:coreProperties>
</file>