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74" r:id="rId6"/>
    <p:sldId id="259" r:id="rId7"/>
    <p:sldId id="260" r:id="rId8"/>
    <p:sldId id="276" r:id="rId9"/>
    <p:sldId id="277" r:id="rId10"/>
    <p:sldId id="267" r:id="rId11"/>
    <p:sldId id="268" r:id="rId12"/>
    <p:sldId id="279" r:id="rId13"/>
    <p:sldId id="281" r:id="rId14"/>
    <p:sldId id="280" r:id="rId15"/>
    <p:sldId id="273" r:id="rId16"/>
  </p:sldIdLst>
  <p:sldSz cx="9144000" cy="6858000" type="screen4x3"/>
  <p:notesSz cx="9872663" cy="6797675"/>
  <p:embeddedFontLs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CQgmXqFylQVTjoh2W5Hpkmuip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AB1E5-B8DD-4338-85A5-3E8656CDFE11}">
  <a:tblStyle styleId="{5CDAB1E5-B8DD-4338-85A5-3E8656CDFE1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1373"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26" name="Google Shape;126;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127" name="Google Shape;127;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46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05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62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1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18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61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4: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72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20"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20"/>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6" name="Google Shape;5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8" name="Google Shape;6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3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1" name="Google Shape;81;p3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2" name="Google Shape;82;p3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3" name="Google Shape;83;p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4" name="Google Shape;8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9" name="Google Shape;99;p3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0" name="Google Shape;10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0"/>
          <p:cNvSpPr>
            <a:spLocks noGrp="1"/>
          </p:cNvSpPr>
          <p:nvPr>
            <p:ph type="pic" idx="2"/>
          </p:nvPr>
        </p:nvSpPr>
        <p:spPr>
          <a:xfrm>
            <a:off x="1792288" y="612775"/>
            <a:ext cx="5486400" cy="4114800"/>
          </a:xfrm>
          <a:prstGeom prst="rect">
            <a:avLst/>
          </a:prstGeom>
          <a:noFill/>
          <a:ln>
            <a:noFill/>
          </a:ln>
        </p:spPr>
      </p:sp>
      <p:sp>
        <p:nvSpPr>
          <p:cNvPr id="106" name="Google Shape;106;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7" name="Google Shape;10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21"/>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4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4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8" name="Google Shape;28;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1" name="Google Shape;31;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2" name="Google Shape;32;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4" name="Google Shape;34;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27"/>
          <p:cNvSpPr>
            <a:spLocks noGrp="1"/>
          </p:cNvSpPr>
          <p:nvPr>
            <p:ph type="pic" idx="2"/>
          </p:nvPr>
        </p:nvSpPr>
        <p:spPr>
          <a:xfrm>
            <a:off x="1792288" y="612775"/>
            <a:ext cx="5486400" cy="4114800"/>
          </a:xfrm>
          <a:prstGeom prst="rect">
            <a:avLst/>
          </a:prstGeom>
          <a:noFill/>
          <a:ln>
            <a:noFill/>
          </a:ln>
        </p:spPr>
      </p:sp>
      <p:sp>
        <p:nvSpPr>
          <p:cNvPr id="39" name="Google Shape;39;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2" name="Google Shape;42;p2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5" name="Google Shape;45;p2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19"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1" name="Google Shape;51;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a:solidFill>
                  <a:srgbClr val="888888"/>
                </a:solidFill>
                <a:latin typeface="Tahoma"/>
                <a:ea typeface="Tahoma"/>
                <a:cs typeface="Tahoma"/>
                <a:sym typeface="Tahoma"/>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2" name="Google Shape;5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a:solidFill>
                  <a:srgbClr val="888888"/>
                </a:solidFill>
                <a:latin typeface="Tahoma"/>
                <a:ea typeface="Tahoma"/>
                <a:cs typeface="Tahoma"/>
                <a:sym typeface="Tahoma"/>
              </a:defRPr>
            </a:lvl1pPr>
            <a:lvl2pPr marL="0" marR="0" lvl="1" indent="0" algn="r" rtl="0">
              <a:spcBef>
                <a:spcPts val="0"/>
              </a:spcBef>
              <a:spcAft>
                <a:spcPts val="0"/>
              </a:spcAft>
              <a:buNone/>
              <a:defRPr sz="1200" b="1">
                <a:solidFill>
                  <a:srgbClr val="888888"/>
                </a:solidFill>
                <a:latin typeface="Tahoma"/>
                <a:ea typeface="Tahoma"/>
                <a:cs typeface="Tahoma"/>
                <a:sym typeface="Tahoma"/>
              </a:defRPr>
            </a:lvl2pPr>
            <a:lvl3pPr marL="0" marR="0" lvl="2" indent="0" algn="r" rtl="0">
              <a:spcBef>
                <a:spcPts val="0"/>
              </a:spcBef>
              <a:spcAft>
                <a:spcPts val="0"/>
              </a:spcAft>
              <a:buNone/>
              <a:defRPr sz="1200" b="1">
                <a:solidFill>
                  <a:srgbClr val="888888"/>
                </a:solidFill>
                <a:latin typeface="Tahoma"/>
                <a:ea typeface="Tahoma"/>
                <a:cs typeface="Tahoma"/>
                <a:sym typeface="Tahoma"/>
              </a:defRPr>
            </a:lvl3pPr>
            <a:lvl4pPr marL="0" marR="0" lvl="3" indent="0" algn="r" rtl="0">
              <a:spcBef>
                <a:spcPts val="0"/>
              </a:spcBef>
              <a:spcAft>
                <a:spcPts val="0"/>
              </a:spcAft>
              <a:buNone/>
              <a:defRPr sz="1200" b="1">
                <a:solidFill>
                  <a:srgbClr val="888888"/>
                </a:solidFill>
                <a:latin typeface="Tahoma"/>
                <a:ea typeface="Tahoma"/>
                <a:cs typeface="Tahoma"/>
                <a:sym typeface="Tahoma"/>
              </a:defRPr>
            </a:lvl4pPr>
            <a:lvl5pPr marL="0" marR="0" lvl="4" indent="0" algn="r" rtl="0">
              <a:spcBef>
                <a:spcPts val="0"/>
              </a:spcBef>
              <a:spcAft>
                <a:spcPts val="0"/>
              </a:spcAft>
              <a:buNone/>
              <a:defRPr sz="1200" b="1">
                <a:solidFill>
                  <a:srgbClr val="888888"/>
                </a:solidFill>
                <a:latin typeface="Tahoma"/>
                <a:ea typeface="Tahoma"/>
                <a:cs typeface="Tahoma"/>
                <a:sym typeface="Tahoma"/>
              </a:defRPr>
            </a:lvl5pPr>
            <a:lvl6pPr marL="0" marR="0" lvl="5" indent="0" algn="r" rtl="0">
              <a:spcBef>
                <a:spcPts val="0"/>
              </a:spcBef>
              <a:spcAft>
                <a:spcPts val="0"/>
              </a:spcAft>
              <a:buNone/>
              <a:defRPr sz="1200" b="1">
                <a:solidFill>
                  <a:srgbClr val="888888"/>
                </a:solidFill>
                <a:latin typeface="Tahoma"/>
                <a:ea typeface="Tahoma"/>
                <a:cs typeface="Tahoma"/>
                <a:sym typeface="Tahoma"/>
              </a:defRPr>
            </a:lvl6pPr>
            <a:lvl7pPr marL="0" marR="0" lvl="6" indent="0" algn="r" rtl="0">
              <a:spcBef>
                <a:spcPts val="0"/>
              </a:spcBef>
              <a:spcAft>
                <a:spcPts val="0"/>
              </a:spcAft>
              <a:buNone/>
              <a:defRPr sz="1200" b="1">
                <a:solidFill>
                  <a:srgbClr val="888888"/>
                </a:solidFill>
                <a:latin typeface="Tahoma"/>
                <a:ea typeface="Tahoma"/>
                <a:cs typeface="Tahoma"/>
                <a:sym typeface="Tahoma"/>
              </a:defRPr>
            </a:lvl7pPr>
            <a:lvl8pPr marL="0" marR="0" lvl="7" indent="0" algn="r" rtl="0">
              <a:spcBef>
                <a:spcPts val="0"/>
              </a:spcBef>
              <a:spcAft>
                <a:spcPts val="0"/>
              </a:spcAft>
              <a:buNone/>
              <a:defRPr sz="1200" b="1">
                <a:solidFill>
                  <a:srgbClr val="888888"/>
                </a:solidFill>
                <a:latin typeface="Tahoma"/>
                <a:ea typeface="Tahoma"/>
                <a:cs typeface="Tahoma"/>
                <a:sym typeface="Tahoma"/>
              </a:defRPr>
            </a:lvl8pPr>
            <a:lvl9pPr marL="0" marR="0" lvl="8" indent="0" algn="r" rtl="0">
              <a:spcBef>
                <a:spcPts val="0"/>
              </a:spcBef>
              <a:spcAft>
                <a:spcPts val="0"/>
              </a:spcAft>
              <a:buNone/>
              <a:defRPr sz="1200" b="1">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rgbClr val="F2F2F2"/>
                </a:solidFill>
                <a:latin typeface="Arial"/>
                <a:ea typeface="Arial"/>
                <a:cs typeface="Arial"/>
                <a:sym typeface="Arial"/>
              </a:rPr>
              <a:t>Mẫu</a:t>
            </a:r>
            <a:r>
              <a:rPr lang="en-US" sz="4400" b="1" i="0" u="none" strike="noStrike" cap="none" dirty="0">
                <a:solidFill>
                  <a:srgbClr val="F2F2F2"/>
                </a:solidFill>
                <a:latin typeface="Arial"/>
                <a:ea typeface="Arial"/>
                <a:cs typeface="Arial"/>
                <a:sym typeface="Arial"/>
              </a:rPr>
              <a:t> Mediator</a:t>
            </a:r>
            <a:endParaRPr sz="4400" b="1" i="0" u="none" strike="noStrike" cap="none" dirty="0">
              <a:solidFill>
                <a:srgbClr val="F2F2F2"/>
              </a:solidFill>
              <a:latin typeface="Arial"/>
              <a:ea typeface="Arial"/>
              <a:cs typeface="Arial"/>
              <a:sym typeface="Arial"/>
            </a:endParaRPr>
          </a:p>
        </p:txBody>
      </p:sp>
      <p:pic>
        <p:nvPicPr>
          <p:cNvPr id="131" name="Google Shape;131;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a:extLst>
              <a:ext uri="{FF2B5EF4-FFF2-40B4-BE49-F238E27FC236}">
                <a16:creationId xmlns:a16="http://schemas.microsoft.com/office/drawing/2014/main" id="{032A7CF2-1E84-E7B0-BEAE-7DB74A38C0E1}"/>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Nhược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90000"/>
              </a:lnSpc>
              <a:spcBef>
                <a:spcPts val="480"/>
              </a:spcBef>
              <a:buClr>
                <a:schemeClr val="dk1"/>
              </a:buClr>
              <a:buSzPts val="2400"/>
              <a:buFont typeface="Wingdings" panose="05000000000000000000" pitchFamily="2" charset="2"/>
              <a:buChar char="v"/>
            </a:pPr>
            <a:r>
              <a:rPr lang="en-US" sz="2300" b="1" dirty="0" err="1"/>
              <a:t>Ưu</a:t>
            </a:r>
            <a:r>
              <a:rPr lang="en-US" sz="2300" b="1" dirty="0"/>
              <a:t> </a:t>
            </a:r>
            <a:r>
              <a:rPr lang="en-US" sz="2300" b="1" dirty="0" err="1"/>
              <a:t>điểm</a:t>
            </a:r>
            <a:r>
              <a:rPr lang="en-US" sz="2300" b="1" dirty="0"/>
              <a:t>:</a:t>
            </a:r>
          </a:p>
          <a:p>
            <a:pPr marL="342900" indent="-342900" algn="just">
              <a:lnSpc>
                <a:spcPct val="90000"/>
              </a:lnSpc>
              <a:spcBef>
                <a:spcPts val="480"/>
              </a:spcBef>
              <a:buSzPts val="2400"/>
              <a:buFont typeface="Arial" panose="020B0604020202020204" pitchFamily="34" charset="0"/>
              <a:buChar char="•"/>
            </a:pPr>
            <a:r>
              <a:rPr lang="vi-VN" sz="2300" b="1" dirty="0"/>
              <a:t>Đảm bảo nguyên tắc Single Responsibility Principle (SRP): </a:t>
            </a:r>
            <a:r>
              <a:rPr lang="vi-VN" sz="2300" dirty="0"/>
              <a:t>chúng ta có thể trích xuất </a:t>
            </a:r>
            <a:r>
              <a:rPr lang="en-US" sz="2300" dirty="0" err="1"/>
              <a:t>thông</a:t>
            </a:r>
            <a:r>
              <a:rPr lang="en-US" sz="2300" dirty="0"/>
              <a:t> tin</a:t>
            </a:r>
            <a:r>
              <a:rPr lang="vi-VN" sz="2300" dirty="0"/>
              <a:t> liên lạc giữa các component khác nhau vào trong một nơi duy nhất, làm cho nó được bảo trì dễ dàng hơn.</a:t>
            </a:r>
            <a:endParaRPr lang="vi-VN" sz="2300" b="1" dirty="0"/>
          </a:p>
          <a:p>
            <a:pPr marL="342900" indent="-342900" algn="just">
              <a:lnSpc>
                <a:spcPct val="90000"/>
              </a:lnSpc>
              <a:spcBef>
                <a:spcPts val="480"/>
              </a:spcBef>
              <a:buSzPts val="2400"/>
              <a:buFont typeface="Arial" panose="020B0604020202020204" pitchFamily="34" charset="0"/>
              <a:buChar char="•"/>
            </a:pPr>
            <a:r>
              <a:rPr lang="vi-VN" sz="2300" b="1" dirty="0"/>
              <a:t>Đảm bảo nguyên tắc Open/Closed Principle (OCP): </a:t>
            </a:r>
            <a:r>
              <a:rPr lang="vi-VN" sz="2300" dirty="0"/>
              <a:t>chúng ta có thể tạo ra các mediator mới mà không cần thay đổi các component.</a:t>
            </a:r>
            <a:endParaRPr lang="en-US" sz="2300" dirty="0"/>
          </a:p>
          <a:p>
            <a:pPr marL="342900" indent="-342900" algn="just">
              <a:lnSpc>
                <a:spcPct val="90000"/>
              </a:lnSpc>
              <a:spcBef>
                <a:spcPts val="480"/>
              </a:spcBef>
              <a:buSzPts val="2400"/>
              <a:buFont typeface="Arial" panose="020B0604020202020204" pitchFamily="34" charset="0"/>
              <a:buChar char="•"/>
            </a:pPr>
            <a:r>
              <a:rPr lang="vi-VN" sz="2300" i="0" dirty="0">
                <a:solidFill>
                  <a:srgbClr val="000000"/>
                </a:solidFill>
                <a:effectLst/>
                <a:latin typeface="Arial" panose="020B0604020202020204" pitchFamily="34" charset="0"/>
                <a:ea typeface="Arial" panose="020B0604020202020204" pitchFamily="34" charset="0"/>
                <a:cs typeface="Arial" panose="020B0604020202020204" pitchFamily="34" charset="0"/>
              </a:rPr>
              <a:t>Giảm thiểu việc gắn kết giữa các component khác nhau trong một chương trình</a:t>
            </a:r>
            <a:r>
              <a:rPr lang="en-US" sz="230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2300" i="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giúp</a:t>
            </a:r>
            <a:r>
              <a:rPr lang="en-US" sz="2300" i="0" dirty="0">
                <a:solidFill>
                  <a:srgbClr val="000000"/>
                </a:solidFill>
                <a:effectLst/>
                <a:latin typeface="Arial" panose="020B0604020202020204" pitchFamily="34" charset="0"/>
                <a:ea typeface="Arial" panose="020B0604020202020204" pitchFamily="34" charset="0"/>
                <a:cs typeface="Arial" panose="020B0604020202020204" pitchFamily="34" charset="0"/>
              </a:rPr>
              <a:t> t</a:t>
            </a:r>
            <a:r>
              <a:rPr lang="vi-VN" sz="2300" i="0" dirty="0">
                <a:solidFill>
                  <a:srgbClr val="000000"/>
                </a:solidFill>
                <a:effectLst/>
                <a:latin typeface="Arial" panose="020B0604020202020204" pitchFamily="34" charset="0"/>
                <a:ea typeface="Arial" panose="020B0604020202020204" pitchFamily="34" charset="0"/>
                <a:cs typeface="Arial" panose="020B0604020202020204" pitchFamily="34" charset="0"/>
              </a:rPr>
              <a:t>ái sử dụng các component đơn giản hơn.</a:t>
            </a:r>
            <a:endParaRPr lang="en-US" sz="2300" i="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342900" indent="-342900" algn="just">
              <a:lnSpc>
                <a:spcPct val="90000"/>
              </a:lnSpc>
              <a:spcBef>
                <a:spcPts val="480"/>
              </a:spcBef>
              <a:buSzPts val="2400"/>
              <a:buFont typeface="Arial" panose="020B0604020202020204" pitchFamily="34" charset="0"/>
              <a:buChar char="•"/>
            </a:pPr>
            <a:r>
              <a:rPr lang="vi-VN" sz="2300" b="1" dirty="0"/>
              <a:t>Đơn giản hóa cách giao tiếp giữa các đối tượng</a:t>
            </a:r>
            <a:r>
              <a:rPr lang="en-US" sz="2300" b="1" dirty="0"/>
              <a:t>:</a:t>
            </a:r>
            <a:r>
              <a:rPr lang="vi-VN" sz="2300" b="1" dirty="0"/>
              <a:t> </a:t>
            </a:r>
            <a:r>
              <a:rPr lang="vi-VN" sz="2300" dirty="0"/>
              <a:t>Một Mediator sẽ thay thế mối quan hệ nhiều nhiều (many-to-many) giữa các component bằng quan hệ một-nhiều (one-to-many) giữa một mediator với các component.</a:t>
            </a:r>
          </a:p>
        </p:txBody>
      </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5. </a:t>
            </a:r>
            <a:r>
              <a:rPr lang="en-US" sz="3500" b="1" dirty="0" err="1">
                <a:solidFill>
                  <a:schemeClr val="lt1"/>
                </a:solidFill>
              </a:rPr>
              <a:t>Ưu</a:t>
            </a:r>
            <a:r>
              <a:rPr lang="en-US" sz="3500" b="1" dirty="0">
                <a:solidFill>
                  <a:schemeClr val="lt1"/>
                </a:solidFill>
              </a:rPr>
              <a:t> </a:t>
            </a:r>
            <a:r>
              <a:rPr lang="en-US" sz="3500" b="1" dirty="0" err="1">
                <a:solidFill>
                  <a:schemeClr val="lt1"/>
                </a:solidFill>
              </a:rPr>
              <a:t>điểm</a:t>
            </a:r>
            <a:r>
              <a:rPr lang="en-US" sz="3500" b="1" dirty="0">
                <a:solidFill>
                  <a:schemeClr val="lt1"/>
                </a:solidFill>
              </a:rPr>
              <a:t> &amp; Nhược </a:t>
            </a:r>
            <a:r>
              <a:rPr lang="en-US" sz="3500" b="1" dirty="0" err="1">
                <a:solidFill>
                  <a:schemeClr val="lt1"/>
                </a:solidFill>
              </a:rPr>
              <a:t>điểm</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en-US" sz="2300" b="1" dirty="0"/>
              <a:t>Nhược </a:t>
            </a:r>
            <a:r>
              <a:rPr lang="en-US" sz="2300" b="1" dirty="0" err="1"/>
              <a:t>điểm</a:t>
            </a:r>
            <a:r>
              <a:rPr lang="en-US" sz="2300" b="1" dirty="0"/>
              <a:t>:</a:t>
            </a:r>
          </a:p>
          <a:p>
            <a:pPr marL="342900" indent="-342900">
              <a:lnSpc>
                <a:spcPct val="90000"/>
              </a:lnSpc>
              <a:spcBef>
                <a:spcPts val="480"/>
              </a:spcBef>
              <a:buSzPts val="2400"/>
              <a:buFont typeface="Arial" panose="020B0604020202020204" pitchFamily="34" charset="0"/>
              <a:buChar char="•"/>
            </a:pPr>
            <a:r>
              <a:rPr lang="vi-VN" sz="2300" dirty="0"/>
              <a:t>Mediator có thể trở thành một "god object" nếu không quản lý tốt, làm tăng độ phức tạp của chính nó.</a:t>
            </a:r>
            <a:endParaRPr lang="en-US" sz="2300" dirty="0"/>
          </a:p>
          <a:p>
            <a:pPr marL="342900" indent="-342900">
              <a:lnSpc>
                <a:spcPct val="90000"/>
              </a:lnSpc>
              <a:spcBef>
                <a:spcPts val="480"/>
              </a:spcBef>
              <a:buSzPts val="2400"/>
              <a:buFont typeface="Arial" panose="020B0604020202020204" pitchFamily="34" charset="0"/>
              <a:buChar char="•"/>
            </a:pPr>
            <a:endParaRPr lang="vi-VN" sz="2300" dirty="0"/>
          </a:p>
          <a:p>
            <a:pPr marL="342900" indent="-342900">
              <a:lnSpc>
                <a:spcPct val="90000"/>
              </a:lnSpc>
              <a:spcBef>
                <a:spcPts val="480"/>
              </a:spcBef>
              <a:buSzPts val="2400"/>
              <a:buFont typeface="Arial" panose="020B0604020202020204" pitchFamily="34" charset="0"/>
              <a:buChar char="•"/>
            </a:pPr>
            <a:r>
              <a:rPr lang="vi-VN" sz="2300" dirty="0"/>
              <a:t>Mất đi sự rõ ràng của các tương tác trực tiếp giữa các đối tượng, cần phải tra cứu Mediator để hiểu được luồng giao tiếp.</a:t>
            </a:r>
            <a:endParaRPr lang="en-US" sz="2300" dirty="0"/>
          </a:p>
        </p:txBody>
      </p:sp>
    </p:spTree>
    <p:extLst>
      <p:ext uri="{BB962C8B-B14F-4D97-AF65-F5344CB8AC3E}">
        <p14:creationId xmlns:p14="http://schemas.microsoft.com/office/powerpoint/2010/main" val="3986398240"/>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6. Liên </a:t>
            </a:r>
            <a:r>
              <a:rPr lang="en-US" sz="3500" b="1" dirty="0" err="1">
                <a:solidFill>
                  <a:schemeClr val="lt1"/>
                </a:solidFill>
              </a:rPr>
              <a:t>quan</a:t>
            </a:r>
            <a:r>
              <a:rPr lang="en-US" sz="3500" b="1" dirty="0">
                <a:solidFill>
                  <a:schemeClr val="lt1"/>
                </a:solidFill>
              </a:rPr>
              <a:t> </a:t>
            </a:r>
            <a:r>
              <a:rPr lang="en-US" sz="3500" b="1" dirty="0" err="1">
                <a:solidFill>
                  <a:schemeClr val="lt1"/>
                </a:solidFill>
              </a:rPr>
              <a:t>tới</a:t>
            </a:r>
            <a:r>
              <a:rPr lang="en-US" sz="3500" b="1" dirty="0">
                <a:solidFill>
                  <a:schemeClr val="lt1"/>
                </a:solidFill>
              </a:rPr>
              <a:t> </a:t>
            </a:r>
            <a:r>
              <a:rPr lang="en-US" sz="3500" b="1" dirty="0" err="1">
                <a:solidFill>
                  <a:schemeClr val="lt1"/>
                </a:solidFill>
              </a:rPr>
              <a:t>các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khác</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vi-VN" sz="2300" b="1" dirty="0"/>
              <a:t>Facade và Mediator </a:t>
            </a:r>
            <a:r>
              <a:rPr lang="vi-VN" sz="2300" dirty="0"/>
              <a:t>có các công việc giống nhau là đều cố gắng tổ chức sự hợp tác giữa nhiều lớp có gắn kết chặt chẽ với nhau.</a:t>
            </a:r>
            <a:endParaRPr lang="vi-VN" sz="2300" b="1" dirty="0"/>
          </a:p>
          <a:p>
            <a:pPr marL="342900" indent="-342900">
              <a:lnSpc>
                <a:spcPct val="90000"/>
              </a:lnSpc>
              <a:spcBef>
                <a:spcPts val="480"/>
              </a:spcBef>
              <a:buClr>
                <a:schemeClr val="dk1"/>
              </a:buClr>
              <a:buSzPts val="2400"/>
              <a:buFont typeface="Arial" panose="020B0604020202020204" pitchFamily="34" charset="0"/>
              <a:buChar char="•"/>
            </a:pPr>
            <a:r>
              <a:rPr lang="vi-VN" sz="2300" b="1" dirty="0"/>
              <a:t>Facade </a:t>
            </a:r>
            <a:r>
              <a:rPr lang="vi-VN" sz="2300" dirty="0"/>
              <a:t>thì định nghĩa một interface được đơn giản hóa đến các đối tượng của hệ thống con nhưng nó không tạo thêm các chức năng mới. Hệ thống con bản thân nó không quan tâm đến Facade. Các đối tượng trong hệ thống con có thể giao tiếp trực tiếp với nhau.</a:t>
            </a:r>
          </a:p>
          <a:p>
            <a:pPr marL="342900" indent="-342900">
              <a:lnSpc>
                <a:spcPct val="90000"/>
              </a:lnSpc>
              <a:spcBef>
                <a:spcPts val="480"/>
              </a:spcBef>
              <a:buClr>
                <a:schemeClr val="dk1"/>
              </a:buClr>
              <a:buSzPts val="2400"/>
              <a:buFont typeface="Arial" panose="020B0604020202020204" pitchFamily="34" charset="0"/>
              <a:buChar char="•"/>
            </a:pPr>
            <a:r>
              <a:rPr lang="vi-VN" sz="2300" b="1" dirty="0"/>
              <a:t>Mediator </a:t>
            </a:r>
            <a:r>
              <a:rPr lang="vi-VN" sz="2300" dirty="0"/>
              <a:t>thì sẽ trung gian hóa sự giao tiếp giữa các component trong hệ thống. Component chỉ biết về đối tượng mediator và không giao tiếp trực tiếp với các component khác.</a:t>
            </a:r>
            <a:endParaRPr lang="en-US" sz="2300" dirty="0"/>
          </a:p>
        </p:txBody>
      </p:sp>
    </p:spTree>
    <p:extLst>
      <p:ext uri="{BB962C8B-B14F-4D97-AF65-F5344CB8AC3E}">
        <p14:creationId xmlns:p14="http://schemas.microsoft.com/office/powerpoint/2010/main" val="1116436742"/>
      </p:ext>
    </p:extLst>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6. Liên </a:t>
            </a:r>
            <a:r>
              <a:rPr lang="en-US" sz="3500" b="1" dirty="0" err="1">
                <a:solidFill>
                  <a:schemeClr val="lt1"/>
                </a:solidFill>
              </a:rPr>
              <a:t>quan</a:t>
            </a:r>
            <a:r>
              <a:rPr lang="en-US" sz="3500" b="1" dirty="0">
                <a:solidFill>
                  <a:schemeClr val="lt1"/>
                </a:solidFill>
              </a:rPr>
              <a:t> </a:t>
            </a:r>
            <a:r>
              <a:rPr lang="en-US" sz="3500" b="1" dirty="0" err="1">
                <a:solidFill>
                  <a:schemeClr val="lt1"/>
                </a:solidFill>
              </a:rPr>
              <a:t>tới</a:t>
            </a:r>
            <a:r>
              <a:rPr lang="en-US" sz="3500" b="1" dirty="0">
                <a:solidFill>
                  <a:schemeClr val="lt1"/>
                </a:solidFill>
              </a:rPr>
              <a:t> </a:t>
            </a:r>
            <a:r>
              <a:rPr lang="en-US" sz="3500" b="1" dirty="0" err="1">
                <a:solidFill>
                  <a:schemeClr val="lt1"/>
                </a:solidFill>
              </a:rPr>
              <a:t>các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khác</a:t>
            </a:r>
            <a:endParaRPr sz="3500" b="1" dirty="0">
              <a:solidFill>
                <a:schemeClr val="lt1"/>
              </a:solidFill>
            </a:endParaRPr>
          </a:p>
        </p:txBody>
      </p:sp>
      <p:sp>
        <p:nvSpPr>
          <p:cNvPr id="4" name="Google Shape;149;p4">
            <a:extLst>
              <a:ext uri="{FF2B5EF4-FFF2-40B4-BE49-F238E27FC236}">
                <a16:creationId xmlns:a16="http://schemas.microsoft.com/office/drawing/2014/main" id="{FD15EAA3-A12E-09C4-E81C-76111359F5D7}"/>
              </a:ext>
            </a:extLst>
          </p:cNvPr>
          <p:cNvSpPr txBox="1">
            <a:spLocks/>
          </p:cNvSpPr>
          <p:nvPr/>
        </p:nvSpPr>
        <p:spPr>
          <a:xfrm>
            <a:off x="571499" y="1012723"/>
            <a:ext cx="8458200" cy="55257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90000"/>
              </a:lnSpc>
              <a:spcBef>
                <a:spcPts val="480"/>
              </a:spcBef>
              <a:buClr>
                <a:schemeClr val="dk1"/>
              </a:buClr>
              <a:buSzPts val="2400"/>
              <a:buFont typeface="Wingdings" panose="05000000000000000000" pitchFamily="2" charset="2"/>
              <a:buChar char="v"/>
            </a:pPr>
            <a:r>
              <a:rPr lang="vi-VN" sz="2300" b="1" dirty="0"/>
              <a:t>Chain of Responsibility, Command, Mediator và Observer </a:t>
            </a:r>
            <a:r>
              <a:rPr lang="vi-VN" sz="2300" dirty="0"/>
              <a:t>là các cách khác nhau để giải quyết vấn đề kết nối giữa các receiver và các sender.</a:t>
            </a:r>
            <a:endParaRPr lang="vi-VN" sz="2300" b="1" dirty="0"/>
          </a:p>
          <a:p>
            <a:pPr marL="342900" indent="-342900">
              <a:lnSpc>
                <a:spcPct val="90000"/>
              </a:lnSpc>
              <a:spcBef>
                <a:spcPts val="480"/>
              </a:spcBef>
              <a:buClr>
                <a:schemeClr val="dk1"/>
              </a:buClr>
              <a:buSzPts val="2400"/>
              <a:buFont typeface="Arial" panose="020B0604020202020204" pitchFamily="34" charset="0"/>
              <a:buChar char="•"/>
            </a:pPr>
            <a:r>
              <a:rPr lang="vi-VN" sz="2300" b="1" dirty="0"/>
              <a:t>Chain of Responsibility </a:t>
            </a:r>
            <a:r>
              <a:rPr lang="vi-VN" sz="2300" dirty="0"/>
              <a:t>truyền request tuần tự dọc theo một chuỗi động chứa các receiver tiềm năng cho đến khi có receiver thích hợp có thể giải quyết được. </a:t>
            </a:r>
            <a:endParaRPr lang="en-US" sz="2300" dirty="0"/>
          </a:p>
          <a:p>
            <a:pPr marL="342900" indent="-342900">
              <a:lnSpc>
                <a:spcPct val="90000"/>
              </a:lnSpc>
              <a:spcBef>
                <a:spcPts val="480"/>
              </a:spcBef>
              <a:buClr>
                <a:schemeClr val="dk1"/>
              </a:buClr>
              <a:buSzPts val="2400"/>
              <a:buFont typeface="Arial" panose="020B0604020202020204" pitchFamily="34" charset="0"/>
              <a:buChar char="•"/>
            </a:pPr>
            <a:r>
              <a:rPr lang="vi-VN" sz="2300" b="1" dirty="0"/>
              <a:t>Command</a:t>
            </a:r>
            <a:r>
              <a:rPr lang="vi-VN" sz="2300" dirty="0"/>
              <a:t> thì tạo ra các kết nối một chiều giữa các receiver và các sender.</a:t>
            </a:r>
          </a:p>
          <a:p>
            <a:pPr marL="342900" indent="-342900">
              <a:lnSpc>
                <a:spcPct val="90000"/>
              </a:lnSpc>
              <a:spcBef>
                <a:spcPts val="480"/>
              </a:spcBef>
              <a:buClr>
                <a:schemeClr val="dk1"/>
              </a:buClr>
              <a:buSzPts val="2400"/>
              <a:buFont typeface="Arial" panose="020B0604020202020204" pitchFamily="34" charset="0"/>
              <a:buChar char="•"/>
            </a:pPr>
            <a:r>
              <a:rPr lang="vi-VN" sz="2300" b="1" dirty="0"/>
              <a:t>Mediator </a:t>
            </a:r>
            <a:r>
              <a:rPr lang="vi-VN" sz="2300" dirty="0"/>
              <a:t>loại bỏ các kết nối trực tiếp giữa các receiver và các sender rồi bắt buộc chúng phải giao tiếp không trực tiếp thông qua đối tượng mediator.</a:t>
            </a:r>
          </a:p>
          <a:p>
            <a:pPr marL="342900" indent="-342900">
              <a:lnSpc>
                <a:spcPct val="90000"/>
              </a:lnSpc>
              <a:spcBef>
                <a:spcPts val="480"/>
              </a:spcBef>
              <a:buClr>
                <a:schemeClr val="dk1"/>
              </a:buClr>
              <a:buSzPts val="2400"/>
              <a:buFont typeface="Arial" panose="020B0604020202020204" pitchFamily="34" charset="0"/>
              <a:buChar char="•"/>
            </a:pPr>
            <a:r>
              <a:rPr lang="vi-VN" sz="2300" b="1" dirty="0"/>
              <a:t>Observer </a:t>
            </a:r>
            <a:r>
              <a:rPr lang="vi-VN" sz="2300" dirty="0"/>
              <a:t>cho phép các receiver chủ động trong việc subscribe và unsubscribe receiving requests.</a:t>
            </a:r>
            <a:endParaRPr lang="en-US" sz="2300" dirty="0"/>
          </a:p>
        </p:txBody>
      </p:sp>
    </p:spTree>
    <p:extLst>
      <p:ext uri="{BB962C8B-B14F-4D97-AF65-F5344CB8AC3E}">
        <p14:creationId xmlns:p14="http://schemas.microsoft.com/office/powerpoint/2010/main" val="3637966467"/>
      </p:ext>
    </p:extLst>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p:nvPr/>
        </p:nvSpPr>
        <p:spPr>
          <a:xfrm>
            <a:off x="457200" y="2590800"/>
            <a:ext cx="86868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700" b="1">
                <a:solidFill>
                  <a:schemeClr val="lt1"/>
                </a:solidFill>
                <a:latin typeface="Arial"/>
                <a:ea typeface="Arial"/>
                <a:cs typeface="Arial"/>
                <a:sym typeface="Arial"/>
              </a:rPr>
              <a:t>THANKS YOU</a:t>
            </a:r>
            <a:endParaRPr/>
          </a:p>
          <a:p>
            <a:pPr marL="0" marR="0" lvl="0" indent="0" algn="ctr" rtl="0">
              <a:spcBef>
                <a:spcPts val="0"/>
              </a:spcBef>
              <a:spcAft>
                <a:spcPts val="0"/>
              </a:spcAft>
              <a:buNone/>
            </a:pPr>
            <a:r>
              <a:rPr lang="en-US" sz="4700" b="1">
                <a:solidFill>
                  <a:schemeClr val="lt1"/>
                </a:solidFill>
                <a:latin typeface="Arial"/>
                <a:ea typeface="Arial"/>
                <a:cs typeface="Arial"/>
                <a:sym typeface="Arial"/>
              </a:rPr>
              <a:t>FOR YOUR ATTENTION</a:t>
            </a:r>
            <a:endParaRPr sz="4700" b="1">
              <a:solidFill>
                <a:schemeClr val="lt1"/>
              </a:solidFill>
              <a:latin typeface="Arial"/>
              <a:ea typeface="Arial"/>
              <a:cs typeface="Arial"/>
              <a:sym typeface="Arial"/>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lt1"/>
                </a:solidFill>
              </a:rPr>
              <a:t>Nội dung</a:t>
            </a:r>
            <a:endParaRPr/>
          </a:p>
        </p:txBody>
      </p:sp>
      <p:sp>
        <p:nvSpPr>
          <p:cNvPr id="137" name="Google Shape;137;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dirty="0">
                <a:latin typeface="Arial"/>
                <a:ea typeface="Arial"/>
                <a:cs typeface="Arial"/>
                <a:sym typeface="Arial"/>
              </a:rPr>
              <a:t>Phân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r>
              <a:rPr lang="en-US" sz="2400" dirty="0">
                <a:latin typeface="Arial"/>
                <a:ea typeface="Arial"/>
                <a:cs typeface="Arial"/>
                <a:sym typeface="Arial"/>
              </a:rPr>
              <a:t> </a:t>
            </a:r>
            <a:r>
              <a:rPr lang="en-US" sz="2400" dirty="0" err="1">
                <a:latin typeface="Arial"/>
                <a:ea typeface="Arial"/>
                <a:cs typeface="Arial"/>
                <a:sym typeface="Arial"/>
              </a:rPr>
              <a:t>cho</a:t>
            </a:r>
            <a:r>
              <a:rPr lang="en-US" sz="2400" dirty="0">
                <a:latin typeface="Arial"/>
                <a:ea typeface="Arial"/>
                <a:cs typeface="Arial"/>
                <a:sym typeface="Arial"/>
              </a:rPr>
              <a:t>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trên</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r>
              <a:rPr lang="en-US" sz="2400" dirty="0">
                <a:latin typeface="Arial"/>
                <a:ea typeface="Arial"/>
                <a:cs typeface="Arial"/>
                <a:sym typeface="Arial"/>
              </a:rPr>
              <a:t> &amp; Nhược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dirty="0">
                <a:latin typeface="Arial"/>
                <a:ea typeface="Arial"/>
                <a:cs typeface="Arial"/>
                <a:sym typeface="Arial"/>
              </a:rPr>
              <a:t>Liên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10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10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fade">
                                      <p:cBhvr>
                                        <p:cTn id="37" dur="1000"/>
                                        <p:tgtEl>
                                          <p:spTgt spid="1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xEl>
                                              <p:pRg st="7" end="7"/>
                                            </p:txEl>
                                          </p:spTgt>
                                        </p:tgtEl>
                                        <p:attrNameLst>
                                          <p:attrName>style.visibility</p:attrName>
                                        </p:attrNameLst>
                                      </p:cBhvr>
                                      <p:to>
                                        <p:strVal val="visible"/>
                                      </p:to>
                                    </p:set>
                                    <p:animEffect transition="in" filter="fade">
                                      <p:cBhvr>
                                        <p:cTn id="42" dur="1000"/>
                                        <p:tgtEl>
                                          <p:spTgt spid="1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7">
                                            <p:txEl>
                                              <p:pRg st="8" end="8"/>
                                            </p:txEl>
                                          </p:spTgt>
                                        </p:tgtEl>
                                        <p:attrNameLst>
                                          <p:attrName>style.visibility</p:attrName>
                                        </p:attrNameLst>
                                      </p:cBhvr>
                                      <p:to>
                                        <p:strVal val="visible"/>
                                      </p:to>
                                    </p:set>
                                    <p:animEffect transition="in" filter="fade">
                                      <p:cBhvr>
                                        <p:cTn id="47" dur="1000"/>
                                        <p:tgtEl>
                                          <p:spTgt spid="1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1. </a:t>
            </a:r>
            <a:r>
              <a:rPr lang="en-US" sz="3500" b="1" dirty="0" err="1">
                <a:solidFill>
                  <a:schemeClr val="lt1"/>
                </a:solidFill>
              </a:rPr>
              <a:t>Tổng</a:t>
            </a:r>
            <a:r>
              <a:rPr lang="en-US" sz="3500" b="1" dirty="0">
                <a:solidFill>
                  <a:schemeClr val="lt1"/>
                </a:solidFill>
              </a:rPr>
              <a:t> </a:t>
            </a:r>
            <a:r>
              <a:rPr lang="en-US" sz="3500" b="1" dirty="0" err="1">
                <a:solidFill>
                  <a:schemeClr val="lt1"/>
                </a:solidFill>
              </a:rPr>
              <a:t>quan</a:t>
            </a:r>
            <a:endParaRPr sz="3500" b="1" dirty="0">
              <a:solidFill>
                <a:schemeClr val="lt1"/>
              </a:solidFill>
            </a:endParaRPr>
          </a:p>
        </p:txBody>
      </p:sp>
      <p:sp>
        <p:nvSpPr>
          <p:cNvPr id="143" name="Google Shape;143;p3"/>
          <p:cNvSpPr txBox="1">
            <a:spLocks noGrp="1"/>
          </p:cNvSpPr>
          <p:nvPr>
            <p:ph type="body" idx="2"/>
          </p:nvPr>
        </p:nvSpPr>
        <p:spPr>
          <a:xfrm>
            <a:off x="342900" y="1140542"/>
            <a:ext cx="8458200" cy="525780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Wingdings" panose="05000000000000000000" pitchFamily="2" charset="2"/>
              <a:buChar char="v"/>
            </a:pPr>
            <a:r>
              <a:rPr lang="en-US" sz="2300" b="1" dirty="0" err="1"/>
              <a:t>Mô</a:t>
            </a:r>
            <a:r>
              <a:rPr lang="en-US" sz="2300" b="1" dirty="0"/>
              <a:t> </a:t>
            </a:r>
            <a:r>
              <a:rPr lang="en-US" sz="2300" b="1" dirty="0" err="1"/>
              <a:t>tả</a:t>
            </a:r>
            <a:r>
              <a:rPr lang="en-US" sz="2300" b="1" dirty="0"/>
              <a:t>:</a:t>
            </a:r>
          </a:p>
          <a:p>
            <a:pPr marL="342900" indent="-342900">
              <a:lnSpc>
                <a:spcPct val="90000"/>
              </a:lnSpc>
              <a:spcBef>
                <a:spcPts val="0"/>
              </a:spcBef>
              <a:buSzPts val="2400"/>
            </a:pPr>
            <a:r>
              <a:rPr lang="vi-VN" sz="2300" dirty="0"/>
              <a:t>M</a:t>
            </a:r>
            <a:r>
              <a:rPr lang="en-US" sz="2300" dirty="0" err="1"/>
              <a:t>ẫu</a:t>
            </a:r>
            <a:r>
              <a:rPr lang="en-US" sz="2300" dirty="0"/>
              <a:t> m</a:t>
            </a:r>
            <a:r>
              <a:rPr lang="vi-VN" sz="2300" dirty="0"/>
              <a:t>ediator </a:t>
            </a:r>
            <a:r>
              <a:rPr lang="en-US" sz="2300" dirty="0" err="1"/>
              <a:t>giúp</a:t>
            </a:r>
            <a:r>
              <a:rPr lang="en-US" sz="2300" dirty="0"/>
              <a:t> </a:t>
            </a:r>
            <a:r>
              <a:rPr lang="vi-VN" sz="2300" dirty="0"/>
              <a:t>giảm sự phức tạp trong việc giao tiếp giữa các đối tượng bằng cách giới thiệu một đối tượng trung gian gọi là Mediator. </a:t>
            </a:r>
            <a:endParaRPr lang="en-US" sz="2300" dirty="0"/>
          </a:p>
          <a:p>
            <a:pPr marL="342900" indent="-342900">
              <a:lnSpc>
                <a:spcPct val="90000"/>
              </a:lnSpc>
              <a:spcBef>
                <a:spcPts val="0"/>
              </a:spcBef>
              <a:buSzPts val="2400"/>
            </a:pPr>
            <a:r>
              <a:rPr lang="en-US" sz="2300" dirty="0" err="1"/>
              <a:t>Đối</a:t>
            </a:r>
            <a:r>
              <a:rPr lang="en-US" sz="2300" dirty="0"/>
              <a:t> </a:t>
            </a:r>
            <a:r>
              <a:rPr lang="en-US" sz="2300" dirty="0" err="1"/>
              <a:t>tượng</a:t>
            </a:r>
            <a:r>
              <a:rPr lang="en-US" sz="2300" dirty="0"/>
              <a:t> </a:t>
            </a:r>
            <a:r>
              <a:rPr lang="vi-VN" sz="2300" dirty="0"/>
              <a:t>Mediator điều phối các tương tác </a:t>
            </a:r>
            <a:r>
              <a:rPr lang="en-US" sz="2300" dirty="0" err="1"/>
              <a:t>của</a:t>
            </a:r>
            <a:r>
              <a:rPr lang="en-US" sz="2300" dirty="0"/>
              <a:t> </a:t>
            </a:r>
            <a:r>
              <a:rPr lang="en-US" sz="2300" dirty="0" err="1"/>
              <a:t>một</a:t>
            </a:r>
            <a:r>
              <a:rPr lang="en-US" sz="2300" dirty="0"/>
              <a:t> </a:t>
            </a:r>
            <a:r>
              <a:rPr lang="en-US" sz="2300" dirty="0" err="1"/>
              <a:t>tập</a:t>
            </a:r>
            <a:r>
              <a:rPr lang="en-US" sz="2300" dirty="0"/>
              <a:t> </a:t>
            </a:r>
            <a:r>
              <a:rPr lang="en-US" sz="2300" dirty="0" err="1"/>
              <a:t>hợp</a:t>
            </a:r>
            <a:r>
              <a:rPr lang="en-US" sz="2300" dirty="0"/>
              <a:t> </a:t>
            </a:r>
            <a:r>
              <a:rPr lang="en-US" sz="2300" dirty="0" err="1"/>
              <a:t>các</a:t>
            </a:r>
            <a:r>
              <a:rPr lang="vi-VN" sz="2300" dirty="0"/>
              <a:t> đối tượng, giúp các đối tượng này không cần phải tham chiếu trực tiếp đến nhau</a:t>
            </a:r>
            <a:r>
              <a:rPr lang="en-US" sz="2300" dirty="0"/>
              <a:t>,</a:t>
            </a:r>
            <a:r>
              <a:rPr lang="vi-VN" sz="2300" dirty="0"/>
              <a:t> cho phép thay đổi sự tương tác của </a:t>
            </a:r>
            <a:r>
              <a:rPr lang="en-US" sz="2300" dirty="0" err="1"/>
              <a:t>chúng</a:t>
            </a:r>
            <a:r>
              <a:rPr lang="vi-VN" sz="2300" dirty="0"/>
              <a:t> một cách độc lập”.</a:t>
            </a:r>
            <a:endParaRPr lang="en-US" sz="2300" dirty="0"/>
          </a:p>
          <a:p>
            <a:pPr marL="342900" indent="-342900">
              <a:lnSpc>
                <a:spcPct val="90000"/>
              </a:lnSpc>
              <a:spcBef>
                <a:spcPts val="0"/>
              </a:spcBef>
              <a:buSzPts val="2400"/>
              <a:buFont typeface="Wingdings" panose="05000000000000000000" pitchFamily="2" charset="2"/>
              <a:buChar char="v"/>
            </a:pPr>
            <a:r>
              <a:rPr lang="en-US" sz="2300" b="1" dirty="0"/>
              <a:t>Phân </a:t>
            </a:r>
            <a:r>
              <a:rPr lang="en-US" sz="2300" b="1" dirty="0" err="1"/>
              <a:t>loại</a:t>
            </a:r>
            <a:r>
              <a:rPr lang="en-US" sz="2300" b="1" dirty="0"/>
              <a:t>: </a:t>
            </a:r>
            <a:r>
              <a:rPr lang="en-US" sz="2300" dirty="0" err="1"/>
              <a:t>thuộc</a:t>
            </a:r>
            <a:r>
              <a:rPr lang="en-US" sz="2300" dirty="0"/>
              <a:t> </a:t>
            </a:r>
            <a:r>
              <a:rPr lang="en-US" sz="2300" b="1" dirty="0" err="1"/>
              <a:t>Behavoral</a:t>
            </a:r>
            <a:r>
              <a:rPr lang="en-US" sz="2300" b="1" dirty="0"/>
              <a:t> pattern</a:t>
            </a:r>
          </a:p>
          <a:p>
            <a:pPr marL="342900" indent="-342900">
              <a:lnSpc>
                <a:spcPct val="90000"/>
              </a:lnSpc>
              <a:spcBef>
                <a:spcPts val="480"/>
              </a:spcBef>
              <a:buSzPts val="2400"/>
            </a:pPr>
            <a:endParaRPr sz="2300" dirty="0"/>
          </a:p>
        </p:txBody>
      </p:sp>
      <p:pic>
        <p:nvPicPr>
          <p:cNvPr id="4" name="Picture 3">
            <a:extLst>
              <a:ext uri="{FF2B5EF4-FFF2-40B4-BE49-F238E27FC236}">
                <a16:creationId xmlns:a16="http://schemas.microsoft.com/office/drawing/2014/main" id="{03FEDD21-35EB-7C5D-6AA3-C04D55D09D16}"/>
              </a:ext>
            </a:extLst>
          </p:cNvPr>
          <p:cNvPicPr>
            <a:picLocks noChangeAspect="1"/>
          </p:cNvPicPr>
          <p:nvPr/>
        </p:nvPicPr>
        <p:blipFill>
          <a:blip r:embed="rId3"/>
          <a:stretch>
            <a:fillRect/>
          </a:stretch>
        </p:blipFill>
        <p:spPr>
          <a:xfrm>
            <a:off x="4937030" y="4108971"/>
            <a:ext cx="4206970" cy="26698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20" name="Picture 19">
            <a:extLst>
              <a:ext uri="{FF2B5EF4-FFF2-40B4-BE49-F238E27FC236}">
                <a16:creationId xmlns:a16="http://schemas.microsoft.com/office/drawing/2014/main" id="{81A6460F-4388-0A16-5DD9-D52FDB69BD19}"/>
              </a:ext>
            </a:extLst>
          </p:cNvPr>
          <p:cNvPicPr>
            <a:picLocks noChangeAspect="1"/>
          </p:cNvPicPr>
          <p:nvPr/>
        </p:nvPicPr>
        <p:blipFill>
          <a:blip r:embed="rId3"/>
          <a:stretch>
            <a:fillRect/>
          </a:stretch>
        </p:blipFill>
        <p:spPr>
          <a:xfrm>
            <a:off x="1683908" y="3700370"/>
            <a:ext cx="5761950" cy="3088239"/>
          </a:xfrm>
          <a:prstGeom prst="rect">
            <a:avLst/>
          </a:prstGeom>
        </p:spPr>
      </p:pic>
      <p:pic>
        <p:nvPicPr>
          <p:cNvPr id="10" name="Picture 9">
            <a:extLst>
              <a:ext uri="{FF2B5EF4-FFF2-40B4-BE49-F238E27FC236}">
                <a16:creationId xmlns:a16="http://schemas.microsoft.com/office/drawing/2014/main" id="{E5324142-5537-68CF-CBA2-ACCFEB554337}"/>
              </a:ext>
            </a:extLst>
          </p:cNvPr>
          <p:cNvPicPr>
            <a:picLocks noChangeAspect="1"/>
          </p:cNvPicPr>
          <p:nvPr/>
        </p:nvPicPr>
        <p:blipFill>
          <a:blip r:embed="rId4"/>
          <a:stretch>
            <a:fillRect/>
          </a:stretch>
        </p:blipFill>
        <p:spPr>
          <a:xfrm>
            <a:off x="4570151" y="1145679"/>
            <a:ext cx="4322732" cy="2272831"/>
          </a:xfrm>
          <a:prstGeom prst="rect">
            <a:avLst/>
          </a:prstGeom>
        </p:spPr>
      </p:pic>
      <p:pic>
        <p:nvPicPr>
          <p:cNvPr id="3" name="Picture 2">
            <a:extLst>
              <a:ext uri="{FF2B5EF4-FFF2-40B4-BE49-F238E27FC236}">
                <a16:creationId xmlns:a16="http://schemas.microsoft.com/office/drawing/2014/main" id="{6B761D86-31CA-DAC9-4E77-ABE07E38DF03}"/>
              </a:ext>
            </a:extLst>
          </p:cNvPr>
          <p:cNvPicPr>
            <a:picLocks noChangeAspect="1"/>
          </p:cNvPicPr>
          <p:nvPr/>
        </p:nvPicPr>
        <p:blipFill>
          <a:blip r:embed="rId5"/>
          <a:stretch>
            <a:fillRect/>
          </a:stretch>
        </p:blipFill>
        <p:spPr>
          <a:xfrm>
            <a:off x="247419" y="1055912"/>
            <a:ext cx="4324581" cy="2362598"/>
          </a:xfrm>
          <a:prstGeom prst="rect">
            <a:avLst/>
          </a:prstGeom>
        </p:spPr>
      </p:pic>
      <p:sp>
        <p:nvSpPr>
          <p:cNvPr id="142" name="Google Shape;142;p3"/>
          <p:cNvSpPr txBox="1">
            <a:spLocks noGrp="1"/>
          </p:cNvSpPr>
          <p:nvPr>
            <p:ph type="title"/>
          </p:nvPr>
        </p:nvSpPr>
        <p:spPr>
          <a:xfrm>
            <a:off x="533400" y="226706"/>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2. </a:t>
            </a:r>
            <a:r>
              <a:rPr lang="en-US" sz="3500" b="1" dirty="0" err="1">
                <a:solidFill>
                  <a:schemeClr val="lt1"/>
                </a:solidFill>
              </a:rPr>
              <a:t>Ngữ</a:t>
            </a:r>
            <a:r>
              <a:rPr lang="en-US" sz="3500" b="1" dirty="0">
                <a:solidFill>
                  <a:schemeClr val="lt1"/>
                </a:solidFill>
              </a:rPr>
              <a:t> </a:t>
            </a:r>
            <a:r>
              <a:rPr lang="en-US" sz="3500" b="1" dirty="0" err="1">
                <a:solidFill>
                  <a:schemeClr val="lt1"/>
                </a:solidFill>
              </a:rPr>
              <a:t>cảnh</a:t>
            </a:r>
            <a:r>
              <a:rPr lang="en-US" sz="3500" b="1" dirty="0">
                <a:solidFill>
                  <a:schemeClr val="lt1"/>
                </a:solidFill>
              </a:rPr>
              <a:t>/</a:t>
            </a:r>
            <a:r>
              <a:rPr lang="en-US" sz="3500" b="1" dirty="0" err="1">
                <a:solidFill>
                  <a:schemeClr val="lt1"/>
                </a:solidFill>
              </a:rPr>
              <a:t>trường</a:t>
            </a:r>
            <a:r>
              <a:rPr lang="en-US" sz="3500" b="1" dirty="0">
                <a:solidFill>
                  <a:schemeClr val="lt1"/>
                </a:solidFill>
              </a:rPr>
              <a:t> </a:t>
            </a:r>
            <a:r>
              <a:rPr lang="en-US" sz="3500" b="1" dirty="0" err="1">
                <a:solidFill>
                  <a:schemeClr val="lt1"/>
                </a:solidFill>
              </a:rPr>
              <a:t>hợp</a:t>
            </a:r>
            <a:r>
              <a:rPr lang="en-US" sz="3500" b="1" dirty="0">
                <a:solidFill>
                  <a:schemeClr val="lt1"/>
                </a:solidFill>
              </a:rPr>
              <a:t> </a:t>
            </a:r>
            <a:r>
              <a:rPr lang="en-US" sz="3500" b="1" dirty="0" err="1">
                <a:solidFill>
                  <a:schemeClr val="lt1"/>
                </a:solidFill>
              </a:rPr>
              <a:t>sử</a:t>
            </a:r>
            <a:r>
              <a:rPr lang="en-US" sz="3500" b="1" dirty="0">
                <a:solidFill>
                  <a:schemeClr val="lt1"/>
                </a:solidFill>
              </a:rPr>
              <a:t> </a:t>
            </a:r>
            <a:r>
              <a:rPr lang="en-US" sz="3500" b="1" dirty="0" err="1">
                <a:solidFill>
                  <a:schemeClr val="lt1"/>
                </a:solidFill>
              </a:rPr>
              <a:t>dụng</a:t>
            </a:r>
            <a:endParaRPr sz="3500" b="1" dirty="0">
              <a:solidFill>
                <a:schemeClr val="lt1"/>
              </a:solidFill>
            </a:endParaRPr>
          </a:p>
        </p:txBody>
      </p:sp>
      <p:grpSp>
        <p:nvGrpSpPr>
          <p:cNvPr id="7" name="Group 6">
            <a:extLst>
              <a:ext uri="{FF2B5EF4-FFF2-40B4-BE49-F238E27FC236}">
                <a16:creationId xmlns:a16="http://schemas.microsoft.com/office/drawing/2014/main" id="{89DD8278-6FF0-5FD7-7199-FCA99314BA87}"/>
              </a:ext>
            </a:extLst>
          </p:cNvPr>
          <p:cNvGrpSpPr/>
          <p:nvPr/>
        </p:nvGrpSpPr>
        <p:grpSpPr>
          <a:xfrm>
            <a:off x="4192182" y="1938183"/>
            <a:ext cx="952581" cy="442451"/>
            <a:chOff x="4093860" y="2478957"/>
            <a:chExt cx="952581" cy="442451"/>
          </a:xfrm>
        </p:grpSpPr>
        <p:sp>
          <p:nvSpPr>
            <p:cNvPr id="8" name="Arrow: Down 7">
              <a:extLst>
                <a:ext uri="{FF2B5EF4-FFF2-40B4-BE49-F238E27FC236}">
                  <a16:creationId xmlns:a16="http://schemas.microsoft.com/office/drawing/2014/main" id="{58A875B9-A115-7DB5-D44F-CFA7B2A18722}"/>
                </a:ext>
              </a:extLst>
            </p:cNvPr>
            <p:cNvSpPr/>
            <p:nvPr/>
          </p:nvSpPr>
          <p:spPr>
            <a:xfrm rot="16200000">
              <a:off x="4388907" y="2223893"/>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0C29A475-3E1D-4779-058D-354829FEA1D6}"/>
                </a:ext>
              </a:extLst>
            </p:cNvPr>
            <p:cNvSpPr/>
            <p:nvPr/>
          </p:nvSpPr>
          <p:spPr>
            <a:xfrm rot="18859182">
              <a:off x="4348925" y="2480727"/>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6A0B8E10-E12A-B464-159E-0C159D00F4AC}"/>
              </a:ext>
            </a:extLst>
          </p:cNvPr>
          <p:cNvGrpSpPr/>
          <p:nvPr/>
        </p:nvGrpSpPr>
        <p:grpSpPr>
          <a:xfrm rot="5400000">
            <a:off x="3984055" y="3160219"/>
            <a:ext cx="952582" cy="466090"/>
            <a:chOff x="4093861" y="5190872"/>
            <a:chExt cx="952582" cy="466090"/>
          </a:xfrm>
        </p:grpSpPr>
        <p:sp>
          <p:nvSpPr>
            <p:cNvPr id="18" name="Arrow: Down 17">
              <a:extLst>
                <a:ext uri="{FF2B5EF4-FFF2-40B4-BE49-F238E27FC236}">
                  <a16:creationId xmlns:a16="http://schemas.microsoft.com/office/drawing/2014/main" id="{503EF927-174F-A644-65DF-936EE7BD3288}"/>
                </a:ext>
              </a:extLst>
            </p:cNvPr>
            <p:cNvSpPr/>
            <p:nvPr/>
          </p:nvSpPr>
          <p:spPr>
            <a:xfrm rot="16200000">
              <a:off x="4388908" y="4999428"/>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Shape 18">
              <a:extLst>
                <a:ext uri="{FF2B5EF4-FFF2-40B4-BE49-F238E27FC236}">
                  <a16:creationId xmlns:a16="http://schemas.microsoft.com/office/drawing/2014/main" id="{73ADF350-1E57-CE83-8BFB-D2DD3AA783D0}"/>
                </a:ext>
              </a:extLst>
            </p:cNvPr>
            <p:cNvSpPr/>
            <p:nvPr/>
          </p:nvSpPr>
          <p:spPr>
            <a:xfrm rot="13733786">
              <a:off x="4215223" y="5282427"/>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60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152400"/>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2. </a:t>
            </a:r>
            <a:r>
              <a:rPr lang="en-US" sz="3900" b="1" dirty="0" err="1">
                <a:solidFill>
                  <a:schemeClr val="lt1"/>
                </a:solidFill>
              </a:rPr>
              <a:t>Ngữ</a:t>
            </a:r>
            <a:r>
              <a:rPr lang="en-US" sz="3900" b="1" dirty="0">
                <a:solidFill>
                  <a:schemeClr val="lt1"/>
                </a:solidFill>
              </a:rPr>
              <a:t> </a:t>
            </a:r>
            <a:r>
              <a:rPr lang="en-US" sz="3900" b="1" dirty="0" err="1">
                <a:solidFill>
                  <a:schemeClr val="lt1"/>
                </a:solidFill>
              </a:rPr>
              <a:t>cảnh</a:t>
            </a:r>
            <a:r>
              <a:rPr lang="en-US" sz="3900" b="1" dirty="0">
                <a:solidFill>
                  <a:schemeClr val="lt1"/>
                </a:solidFill>
              </a:rPr>
              <a:t>/</a:t>
            </a:r>
            <a:r>
              <a:rPr lang="en-US" sz="3900" b="1" dirty="0" err="1">
                <a:solidFill>
                  <a:schemeClr val="lt1"/>
                </a:solidFill>
              </a:rPr>
              <a:t>trường</a:t>
            </a:r>
            <a:r>
              <a:rPr lang="en-US" sz="3900" b="1" dirty="0">
                <a:solidFill>
                  <a:schemeClr val="lt1"/>
                </a:solidFill>
              </a:rPr>
              <a:t> </a:t>
            </a:r>
            <a:r>
              <a:rPr lang="en-US" sz="3900" b="1" dirty="0" err="1">
                <a:solidFill>
                  <a:schemeClr val="lt1"/>
                </a:solidFill>
              </a:rPr>
              <a:t>hợp</a:t>
            </a:r>
            <a:r>
              <a:rPr lang="en-US" sz="3900" b="1" dirty="0">
                <a:solidFill>
                  <a:schemeClr val="lt1"/>
                </a:solidFill>
              </a:rPr>
              <a:t> </a:t>
            </a:r>
            <a:r>
              <a:rPr lang="en-US" sz="3900" b="1" dirty="0" err="1">
                <a:solidFill>
                  <a:schemeClr val="lt1"/>
                </a:solidFill>
              </a:rPr>
              <a:t>sử</a:t>
            </a:r>
            <a:r>
              <a:rPr lang="en-US" sz="3900" b="1" dirty="0">
                <a:solidFill>
                  <a:schemeClr val="lt1"/>
                </a:solidFill>
              </a:rPr>
              <a:t> </a:t>
            </a:r>
            <a:r>
              <a:rPr lang="en-US" sz="3900" b="1" dirty="0" err="1">
                <a:solidFill>
                  <a:schemeClr val="lt1"/>
                </a:solidFill>
              </a:rPr>
              <a:t>dụng</a:t>
            </a:r>
            <a:br>
              <a:rPr lang="en-US"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Font typeface="Arial"/>
              <a:buNone/>
            </a:pPr>
            <a:endParaRPr sz="2400" dirty="0"/>
          </a:p>
          <a:p>
            <a:pPr marL="342900" indent="-342900">
              <a:lnSpc>
                <a:spcPct val="90000"/>
              </a:lnSpc>
              <a:spcBef>
                <a:spcPts val="480"/>
              </a:spcBef>
              <a:buSzPts val="2400"/>
            </a:pPr>
            <a:r>
              <a:rPr lang="vi-VN" sz="2300" dirty="0"/>
              <a:t>Khi muốn giảm sự phụ thuộc trực tiếp giữa các đối tượng, khiến hệ thống dễ bảo trì và mở rộng hơn.</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dirty="0"/>
              <a:t>Khi có nhiều lớp giao tiếp phức tạp và việc quản lý các phụ thuộc trực tiếp trở nên khó khăn</a:t>
            </a:r>
            <a:endParaRPr lang="en-US" sz="2300" dirty="0"/>
          </a:p>
          <a:p>
            <a:pPr marL="342900" indent="-342900">
              <a:lnSpc>
                <a:spcPct val="90000"/>
              </a:lnSpc>
              <a:spcBef>
                <a:spcPts val="480"/>
              </a:spcBef>
              <a:buSzPts val="2400"/>
            </a:pPr>
            <a:endParaRPr lang="en-US" sz="2300" dirty="0"/>
          </a:p>
          <a:p>
            <a:pPr marL="342900" indent="-342900">
              <a:lnSpc>
                <a:spcPct val="90000"/>
              </a:lnSpc>
              <a:spcBef>
                <a:spcPts val="480"/>
              </a:spcBef>
              <a:buSzPts val="2400"/>
            </a:pPr>
            <a:r>
              <a:rPr lang="en-US" sz="2400" dirty="0"/>
              <a:t>K</a:t>
            </a:r>
            <a:r>
              <a:rPr lang="vi-VN" sz="2400" dirty="0"/>
              <a:t>hi cần tái sử dụng một đối tượng nhưng rất khó khăn vì nó tham chiếu và giao tiếp với nhiều đối tượng khác.</a:t>
            </a:r>
            <a:endParaRPr lang="en-US" sz="2400" dirty="0"/>
          </a:p>
          <a:p>
            <a:pPr marL="342900" indent="-342900">
              <a:lnSpc>
                <a:spcPct val="90000"/>
              </a:lnSpc>
              <a:spcBef>
                <a:spcPts val="480"/>
              </a:spcBef>
              <a:buSzPts val="2400"/>
            </a:pPr>
            <a:endParaRPr lang="en-US" sz="2400" dirty="0"/>
          </a:p>
          <a:p>
            <a:pPr marL="342900" indent="-342900">
              <a:lnSpc>
                <a:spcPct val="90000"/>
              </a:lnSpc>
              <a:spcBef>
                <a:spcPts val="480"/>
              </a:spcBef>
              <a:buSzPts val="2400"/>
            </a:pPr>
            <a:r>
              <a:rPr lang="en-US" sz="2400" dirty="0"/>
              <a:t>K</a:t>
            </a:r>
            <a:r>
              <a:rPr lang="vi-VN" sz="2400" dirty="0"/>
              <a:t>hi </a:t>
            </a:r>
            <a:r>
              <a:rPr lang="en-US" sz="2400" dirty="0" err="1"/>
              <a:t>muốn</a:t>
            </a:r>
            <a:r>
              <a:rPr lang="en-US" sz="2400" dirty="0"/>
              <a:t> </a:t>
            </a:r>
            <a:r>
              <a:rPr lang="vi-VN" sz="2400" dirty="0"/>
              <a:t>điều chỉnh hành vi giữa các lớp một cách dễ dàng, không cần chỉnh sửa ở nhiều lớp.</a:t>
            </a:r>
            <a:endParaRPr lang="en-US" sz="2400" dirty="0"/>
          </a:p>
          <a:p>
            <a:pPr marL="342900" indent="-342900">
              <a:lnSpc>
                <a:spcPct val="90000"/>
              </a:lnSpc>
              <a:spcBef>
                <a:spcPts val="480"/>
              </a:spcBef>
              <a:buSzPts val="2400"/>
            </a:pPr>
            <a:endParaRPr lang="en-US" sz="2400" dirty="0"/>
          </a:p>
          <a:p>
            <a:pPr marL="342900" indent="-342900">
              <a:lnSpc>
                <a:spcPct val="90000"/>
              </a:lnSpc>
              <a:spcBef>
                <a:spcPts val="480"/>
              </a:spcBef>
              <a:buSzPts val="2400"/>
            </a:pPr>
            <a:r>
              <a:rPr lang="vi-VN" sz="2400" dirty="0"/>
              <a:t>Thường được sử dụng trong các hệ thống truyền thông điệp (message-based system), chẳng hạn như hệ thống chat.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533400" y="198438"/>
            <a:ext cx="86106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3. </a:t>
            </a:r>
            <a:r>
              <a:rPr lang="en-US" sz="3500" b="1" dirty="0" err="1">
                <a:solidFill>
                  <a:schemeClr val="lt1"/>
                </a:solidFill>
              </a:rPr>
              <a:t>Cấu</a:t>
            </a:r>
            <a:r>
              <a:rPr lang="en-US" sz="3500" b="1" dirty="0">
                <a:solidFill>
                  <a:schemeClr val="lt1"/>
                </a:solidFill>
              </a:rPr>
              <a:t> </a:t>
            </a:r>
            <a:r>
              <a:rPr lang="en-US" sz="3500" b="1" dirty="0" err="1">
                <a:solidFill>
                  <a:schemeClr val="lt1"/>
                </a:solidFill>
              </a:rPr>
              <a:t>trúc</a:t>
            </a:r>
            <a:r>
              <a:rPr lang="en-US" sz="3500" b="1" dirty="0">
                <a:solidFill>
                  <a:schemeClr val="lt1"/>
                </a:solidFill>
              </a:rPr>
              <a:t> </a:t>
            </a:r>
            <a:r>
              <a:rPr lang="en-US" sz="3500" b="1" dirty="0" err="1">
                <a:solidFill>
                  <a:schemeClr val="lt1"/>
                </a:solidFill>
              </a:rPr>
              <a:t>mẫu</a:t>
            </a:r>
            <a:r>
              <a:rPr lang="en-US" sz="3500" b="1" dirty="0">
                <a:solidFill>
                  <a:schemeClr val="lt1"/>
                </a:solidFill>
              </a:rPr>
              <a:t> </a:t>
            </a:r>
            <a:r>
              <a:rPr lang="en-US" sz="3500" b="1" dirty="0" err="1">
                <a:solidFill>
                  <a:schemeClr val="lt1"/>
                </a:solidFill>
              </a:rPr>
              <a:t>và</a:t>
            </a:r>
            <a:r>
              <a:rPr lang="en-US" sz="3500" b="1" dirty="0">
                <a:solidFill>
                  <a:schemeClr val="lt1"/>
                </a:solidFill>
              </a:rPr>
              <a:t> </a:t>
            </a:r>
            <a:r>
              <a:rPr lang="en-US" sz="3500" b="1" dirty="0" err="1">
                <a:solidFill>
                  <a:schemeClr val="lt1"/>
                </a:solidFill>
              </a:rPr>
              <a:t>mô</a:t>
            </a:r>
            <a:r>
              <a:rPr lang="en-US" sz="3500" b="1" dirty="0">
                <a:solidFill>
                  <a:schemeClr val="lt1"/>
                </a:solidFill>
              </a:rPr>
              <a:t> </a:t>
            </a:r>
            <a:r>
              <a:rPr lang="en-US" sz="3500" b="1" dirty="0" err="1">
                <a:solidFill>
                  <a:schemeClr val="lt1"/>
                </a:solidFill>
              </a:rPr>
              <a:t>tả</a:t>
            </a:r>
            <a:endParaRPr sz="3500" b="1" dirty="0">
              <a:solidFill>
                <a:schemeClr val="lt1"/>
              </a:solidFill>
            </a:endParaRPr>
          </a:p>
        </p:txBody>
      </p:sp>
      <p:pic>
        <p:nvPicPr>
          <p:cNvPr id="3" name="Picture 2">
            <a:extLst>
              <a:ext uri="{FF2B5EF4-FFF2-40B4-BE49-F238E27FC236}">
                <a16:creationId xmlns:a16="http://schemas.microsoft.com/office/drawing/2014/main" id="{E8321944-DDBE-3AC8-FF52-80B26A764020}"/>
              </a:ext>
            </a:extLst>
          </p:cNvPr>
          <p:cNvPicPr>
            <a:picLocks noChangeAspect="1"/>
          </p:cNvPicPr>
          <p:nvPr/>
        </p:nvPicPr>
        <p:blipFill>
          <a:blip r:embed="rId3"/>
          <a:stretch>
            <a:fillRect/>
          </a:stretch>
        </p:blipFill>
        <p:spPr>
          <a:xfrm>
            <a:off x="1160781" y="1033176"/>
            <a:ext cx="6822437" cy="55858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250723"/>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3900" b="1" dirty="0">
                <a:solidFill>
                  <a:schemeClr val="lt1"/>
                </a:solidFill>
              </a:rPr>
              <a:t>3. </a:t>
            </a:r>
            <a:r>
              <a:rPr lang="en-US" sz="3900" b="1" dirty="0" err="1">
                <a:solidFill>
                  <a:schemeClr val="lt1"/>
                </a:solidFill>
              </a:rPr>
              <a:t>Cấu</a:t>
            </a:r>
            <a:r>
              <a:rPr lang="en-US" sz="3900" b="1" dirty="0">
                <a:solidFill>
                  <a:schemeClr val="lt1"/>
                </a:solidFill>
              </a:rPr>
              <a:t> </a:t>
            </a:r>
            <a:r>
              <a:rPr lang="en-US" sz="3900" b="1" dirty="0" err="1">
                <a:solidFill>
                  <a:schemeClr val="lt1"/>
                </a:solidFill>
              </a:rPr>
              <a:t>trúc</a:t>
            </a:r>
            <a:r>
              <a:rPr lang="en-US" sz="3900" b="1" dirty="0">
                <a:solidFill>
                  <a:schemeClr val="lt1"/>
                </a:solidFill>
              </a:rPr>
              <a:t> </a:t>
            </a:r>
            <a:r>
              <a:rPr lang="en-US" sz="3900" b="1" dirty="0" err="1">
                <a:solidFill>
                  <a:schemeClr val="lt1"/>
                </a:solidFill>
              </a:rPr>
              <a:t>mẫu</a:t>
            </a:r>
            <a:r>
              <a:rPr lang="en-US" sz="3900" b="1" dirty="0">
                <a:solidFill>
                  <a:schemeClr val="lt1"/>
                </a:solidFill>
              </a:rPr>
              <a:t> </a:t>
            </a:r>
            <a:r>
              <a:rPr lang="en-US" sz="3900" b="1" dirty="0" err="1">
                <a:solidFill>
                  <a:schemeClr val="lt1"/>
                </a:solidFill>
              </a:rPr>
              <a:t>và</a:t>
            </a:r>
            <a:r>
              <a:rPr lang="en-US" sz="3900" b="1" dirty="0">
                <a:solidFill>
                  <a:schemeClr val="lt1"/>
                </a:solidFill>
              </a:rPr>
              <a:t> </a:t>
            </a:r>
            <a:r>
              <a:rPr lang="en-US" sz="3900" b="1" dirty="0" err="1">
                <a:solidFill>
                  <a:schemeClr val="lt1"/>
                </a:solidFill>
              </a:rPr>
              <a:t>mô</a:t>
            </a:r>
            <a:r>
              <a:rPr lang="en-US" sz="3900" b="1" dirty="0">
                <a:solidFill>
                  <a:schemeClr val="lt1"/>
                </a:solidFill>
              </a:rPr>
              <a:t> </a:t>
            </a:r>
            <a:r>
              <a:rPr lang="en-US" sz="3900" b="1" dirty="0" err="1">
                <a:solidFill>
                  <a:schemeClr val="lt1"/>
                </a:solidFill>
              </a:rPr>
              <a:t>tả</a:t>
            </a:r>
            <a:br>
              <a:rPr lang="en-US" sz="3900"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01444" y="943897"/>
            <a:ext cx="8539316" cy="552572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a:t>
            </a:r>
          </a:p>
          <a:p>
            <a:pPr marL="342900" indent="-342900">
              <a:lnSpc>
                <a:spcPct val="90000"/>
              </a:lnSpc>
              <a:spcBef>
                <a:spcPts val="480"/>
              </a:spcBef>
              <a:buSzPts val="2400"/>
            </a:pPr>
            <a:r>
              <a:rPr lang="vi-VN" sz="2300" b="1" dirty="0"/>
              <a:t>Các Component</a:t>
            </a:r>
            <a:r>
              <a:rPr lang="en-US" sz="2300" b="1" dirty="0"/>
              <a:t>:</a:t>
            </a:r>
            <a:r>
              <a:rPr lang="vi-VN" sz="2300" b="1" dirty="0"/>
              <a:t> </a:t>
            </a:r>
            <a:r>
              <a:rPr lang="vi-VN" sz="2300" dirty="0"/>
              <a:t>là các lớp khác nhau có chứa </a:t>
            </a:r>
            <a:r>
              <a:rPr lang="en-US" sz="2300" dirty="0" err="1"/>
              <a:t>các</a:t>
            </a:r>
            <a:r>
              <a:rPr lang="en-US" sz="2300" dirty="0"/>
              <a:t> </a:t>
            </a:r>
            <a:r>
              <a:rPr lang="vi-VN" sz="2300" dirty="0"/>
              <a:t>logic nghiệp vụ</a:t>
            </a:r>
            <a:r>
              <a:rPr lang="en-US" sz="2300" dirty="0"/>
              <a:t>. </a:t>
            </a:r>
            <a:r>
              <a:rPr lang="vi-VN" sz="2300" dirty="0"/>
              <a:t>Mỗi component đều có một tham chiếu đến một Mediator</a:t>
            </a:r>
            <a:r>
              <a:rPr lang="en-US" sz="2300" dirty="0"/>
              <a:t>. </a:t>
            </a:r>
            <a:r>
              <a:rPr lang="vi-VN" sz="2300" dirty="0"/>
              <a:t>Component không quan tâm đến các lớp thật sự của Mediator.Vì vậy, có thể tái sử dụng component ở các chương trình khác</a:t>
            </a:r>
            <a:r>
              <a:rPr lang="en-US" sz="2300" dirty="0"/>
              <a:t>, </a:t>
            </a:r>
            <a:r>
              <a:rPr lang="vi-VN" sz="2300" dirty="0"/>
              <a:t>chỉ việc liên kết nó với một mediator khác.</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b="1" dirty="0"/>
              <a:t>Mediator interface</a:t>
            </a:r>
            <a:r>
              <a:rPr lang="en-US" sz="2300" b="1" dirty="0"/>
              <a:t>:</a:t>
            </a:r>
            <a:r>
              <a:rPr lang="vi-VN" sz="2300" b="1" dirty="0"/>
              <a:t> </a:t>
            </a:r>
            <a:r>
              <a:rPr lang="vi-VN" sz="2300" dirty="0"/>
              <a:t>khai báo các phương thức để giao tiếp với các component, thường chỉ bao gồm một phương thức thông báo duy nhất.</a:t>
            </a:r>
            <a:endParaRPr lang="en-US" sz="2300" dirty="0"/>
          </a:p>
        </p:txBody>
      </p:sp>
    </p:spTree>
    <p:extLst>
      <p:ext uri="{BB962C8B-B14F-4D97-AF65-F5344CB8AC3E}">
        <p14:creationId xmlns:p14="http://schemas.microsoft.com/office/powerpoint/2010/main" val="344104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33400" y="221226"/>
            <a:ext cx="8610600" cy="5334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4000" b="1" dirty="0">
                <a:solidFill>
                  <a:schemeClr val="lt1"/>
                </a:solidFill>
              </a:rPr>
              <a:t>3. </a:t>
            </a:r>
            <a:r>
              <a:rPr lang="en-US" sz="4000" b="1" dirty="0" err="1">
                <a:solidFill>
                  <a:schemeClr val="lt1"/>
                </a:solidFill>
              </a:rPr>
              <a:t>Cấu</a:t>
            </a:r>
            <a:r>
              <a:rPr lang="en-US" sz="4000" b="1" dirty="0">
                <a:solidFill>
                  <a:schemeClr val="lt1"/>
                </a:solidFill>
              </a:rPr>
              <a:t> </a:t>
            </a:r>
            <a:r>
              <a:rPr lang="en-US" sz="4000" b="1" dirty="0" err="1">
                <a:solidFill>
                  <a:schemeClr val="lt1"/>
                </a:solidFill>
              </a:rPr>
              <a:t>trúc</a:t>
            </a:r>
            <a:r>
              <a:rPr lang="en-US" sz="4000" b="1" dirty="0">
                <a:solidFill>
                  <a:schemeClr val="lt1"/>
                </a:solidFill>
              </a:rPr>
              <a:t> </a:t>
            </a:r>
            <a:r>
              <a:rPr lang="en-US" sz="4000" b="1" dirty="0" err="1">
                <a:solidFill>
                  <a:schemeClr val="lt1"/>
                </a:solidFill>
              </a:rPr>
              <a:t>mẫu</a:t>
            </a:r>
            <a:r>
              <a:rPr lang="en-US" sz="4000" b="1" dirty="0">
                <a:solidFill>
                  <a:schemeClr val="lt1"/>
                </a:solidFill>
              </a:rPr>
              <a:t> </a:t>
            </a:r>
            <a:r>
              <a:rPr lang="en-US" sz="4000" b="1" dirty="0" err="1">
                <a:solidFill>
                  <a:schemeClr val="lt1"/>
                </a:solidFill>
              </a:rPr>
              <a:t>và</a:t>
            </a:r>
            <a:r>
              <a:rPr lang="en-US" sz="4000" b="1" dirty="0">
                <a:solidFill>
                  <a:schemeClr val="lt1"/>
                </a:solidFill>
              </a:rPr>
              <a:t> </a:t>
            </a:r>
            <a:r>
              <a:rPr lang="en-US" sz="4000" b="1" dirty="0" err="1">
                <a:solidFill>
                  <a:schemeClr val="lt1"/>
                </a:solidFill>
              </a:rPr>
              <a:t>mô</a:t>
            </a:r>
            <a:r>
              <a:rPr lang="en-US" sz="4000" b="1" dirty="0">
                <a:solidFill>
                  <a:schemeClr val="lt1"/>
                </a:solidFill>
              </a:rPr>
              <a:t> </a:t>
            </a:r>
            <a:r>
              <a:rPr lang="en-US" sz="4000" b="1" dirty="0" err="1">
                <a:solidFill>
                  <a:schemeClr val="lt1"/>
                </a:solidFill>
              </a:rPr>
              <a:t>tả</a:t>
            </a:r>
            <a:br>
              <a:rPr lang="en-US" b="1" dirty="0">
                <a:solidFill>
                  <a:schemeClr val="lt1"/>
                </a:solidFill>
              </a:rPr>
            </a:br>
            <a:r>
              <a:rPr lang="en-US" b="1" dirty="0">
                <a:solidFill>
                  <a:schemeClr val="lt1"/>
                </a:solidFill>
              </a:rPr>
              <a:t> </a:t>
            </a:r>
            <a:endParaRPr b="1" dirty="0">
              <a:solidFill>
                <a:schemeClr val="lt1"/>
              </a:solidFill>
            </a:endParaRPr>
          </a:p>
        </p:txBody>
      </p:sp>
      <p:sp>
        <p:nvSpPr>
          <p:cNvPr id="149" name="Google Shape;149;p4"/>
          <p:cNvSpPr txBox="1">
            <a:spLocks noGrp="1"/>
          </p:cNvSpPr>
          <p:nvPr>
            <p:ph type="body" idx="2"/>
          </p:nvPr>
        </p:nvSpPr>
        <p:spPr>
          <a:xfrm>
            <a:off x="533400" y="914400"/>
            <a:ext cx="8458200" cy="552572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480"/>
              </a:spcBef>
              <a:spcAft>
                <a:spcPts val="0"/>
              </a:spcAft>
              <a:buClr>
                <a:schemeClr val="dk1"/>
              </a:buClr>
              <a:buSzPts val="2400"/>
              <a:buFont typeface="Wingdings" panose="05000000000000000000" pitchFamily="2" charset="2"/>
              <a:buChar char="v"/>
            </a:pPr>
            <a:r>
              <a:rPr lang="en-US" sz="2300" b="1" dirty="0" err="1"/>
              <a:t>Các</a:t>
            </a:r>
            <a:r>
              <a:rPr lang="en-US" sz="2300" b="1" dirty="0"/>
              <a:t> </a:t>
            </a:r>
            <a:r>
              <a:rPr lang="en-US" sz="2300" b="1" dirty="0" err="1"/>
              <a:t>thành</a:t>
            </a:r>
            <a:r>
              <a:rPr lang="en-US" sz="2300" b="1" dirty="0"/>
              <a:t> </a:t>
            </a:r>
            <a:r>
              <a:rPr lang="en-US" sz="2300" b="1" dirty="0" err="1"/>
              <a:t>phần</a:t>
            </a:r>
            <a:r>
              <a:rPr lang="en-US" sz="2300" b="1" dirty="0"/>
              <a:t>:</a:t>
            </a:r>
          </a:p>
          <a:p>
            <a:pPr marL="342900" indent="-342900">
              <a:lnSpc>
                <a:spcPct val="90000"/>
              </a:lnSpc>
              <a:spcBef>
                <a:spcPts val="480"/>
              </a:spcBef>
              <a:buSzPts val="2400"/>
            </a:pPr>
            <a:r>
              <a:rPr lang="vi-VN" sz="2300" b="1" dirty="0"/>
              <a:t>Concrete Mediator</a:t>
            </a:r>
            <a:r>
              <a:rPr lang="en-US" sz="2300" b="1" dirty="0"/>
              <a:t>:</a:t>
            </a:r>
            <a:r>
              <a:rPr lang="vi-VN" sz="2300" b="1" dirty="0"/>
              <a:t> </a:t>
            </a:r>
            <a:r>
              <a:rPr lang="vi-VN" sz="2300" dirty="0"/>
              <a:t>đóng gói các mối quan hệ giữa các component khác nhau. Các Concrete mediator thường giữ các tham chiếu đến tất cả component mà chúng quản lý</a:t>
            </a:r>
            <a:endParaRPr lang="en-US" sz="2300" dirty="0"/>
          </a:p>
          <a:p>
            <a:pPr marL="342900" indent="-342900">
              <a:lnSpc>
                <a:spcPct val="90000"/>
              </a:lnSpc>
              <a:spcBef>
                <a:spcPts val="480"/>
              </a:spcBef>
              <a:buSzPts val="2400"/>
            </a:pPr>
            <a:endParaRPr lang="vi-VN" sz="2300" dirty="0"/>
          </a:p>
          <a:p>
            <a:pPr marL="342900" indent="-342900">
              <a:lnSpc>
                <a:spcPct val="90000"/>
              </a:lnSpc>
              <a:spcBef>
                <a:spcPts val="480"/>
              </a:spcBef>
              <a:buSzPts val="2400"/>
            </a:pPr>
            <a:r>
              <a:rPr lang="vi-VN" sz="2300" dirty="0"/>
              <a:t>Các component không cần quan tâm đến các component khác. Nếu có điều gì xảy ra với component thì chúng chỉ cần thông báo đến mediator. Khi mediator nhận thông báo, nó có thể dễ dàng xác định nơi gửi để quyết định xem component nào nên được kích hoạt</a:t>
            </a:r>
            <a:r>
              <a:rPr lang="en-US" sz="2300" dirty="0"/>
              <a:t>.</a:t>
            </a:r>
            <a:endParaRPr lang="vi-VN" sz="2300" dirty="0"/>
          </a:p>
        </p:txBody>
      </p:sp>
    </p:spTree>
    <p:extLst>
      <p:ext uri="{BB962C8B-B14F-4D97-AF65-F5344CB8AC3E}">
        <p14:creationId xmlns:p14="http://schemas.microsoft.com/office/powerpoint/2010/main" val="46089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4191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500" b="1" dirty="0">
                <a:solidFill>
                  <a:schemeClr val="lt1"/>
                </a:solidFill>
              </a:rPr>
              <a:t>4. </a:t>
            </a:r>
            <a:r>
              <a:rPr lang="en-US" sz="3500" b="1" dirty="0" err="1">
                <a:solidFill>
                  <a:schemeClr val="lt1"/>
                </a:solidFill>
              </a:rPr>
              <a:t>Các</a:t>
            </a:r>
            <a:r>
              <a:rPr lang="en-US" sz="3500" b="1" dirty="0">
                <a:solidFill>
                  <a:schemeClr val="lt1"/>
                </a:solidFill>
              </a:rPr>
              <a:t> </a:t>
            </a:r>
            <a:r>
              <a:rPr lang="en-US" sz="3500" b="1" dirty="0" err="1">
                <a:solidFill>
                  <a:schemeClr val="lt1"/>
                </a:solidFill>
              </a:rPr>
              <a:t>bước</a:t>
            </a:r>
            <a:r>
              <a:rPr lang="en-US" sz="3500" b="1" dirty="0">
                <a:solidFill>
                  <a:schemeClr val="lt1"/>
                </a:solidFill>
              </a:rPr>
              <a:t> </a:t>
            </a:r>
            <a:r>
              <a:rPr lang="en-US" sz="3500" b="1" dirty="0" err="1">
                <a:solidFill>
                  <a:schemeClr val="lt1"/>
                </a:solidFill>
              </a:rPr>
              <a:t>hiện</a:t>
            </a:r>
            <a:r>
              <a:rPr lang="en-US" sz="3500" b="1" dirty="0">
                <a:solidFill>
                  <a:schemeClr val="lt1"/>
                </a:solidFill>
              </a:rPr>
              <a:t> </a:t>
            </a:r>
            <a:r>
              <a:rPr lang="en-US" sz="3500" b="1" dirty="0" err="1">
                <a:solidFill>
                  <a:schemeClr val="lt1"/>
                </a:solidFill>
              </a:rPr>
              <a:t>thực</a:t>
            </a:r>
            <a:r>
              <a:rPr lang="en-US" sz="3500" b="1" dirty="0">
                <a:solidFill>
                  <a:schemeClr val="lt1"/>
                </a:solidFill>
              </a:rPr>
              <a:t> </a:t>
            </a:r>
            <a:r>
              <a:rPr lang="en-US" sz="3500" b="1" dirty="0" err="1">
                <a:solidFill>
                  <a:schemeClr val="lt1"/>
                </a:solidFill>
              </a:rPr>
              <a:t>mẫu</a:t>
            </a:r>
            <a:r>
              <a:rPr lang="en-US" sz="3500" b="1" dirty="0">
                <a:solidFill>
                  <a:schemeClr val="lt1"/>
                </a:solidFill>
              </a:rPr>
              <a:t> - </a:t>
            </a:r>
            <a:r>
              <a:rPr lang="en-US" sz="3500" b="1" dirty="0" err="1">
                <a:solidFill>
                  <a:schemeClr val="lt1"/>
                </a:solidFill>
              </a:rPr>
              <a:t>Ví</a:t>
            </a:r>
            <a:r>
              <a:rPr lang="en-US" sz="3500" b="1" dirty="0">
                <a:solidFill>
                  <a:schemeClr val="lt1"/>
                </a:solidFill>
              </a:rPr>
              <a:t> </a:t>
            </a:r>
            <a:r>
              <a:rPr lang="en-US" sz="3500" b="1" dirty="0" err="1">
                <a:solidFill>
                  <a:schemeClr val="lt1"/>
                </a:solidFill>
              </a:rPr>
              <a:t>dụ</a:t>
            </a:r>
            <a:endParaRPr sz="3500" dirty="0"/>
          </a:p>
        </p:txBody>
      </p:sp>
      <p:sp>
        <p:nvSpPr>
          <p:cNvPr id="205" name="Google Shape;205;p12"/>
          <p:cNvSpPr txBox="1">
            <a:spLocks noGrp="1"/>
          </p:cNvSpPr>
          <p:nvPr>
            <p:ph type="body" idx="1"/>
          </p:nvPr>
        </p:nvSpPr>
        <p:spPr>
          <a:xfrm>
            <a:off x="533400" y="1066800"/>
            <a:ext cx="8458200" cy="741045"/>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chemeClr val="dk1"/>
              </a:buClr>
              <a:buSzPts val="2400"/>
              <a:buFont typeface="Noto Sans Symbols"/>
              <a:buChar char="❖"/>
            </a:pPr>
            <a:r>
              <a:rPr lang="en-US" sz="2400" dirty="0">
                <a:latin typeface="Arial"/>
                <a:ea typeface="Arial"/>
                <a:cs typeface="Arial"/>
                <a:sym typeface="Arial"/>
              </a:rPr>
              <a:t>Class diagram</a:t>
            </a:r>
            <a:endParaRPr sz="2400" b="1"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991</Words>
  <Application>Microsoft Office PowerPoint</Application>
  <PresentationFormat>On-screen Show (4:3)</PresentationFormat>
  <Paragraphs>69</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Tahoma</vt:lpstr>
      <vt:lpstr>Wingdings</vt:lpstr>
      <vt:lpstr>Times New Roman</vt:lpstr>
      <vt:lpstr>Noto Sans Symbols</vt:lpstr>
      <vt:lpstr>VNPT template</vt:lpstr>
      <vt:lpstr>Custom Design</vt:lpstr>
      <vt:lpstr>Mẫu Mediator</vt:lpstr>
      <vt:lpstr>Nội dung</vt:lpstr>
      <vt:lpstr>1. Tổng quan</vt:lpstr>
      <vt:lpstr>2. Ngữ cảnh/trường hợp sử dụng</vt:lpstr>
      <vt:lpstr>2. Ngữ cảnh/trường hợp sử dụng  </vt:lpstr>
      <vt:lpstr>3. Cấu trúc mẫu và mô tả</vt:lpstr>
      <vt:lpstr>3. Cấu trúc mẫu và mô tả  </vt:lpstr>
      <vt:lpstr>3. Cấu trúc mẫu và mô tả  </vt:lpstr>
      <vt:lpstr>4. Các bước hiện thực mẫu - Ví dụ</vt:lpstr>
      <vt:lpstr>5. Ưu điểm &amp; Nhược điểm</vt:lpstr>
      <vt:lpstr>5. Ưu điểm &amp; Nhược điểm</vt:lpstr>
      <vt:lpstr>6. Liên quan tới các mẫu khác</vt:lpstr>
      <vt:lpstr>6. Liên quan tới các mẫu khác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Decorator</dc:title>
  <dc:creator>Tran Anh Dung</dc:creator>
  <cp:lastModifiedBy>Nguyen Quan</cp:lastModifiedBy>
  <cp:revision>4</cp:revision>
  <dcterms:created xsi:type="dcterms:W3CDTF">2010-09-29T06:57:02Z</dcterms:created>
  <dcterms:modified xsi:type="dcterms:W3CDTF">2024-05-21T12:07:11Z</dcterms:modified>
</cp:coreProperties>
</file>