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60" r:id="rId2"/>
  </p:sldMasterIdLst>
  <p:notesMasterIdLst>
    <p:notesMasterId r:id="rId16"/>
  </p:notesMasterIdLst>
  <p:sldIdLst>
    <p:sldId id="256" r:id="rId3"/>
    <p:sldId id="257" r:id="rId4"/>
    <p:sldId id="258" r:id="rId5"/>
    <p:sldId id="274" r:id="rId6"/>
    <p:sldId id="259" r:id="rId7"/>
    <p:sldId id="260" r:id="rId8"/>
    <p:sldId id="276" r:id="rId9"/>
    <p:sldId id="268" r:id="rId10"/>
    <p:sldId id="279" r:id="rId11"/>
    <p:sldId id="280" r:id="rId12"/>
    <p:sldId id="281" r:id="rId13"/>
    <p:sldId id="267" r:id="rId14"/>
    <p:sldId id="273" r:id="rId15"/>
  </p:sldIdLst>
  <p:sldSz cx="9144000" cy="6858000" type="screen4x3"/>
  <p:notesSz cx="9872663" cy="6797675"/>
  <p:embeddedFontLst>
    <p:embeddedFont>
      <p:font typeface="Tahoma" panose="020B0604030504040204" pitchFamily="3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p15:clr>
            <a:srgbClr val="A4A3A4"/>
          </p15:clr>
        </p15:guide>
        <p15:guide id="2" pos="3110">
          <p15:clr>
            <a:srgbClr val="A4A3A4"/>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iCQgmXqFylQVTjoh2W5Hpkmuip8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DAB1E5-B8DD-4338-85A5-3E8656CDFE11}">
  <a:tblStyle styleId="{5CDAB1E5-B8DD-4338-85A5-3E8656CDFE11}"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F9FA"/>
          </a:solidFill>
        </a:fill>
      </a:tcStyle>
    </a:wholeTbl>
    <a:band1H>
      <a:tcTxStyle/>
      <a:tcStyle>
        <a:tcBdr/>
        <a:fill>
          <a:solidFill>
            <a:srgbClr val="E7F3F4"/>
          </a:solidFill>
        </a:fill>
      </a:tcStyle>
    </a:band1H>
    <a:band2H>
      <a:tcTxStyle/>
      <a:tcStyle>
        <a:tcBdr/>
      </a:tcStyle>
    </a:band2H>
    <a:band1V>
      <a:tcTxStyle/>
      <a:tcStyle>
        <a:tcBdr/>
        <a:fill>
          <a:solidFill>
            <a:srgbClr val="E7F3F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snapToGrid="0">
      <p:cViewPr>
        <p:scale>
          <a:sx n="75" d="100"/>
          <a:sy n="75" d="100"/>
        </p:scale>
        <p:origin x="1445" y="120"/>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41"/>
        <p:guide pos="311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3" Type="http://schemas.openxmlformats.org/officeDocument/2006/relationships/slide" Target="slides/slide1.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32"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36"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278154" cy="33988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5592224" y="0"/>
            <a:ext cx="4278154" cy="339884"/>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4" name="Google Shape;124;p1:notes"/>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5" name="Google Shape;125;p1:notes"/>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126" name="Google Shape;126;p1:notes"/>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ThS. Trần Anh Dũng</a:t>
            </a:r>
            <a:endParaRPr/>
          </a:p>
        </p:txBody>
      </p:sp>
      <p:sp>
        <p:nvSpPr>
          <p:cNvPr id="127" name="Google Shape;127;p1:notes"/>
          <p:cNvSpPr txBox="1">
            <a:spLocks noGrp="1"/>
          </p:cNvSpPr>
          <p:nvPr>
            <p:ph type="hdr" idx="3"/>
          </p:nvPr>
        </p:nvSpPr>
        <p:spPr>
          <a:xfrm>
            <a:off x="0" y="0"/>
            <a:ext cx="4278154" cy="33988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9" name="Google Shape;209;p1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5620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9" name="Google Shape;209;p1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005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2: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2" name="Google Shape;202;p12: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8: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3" name="Google Shape;243;p18: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4" name="Google Shape;134;p2: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0" name="Google Shape;140;p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0" name="Google Shape;140;p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8186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6" name="Google Shape;146;p4: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5: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2" name="Google Shape;152;p5: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6" name="Google Shape;146;p4: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4611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9" name="Google Shape;209;p1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9" name="Google Shape;209;p1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5460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2"/>
        <p:cNvGrpSpPr/>
        <p:nvPr/>
      </p:nvGrpSpPr>
      <p:grpSpPr>
        <a:xfrm>
          <a:off x="0" y="0"/>
          <a:ext cx="0" cy="0"/>
          <a:chOff x="0" y="0"/>
          <a:chExt cx="0" cy="0"/>
        </a:xfrm>
      </p:grpSpPr>
      <p:sp>
        <p:nvSpPr>
          <p:cNvPr id="13" name="Google Shape;13;p20" descr="Light horizontal"/>
          <p:cNvSpPr/>
          <p:nvPr/>
        </p:nvSpPr>
        <p:spPr>
          <a:xfrm>
            <a:off x="-9525" y="0"/>
            <a:ext cx="481013"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dk1"/>
              </a:solidFill>
              <a:latin typeface="Tahoma"/>
              <a:ea typeface="Tahoma"/>
              <a:cs typeface="Tahoma"/>
              <a:sym typeface="Tahoma"/>
            </a:endParaRPr>
          </a:p>
        </p:txBody>
      </p:sp>
      <p:sp>
        <p:nvSpPr>
          <p:cNvPr id="14" name="Google Shape;14;p20"/>
          <p:cNvSpPr/>
          <p:nvPr/>
        </p:nvSpPr>
        <p:spPr>
          <a:xfrm>
            <a:off x="0" y="2590800"/>
            <a:ext cx="9144000" cy="1524000"/>
          </a:xfrm>
          <a:prstGeom prst="rect">
            <a:avLst/>
          </a:prstGeom>
          <a:solidFill>
            <a:srgbClr val="CC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4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sp>
        <p:nvSpPr>
          <p:cNvPr id="54" name="Google Shape;54;p3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56" name="Google Shape;56;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9"/>
        <p:cNvGrpSpPr/>
        <p:nvPr/>
      </p:nvGrpSpPr>
      <p:grpSpPr>
        <a:xfrm>
          <a:off x="0" y="0"/>
          <a:ext cx="0" cy="0"/>
          <a:chOff x="0" y="0"/>
          <a:chExt cx="0" cy="0"/>
        </a:xfrm>
      </p:grpSpPr>
      <p:sp>
        <p:nvSpPr>
          <p:cNvPr id="60" name="Google Shape;60;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3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2" name="Google Shape;62;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sp>
        <p:nvSpPr>
          <p:cNvPr id="66" name="Google Shape;66;p3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68" name="Google Shape;68;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3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4" name="Google Shape;74;p3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5" name="Google Shape;75;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1" name="Google Shape;81;p3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2" name="Google Shape;82;p3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3" name="Google Shape;83;p3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4" name="Google Shape;84;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
        <p:nvSpPr>
          <p:cNvPr id="93" name="Google Shape;93;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6"/>
        <p:cNvGrpSpPr/>
        <p:nvPr/>
      </p:nvGrpSpPr>
      <p:grpSpPr>
        <a:xfrm>
          <a:off x="0" y="0"/>
          <a:ext cx="0" cy="0"/>
          <a:chOff x="0" y="0"/>
          <a:chExt cx="0" cy="0"/>
        </a:xfrm>
      </p:grpSpPr>
      <p:sp>
        <p:nvSpPr>
          <p:cNvPr id="97" name="Google Shape;97;p3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3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99" name="Google Shape;99;p3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00" name="Google Shape;100;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3"/>
        <p:cNvGrpSpPr/>
        <p:nvPr/>
      </p:nvGrpSpPr>
      <p:grpSpPr>
        <a:xfrm>
          <a:off x="0" y="0"/>
          <a:ext cx="0" cy="0"/>
          <a:chOff x="0" y="0"/>
          <a:chExt cx="0" cy="0"/>
        </a:xfrm>
      </p:grpSpPr>
      <p:sp>
        <p:nvSpPr>
          <p:cNvPr id="104" name="Google Shape;104;p4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40"/>
          <p:cNvSpPr>
            <a:spLocks noGrp="1"/>
          </p:cNvSpPr>
          <p:nvPr>
            <p:ph type="pic" idx="2"/>
          </p:nvPr>
        </p:nvSpPr>
        <p:spPr>
          <a:xfrm>
            <a:off x="1792288" y="612775"/>
            <a:ext cx="5486400" cy="4114800"/>
          </a:xfrm>
          <a:prstGeom prst="rect">
            <a:avLst/>
          </a:prstGeom>
          <a:noFill/>
          <a:ln>
            <a:noFill/>
          </a:ln>
        </p:spPr>
      </p:sp>
      <p:sp>
        <p:nvSpPr>
          <p:cNvPr id="106" name="Google Shape;106;p4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07" name="Google Shape;107;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1"/>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7" name="Google Shape;17;p21"/>
          <p:cNvSpPr txBox="1">
            <a:spLocks noGrp="1"/>
          </p:cNvSpPr>
          <p:nvPr>
            <p:ph type="body" idx="1"/>
          </p:nvPr>
        </p:nvSpPr>
        <p:spPr>
          <a:xfrm>
            <a:off x="533400" y="1112837"/>
            <a:ext cx="8458200" cy="55165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0"/>
        <p:cNvGrpSpPr/>
        <p:nvPr/>
      </p:nvGrpSpPr>
      <p:grpSpPr>
        <a:xfrm>
          <a:off x="0" y="0"/>
          <a:ext cx="0" cy="0"/>
          <a:chOff x="0" y="0"/>
          <a:chExt cx="0" cy="0"/>
        </a:xfrm>
      </p:grpSpPr>
      <p:sp>
        <p:nvSpPr>
          <p:cNvPr id="111" name="Google Shape;111;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4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3" name="Google Shape;113;p4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4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6"/>
        <p:cNvGrpSpPr/>
        <p:nvPr/>
      </p:nvGrpSpPr>
      <p:grpSpPr>
        <a:xfrm>
          <a:off x="0" y="0"/>
          <a:ext cx="0" cy="0"/>
          <a:chOff x="0" y="0"/>
          <a:chExt cx="0" cy="0"/>
        </a:xfrm>
      </p:grpSpPr>
      <p:sp>
        <p:nvSpPr>
          <p:cNvPr id="117" name="Google Shape;117;p4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4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9" name="Google Shape;119;p4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4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8"/>
        <p:cNvGrpSpPr/>
        <p:nvPr/>
      </p:nvGrpSpPr>
      <p:grpSpPr>
        <a:xfrm>
          <a:off x="0" y="0"/>
          <a:ext cx="0" cy="0"/>
          <a:chOff x="0" y="0"/>
          <a:chExt cx="0" cy="0"/>
        </a:xfrm>
      </p:grpSpPr>
      <p:sp>
        <p:nvSpPr>
          <p:cNvPr id="19" name="Google Shape;19;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0" name="Google Shape;20;p2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1" name="Google Shape;21;p2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2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8" name="Google Shape;28;p2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9"/>
        <p:cNvGrpSpPr/>
        <p:nvPr/>
      </p:nvGrpSpPr>
      <p:grpSpPr>
        <a:xfrm>
          <a:off x="0" y="0"/>
          <a:ext cx="0" cy="0"/>
          <a:chOff x="0" y="0"/>
          <a:chExt cx="0" cy="0"/>
        </a:xfrm>
      </p:grpSpPr>
      <p:sp>
        <p:nvSpPr>
          <p:cNvPr id="30" name="Google Shape;30;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31" name="Google Shape;31;p2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2" name="Google Shape;32;p2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3" name="Google Shape;33;p2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4" name="Google Shape;34;p2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6"/>
        <p:cNvGrpSpPr/>
        <p:nvPr/>
      </p:nvGrpSpPr>
      <p:grpSpPr>
        <a:xfrm>
          <a:off x="0" y="0"/>
          <a:ext cx="0" cy="0"/>
          <a:chOff x="0" y="0"/>
          <a:chExt cx="0" cy="0"/>
        </a:xfrm>
      </p:grpSpPr>
      <p:sp>
        <p:nvSpPr>
          <p:cNvPr id="37" name="Google Shape;37;p2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38" name="Google Shape;38;p27"/>
          <p:cNvSpPr>
            <a:spLocks noGrp="1"/>
          </p:cNvSpPr>
          <p:nvPr>
            <p:ph type="pic" idx="2"/>
          </p:nvPr>
        </p:nvSpPr>
        <p:spPr>
          <a:xfrm>
            <a:off x="1792288" y="612775"/>
            <a:ext cx="5486400" cy="4114800"/>
          </a:xfrm>
          <a:prstGeom prst="rect">
            <a:avLst/>
          </a:prstGeom>
          <a:noFill/>
          <a:ln>
            <a:noFill/>
          </a:ln>
        </p:spPr>
      </p:sp>
      <p:sp>
        <p:nvSpPr>
          <p:cNvPr id="39" name="Google Shape;39;p2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0"/>
        <p:cNvGrpSpPr/>
        <p:nvPr/>
      </p:nvGrpSpPr>
      <p:grpSpPr>
        <a:xfrm>
          <a:off x="0" y="0"/>
          <a:ext cx="0" cy="0"/>
          <a:chOff x="0" y="0"/>
          <a:chExt cx="0" cy="0"/>
        </a:xfrm>
      </p:grpSpPr>
      <p:sp>
        <p:nvSpPr>
          <p:cNvPr id="41" name="Google Shape;41;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42" name="Google Shape;42;p28"/>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3"/>
        <p:cNvGrpSpPr/>
        <p:nvPr/>
      </p:nvGrpSpPr>
      <p:grpSpPr>
        <a:xfrm>
          <a:off x="0" y="0"/>
          <a:ext cx="0" cy="0"/>
          <a:chOff x="0" y="0"/>
          <a:chExt cx="0" cy="0"/>
        </a:xfrm>
      </p:grpSpPr>
      <p:sp>
        <p:nvSpPr>
          <p:cNvPr id="44" name="Google Shape;44;p29"/>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45" name="Google Shape;45;p29"/>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p:nvPr/>
        </p:nvSpPr>
        <p:spPr>
          <a:xfrm>
            <a:off x="492125" y="190500"/>
            <a:ext cx="8639175" cy="647700"/>
          </a:xfrm>
          <a:prstGeom prst="rect">
            <a:avLst/>
          </a:prstGeom>
          <a:solidFill>
            <a:srgbClr val="CC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i="0" u="none" strike="noStrike" cap="none">
              <a:solidFill>
                <a:schemeClr val="dk1"/>
              </a:solidFill>
              <a:latin typeface="Arial"/>
              <a:ea typeface="Arial"/>
              <a:cs typeface="Arial"/>
              <a:sym typeface="Arial"/>
            </a:endParaRPr>
          </a:p>
        </p:txBody>
      </p:sp>
      <p:sp>
        <p:nvSpPr>
          <p:cNvPr id="11" name="Google Shape;11;p19" descr="Light horizontal"/>
          <p:cNvSpPr/>
          <p:nvPr/>
        </p:nvSpPr>
        <p:spPr>
          <a:xfrm>
            <a:off x="-9525" y="0"/>
            <a:ext cx="481013"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dk1"/>
              </a:solidFill>
              <a:latin typeface="Tahoma"/>
              <a:ea typeface="Tahoma"/>
              <a:cs typeface="Tahoma"/>
              <a:sym typeface="Tahoma"/>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
        <p:cNvGrpSpPr/>
        <p:nvPr/>
      </p:nvGrpSpPr>
      <p:grpSpPr>
        <a:xfrm>
          <a:off x="0" y="0"/>
          <a:ext cx="0" cy="0"/>
          <a:chOff x="0" y="0"/>
          <a:chExt cx="0" cy="0"/>
        </a:xfrm>
      </p:grpSpPr>
      <p:sp>
        <p:nvSpPr>
          <p:cNvPr id="48" name="Google Shape;48;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9" name="Google Shape;49;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0" name="Google Shape;50;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1">
                <a:solidFill>
                  <a:srgbClr val="888888"/>
                </a:solidFill>
                <a:latin typeface="Tahoma"/>
                <a:ea typeface="Tahoma"/>
                <a:cs typeface="Tahoma"/>
                <a:sym typeface="Tahoma"/>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51" name="Google Shape;51;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1">
                <a:solidFill>
                  <a:srgbClr val="888888"/>
                </a:solidFill>
                <a:latin typeface="Tahoma"/>
                <a:ea typeface="Tahoma"/>
                <a:cs typeface="Tahoma"/>
                <a:sym typeface="Tahoma"/>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52" name="Google Shape;52;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1">
                <a:solidFill>
                  <a:srgbClr val="888888"/>
                </a:solidFill>
                <a:latin typeface="Tahoma"/>
                <a:ea typeface="Tahoma"/>
                <a:cs typeface="Tahoma"/>
                <a:sym typeface="Tahoma"/>
              </a:defRPr>
            </a:lvl1pPr>
            <a:lvl2pPr marL="0" marR="0" lvl="1" indent="0" algn="r" rtl="0">
              <a:spcBef>
                <a:spcPts val="0"/>
              </a:spcBef>
              <a:spcAft>
                <a:spcPts val="0"/>
              </a:spcAft>
              <a:buNone/>
              <a:defRPr sz="1200" b="1">
                <a:solidFill>
                  <a:srgbClr val="888888"/>
                </a:solidFill>
                <a:latin typeface="Tahoma"/>
                <a:ea typeface="Tahoma"/>
                <a:cs typeface="Tahoma"/>
                <a:sym typeface="Tahoma"/>
              </a:defRPr>
            </a:lvl2pPr>
            <a:lvl3pPr marL="0" marR="0" lvl="2" indent="0" algn="r" rtl="0">
              <a:spcBef>
                <a:spcPts val="0"/>
              </a:spcBef>
              <a:spcAft>
                <a:spcPts val="0"/>
              </a:spcAft>
              <a:buNone/>
              <a:defRPr sz="1200" b="1">
                <a:solidFill>
                  <a:srgbClr val="888888"/>
                </a:solidFill>
                <a:latin typeface="Tahoma"/>
                <a:ea typeface="Tahoma"/>
                <a:cs typeface="Tahoma"/>
                <a:sym typeface="Tahoma"/>
              </a:defRPr>
            </a:lvl3pPr>
            <a:lvl4pPr marL="0" marR="0" lvl="3" indent="0" algn="r" rtl="0">
              <a:spcBef>
                <a:spcPts val="0"/>
              </a:spcBef>
              <a:spcAft>
                <a:spcPts val="0"/>
              </a:spcAft>
              <a:buNone/>
              <a:defRPr sz="1200" b="1">
                <a:solidFill>
                  <a:srgbClr val="888888"/>
                </a:solidFill>
                <a:latin typeface="Tahoma"/>
                <a:ea typeface="Tahoma"/>
                <a:cs typeface="Tahoma"/>
                <a:sym typeface="Tahoma"/>
              </a:defRPr>
            </a:lvl4pPr>
            <a:lvl5pPr marL="0" marR="0" lvl="4" indent="0" algn="r" rtl="0">
              <a:spcBef>
                <a:spcPts val="0"/>
              </a:spcBef>
              <a:spcAft>
                <a:spcPts val="0"/>
              </a:spcAft>
              <a:buNone/>
              <a:defRPr sz="1200" b="1">
                <a:solidFill>
                  <a:srgbClr val="888888"/>
                </a:solidFill>
                <a:latin typeface="Tahoma"/>
                <a:ea typeface="Tahoma"/>
                <a:cs typeface="Tahoma"/>
                <a:sym typeface="Tahoma"/>
              </a:defRPr>
            </a:lvl5pPr>
            <a:lvl6pPr marL="0" marR="0" lvl="5" indent="0" algn="r" rtl="0">
              <a:spcBef>
                <a:spcPts val="0"/>
              </a:spcBef>
              <a:spcAft>
                <a:spcPts val="0"/>
              </a:spcAft>
              <a:buNone/>
              <a:defRPr sz="1200" b="1">
                <a:solidFill>
                  <a:srgbClr val="888888"/>
                </a:solidFill>
                <a:latin typeface="Tahoma"/>
                <a:ea typeface="Tahoma"/>
                <a:cs typeface="Tahoma"/>
                <a:sym typeface="Tahoma"/>
              </a:defRPr>
            </a:lvl6pPr>
            <a:lvl7pPr marL="0" marR="0" lvl="6" indent="0" algn="r" rtl="0">
              <a:spcBef>
                <a:spcPts val="0"/>
              </a:spcBef>
              <a:spcAft>
                <a:spcPts val="0"/>
              </a:spcAft>
              <a:buNone/>
              <a:defRPr sz="1200" b="1">
                <a:solidFill>
                  <a:srgbClr val="888888"/>
                </a:solidFill>
                <a:latin typeface="Tahoma"/>
                <a:ea typeface="Tahoma"/>
                <a:cs typeface="Tahoma"/>
                <a:sym typeface="Tahoma"/>
              </a:defRPr>
            </a:lvl7pPr>
            <a:lvl8pPr marL="0" marR="0" lvl="7" indent="0" algn="r" rtl="0">
              <a:spcBef>
                <a:spcPts val="0"/>
              </a:spcBef>
              <a:spcAft>
                <a:spcPts val="0"/>
              </a:spcAft>
              <a:buNone/>
              <a:defRPr sz="1200" b="1">
                <a:solidFill>
                  <a:srgbClr val="888888"/>
                </a:solidFill>
                <a:latin typeface="Tahoma"/>
                <a:ea typeface="Tahoma"/>
                <a:cs typeface="Tahoma"/>
                <a:sym typeface="Tahoma"/>
              </a:defRPr>
            </a:lvl8pPr>
            <a:lvl9pPr marL="0" marR="0" lvl="8" indent="0" algn="r" rtl="0">
              <a:spcBef>
                <a:spcPts val="0"/>
              </a:spcBef>
              <a:spcAft>
                <a:spcPts val="0"/>
              </a:spcAft>
              <a:buNone/>
              <a:defRPr sz="1200" b="1">
                <a:solidFill>
                  <a:srgbClr val="888888"/>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
          <p:cNvSpPr txBox="1">
            <a:spLocks noGrp="1"/>
          </p:cNvSpPr>
          <p:nvPr>
            <p:ph type="ctrTitle"/>
          </p:nvPr>
        </p:nvSpPr>
        <p:spPr>
          <a:xfrm>
            <a:off x="457200" y="2590800"/>
            <a:ext cx="8686800" cy="1524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i="0" u="none" strike="noStrike" cap="none" dirty="0" err="1">
                <a:solidFill>
                  <a:srgbClr val="F2F2F2"/>
                </a:solidFill>
                <a:latin typeface="Arial"/>
                <a:ea typeface="Arial"/>
                <a:cs typeface="Arial"/>
                <a:sym typeface="Arial"/>
              </a:rPr>
              <a:t>Mẫu</a:t>
            </a:r>
            <a:r>
              <a:rPr lang="en-US" sz="4400" b="1" i="0" u="none" strike="noStrike" cap="none" dirty="0">
                <a:solidFill>
                  <a:srgbClr val="F2F2F2"/>
                </a:solidFill>
                <a:latin typeface="Arial"/>
                <a:ea typeface="Arial"/>
                <a:cs typeface="Arial"/>
                <a:sym typeface="Arial"/>
              </a:rPr>
              <a:t> Memento</a:t>
            </a:r>
            <a:endParaRPr sz="4400" b="1" i="0" u="none" strike="noStrike" cap="none" dirty="0">
              <a:solidFill>
                <a:srgbClr val="F2F2F2"/>
              </a:solidFill>
              <a:latin typeface="Arial"/>
              <a:ea typeface="Arial"/>
              <a:cs typeface="Arial"/>
              <a:sym typeface="Arial"/>
            </a:endParaRPr>
          </a:p>
        </p:txBody>
      </p:sp>
      <p:pic>
        <p:nvPicPr>
          <p:cNvPr id="131" name="Google Shape;131;p1" descr="https://gpcoder.com/wp-content/uploads/2018/08/design-patterns.jpg"/>
          <p:cNvPicPr preferRelativeResize="0"/>
          <p:nvPr/>
        </p:nvPicPr>
        <p:blipFill rotWithShape="1">
          <a:blip r:embed="rId3">
            <a:alphaModFix/>
          </a:blip>
          <a:srcRect/>
          <a:stretch/>
        </p:blipFill>
        <p:spPr>
          <a:xfrm>
            <a:off x="2440959" y="25667"/>
            <a:ext cx="4762500" cy="2488933"/>
          </a:xfrm>
          <a:prstGeom prst="rect">
            <a:avLst/>
          </a:prstGeom>
          <a:noFill/>
          <a:ln>
            <a:noFill/>
          </a:ln>
        </p:spPr>
      </p:pic>
      <p:sp>
        <p:nvSpPr>
          <p:cNvPr id="2" name="Google Shape;55;p1">
            <a:extLst>
              <a:ext uri="{FF2B5EF4-FFF2-40B4-BE49-F238E27FC236}">
                <a16:creationId xmlns:a16="http://schemas.microsoft.com/office/drawing/2014/main" id="{032A7CF2-1E84-E7B0-BEAE-7DB74A38C0E1}"/>
              </a:ext>
            </a:extLst>
          </p:cNvPr>
          <p:cNvSpPr txBox="1">
            <a:spLocks/>
          </p:cNvSpPr>
          <p:nvPr/>
        </p:nvSpPr>
        <p:spPr>
          <a:xfrm>
            <a:off x="228600" y="5308334"/>
            <a:ext cx="5312400" cy="152399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3200"/>
              <a:buFont typeface="Times New Roman"/>
              <a:buNone/>
            </a:pPr>
            <a:r>
              <a:rPr lang="en-US" sz="2400" b="1">
                <a:solidFill>
                  <a:schemeClr val="tx2">
                    <a:lumMod val="75000"/>
                  </a:schemeClr>
                </a:solidFill>
              </a:rPr>
              <a:t>Nhóm 03</a:t>
            </a:r>
          </a:p>
          <a:p>
            <a:pPr>
              <a:buClr>
                <a:schemeClr val="dk1"/>
              </a:buClr>
              <a:buSzPts val="3200"/>
            </a:pPr>
            <a:r>
              <a:rPr lang="en-US" sz="1600">
                <a:solidFill>
                  <a:schemeClr val="tx2">
                    <a:lumMod val="75000"/>
                  </a:schemeClr>
                </a:solidFill>
              </a:rPr>
              <a:t>21522553 – Lê Hồng Sơn</a:t>
            </a:r>
          </a:p>
          <a:p>
            <a:pPr>
              <a:buClr>
                <a:schemeClr val="dk1"/>
              </a:buClr>
              <a:buSzPts val="3200"/>
            </a:pPr>
            <a:r>
              <a:rPr lang="en-US" sz="1600">
                <a:solidFill>
                  <a:schemeClr val="tx2">
                    <a:lumMod val="75000"/>
                  </a:schemeClr>
                </a:solidFill>
              </a:rPr>
              <a:t>21522495 – Nguyến Hoàng Minh Quân</a:t>
            </a:r>
            <a:endParaRPr lang="vi-VN" sz="1600" dirty="0">
              <a:solidFill>
                <a:schemeClr val="tx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10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9"/>
                                        </p:tgtEl>
                                        <p:attrNameLst>
                                          <p:attrName>style.visibility</p:attrName>
                                        </p:attrNameLst>
                                      </p:cBhvr>
                                      <p:to>
                                        <p:strVal val="visible"/>
                                      </p:to>
                                    </p:set>
                                    <p:animEffect transition="in" filter="fade">
                                      <p:cBhvr>
                                        <p:cTn id="12" dur="10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6. Liên </a:t>
            </a:r>
            <a:r>
              <a:rPr lang="en-US" sz="3500" b="1" dirty="0" err="1">
                <a:solidFill>
                  <a:schemeClr val="lt1"/>
                </a:solidFill>
              </a:rPr>
              <a:t>quan</a:t>
            </a:r>
            <a:r>
              <a:rPr lang="en-US" sz="3500" b="1" dirty="0">
                <a:solidFill>
                  <a:schemeClr val="lt1"/>
                </a:solidFill>
              </a:rPr>
              <a:t> </a:t>
            </a:r>
            <a:r>
              <a:rPr lang="en-US" sz="3500" b="1" dirty="0" err="1">
                <a:solidFill>
                  <a:schemeClr val="lt1"/>
                </a:solidFill>
              </a:rPr>
              <a:t>tới</a:t>
            </a:r>
            <a:r>
              <a:rPr lang="en-US" sz="3500" b="1" dirty="0">
                <a:solidFill>
                  <a:schemeClr val="lt1"/>
                </a:solidFill>
              </a:rPr>
              <a:t> </a:t>
            </a:r>
            <a:r>
              <a:rPr lang="en-US" sz="3500" b="1" dirty="0" err="1">
                <a:solidFill>
                  <a:schemeClr val="lt1"/>
                </a:solidFill>
              </a:rPr>
              <a:t>các</a:t>
            </a:r>
            <a:r>
              <a:rPr lang="en-US" sz="3500" b="1" dirty="0">
                <a:solidFill>
                  <a:schemeClr val="lt1"/>
                </a:solidFill>
              </a:rPr>
              <a:t> </a:t>
            </a:r>
            <a:r>
              <a:rPr lang="en-US" sz="3500" b="1" dirty="0" err="1">
                <a:solidFill>
                  <a:schemeClr val="lt1"/>
                </a:solidFill>
              </a:rPr>
              <a:t>mẫu</a:t>
            </a:r>
            <a:r>
              <a:rPr lang="en-US" sz="3500" b="1" dirty="0">
                <a:solidFill>
                  <a:schemeClr val="lt1"/>
                </a:solidFill>
              </a:rPr>
              <a:t> </a:t>
            </a:r>
            <a:r>
              <a:rPr lang="en-US" sz="3500" b="1" dirty="0" err="1">
                <a:solidFill>
                  <a:schemeClr val="lt1"/>
                </a:solidFill>
              </a:rPr>
              <a:t>khác</a:t>
            </a:r>
            <a:endParaRPr sz="3500" b="1" dirty="0">
              <a:solidFill>
                <a:schemeClr val="lt1"/>
              </a:solidFill>
            </a:endParaRPr>
          </a:p>
        </p:txBody>
      </p:sp>
      <p:sp>
        <p:nvSpPr>
          <p:cNvPr id="4" name="Google Shape;149;p4">
            <a:extLst>
              <a:ext uri="{FF2B5EF4-FFF2-40B4-BE49-F238E27FC236}">
                <a16:creationId xmlns:a16="http://schemas.microsoft.com/office/drawing/2014/main" id="{FD15EAA3-A12E-09C4-E81C-76111359F5D7}"/>
              </a:ext>
            </a:extLst>
          </p:cNvPr>
          <p:cNvSpPr txBox="1">
            <a:spLocks/>
          </p:cNvSpPr>
          <p:nvPr/>
        </p:nvSpPr>
        <p:spPr>
          <a:xfrm>
            <a:off x="571499" y="1012723"/>
            <a:ext cx="8458200" cy="552572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lnSpc>
                <a:spcPct val="90000"/>
              </a:lnSpc>
              <a:spcBef>
                <a:spcPts val="480"/>
              </a:spcBef>
              <a:buClr>
                <a:schemeClr val="dk1"/>
              </a:buClr>
              <a:buSzPts val="2400"/>
              <a:buFont typeface="Wingdings" panose="05000000000000000000" pitchFamily="2" charset="2"/>
              <a:buChar char="v"/>
            </a:pPr>
            <a:r>
              <a:rPr lang="vi-VN" sz="2300" dirty="0"/>
              <a:t>Có thể sử dụng </a:t>
            </a:r>
            <a:r>
              <a:rPr lang="vi-VN" sz="2300" b="1" dirty="0"/>
              <a:t>Command và Memento </a:t>
            </a:r>
            <a:r>
              <a:rPr lang="vi-VN" sz="2300" dirty="0"/>
              <a:t>cùng nhau khi thực hiện “hoàn tác”</a:t>
            </a:r>
            <a:r>
              <a:rPr lang="en-US" sz="2300" dirty="0"/>
              <a:t>:</a:t>
            </a:r>
            <a:r>
              <a:rPr lang="en-US" sz="2300" b="1" dirty="0"/>
              <a:t> </a:t>
            </a:r>
            <a:r>
              <a:rPr lang="vi-VN" sz="2300" dirty="0"/>
              <a:t>một đối tượng Command có thể lưu trạng thái của đối tượng cần thay đổi (Originator) bằng cách sử dụng Memento trước khi thực hiện lệnh. Sau đó, khi lệnh cần hoàn tác, bạn có thể sử dụng Memento để khôi phục trạng thái.</a:t>
            </a:r>
            <a:endParaRPr lang="en-US" sz="2300" dirty="0"/>
          </a:p>
          <a:p>
            <a:pPr marL="342900" indent="-342900" algn="just">
              <a:lnSpc>
                <a:spcPct val="90000"/>
              </a:lnSpc>
              <a:spcBef>
                <a:spcPts val="480"/>
              </a:spcBef>
              <a:buClr>
                <a:schemeClr val="dk1"/>
              </a:buClr>
              <a:buSzPts val="2400"/>
              <a:buFont typeface="Wingdings" panose="05000000000000000000" pitchFamily="2" charset="2"/>
              <a:buChar char="v"/>
            </a:pPr>
            <a:r>
              <a:rPr lang="vi-VN" sz="2300" dirty="0"/>
              <a:t>Có thể sử dụng Memento cùng với </a:t>
            </a:r>
            <a:r>
              <a:rPr lang="vi-VN" sz="2300" b="1" dirty="0"/>
              <a:t>Iterator </a:t>
            </a:r>
            <a:r>
              <a:rPr lang="vi-VN" sz="2300" dirty="0"/>
              <a:t>để nắm bắt trạng thái lặp lại hiện tại và khôi phục nó nếu cần.</a:t>
            </a:r>
          </a:p>
          <a:p>
            <a:pPr marL="342900" indent="-342900" algn="just">
              <a:lnSpc>
                <a:spcPct val="90000"/>
              </a:lnSpc>
              <a:spcBef>
                <a:spcPts val="480"/>
              </a:spcBef>
              <a:buClr>
                <a:schemeClr val="dk1"/>
              </a:buClr>
              <a:buSzPts val="2400"/>
              <a:buFont typeface="Wingdings" panose="05000000000000000000" pitchFamily="2" charset="2"/>
              <a:buChar char="v"/>
            </a:pPr>
            <a:r>
              <a:rPr lang="vi-VN" sz="2300" dirty="0"/>
              <a:t>Đôi khi </a:t>
            </a:r>
            <a:r>
              <a:rPr lang="vi-VN" sz="2300" b="1" dirty="0"/>
              <a:t>Prototype </a:t>
            </a:r>
            <a:r>
              <a:rPr lang="vi-VN" sz="2300" dirty="0"/>
              <a:t>có thể là một giải pháp thay thế đơn giản hơn cho Memento. Điều này hoạt động nếu đối tượng, trạng thái mà bạn muốn lưu trữ trong lịch sử, khá đơn giản và không có liên kết đến tài nguyên bên ngoài hoặc các liên kết dễ thiết lập lại.</a:t>
            </a:r>
            <a:endParaRPr lang="en-US" sz="2300" dirty="0"/>
          </a:p>
          <a:p>
            <a:pPr marL="342900" indent="-342900">
              <a:lnSpc>
                <a:spcPct val="90000"/>
              </a:lnSpc>
              <a:spcBef>
                <a:spcPts val="480"/>
              </a:spcBef>
              <a:buClr>
                <a:schemeClr val="dk1"/>
              </a:buClr>
              <a:buSzPts val="2400"/>
              <a:buFont typeface="Wingdings" panose="05000000000000000000" pitchFamily="2" charset="2"/>
              <a:buChar char="v"/>
            </a:pPr>
            <a:endParaRPr lang="en-US" sz="2300" dirty="0"/>
          </a:p>
        </p:txBody>
      </p:sp>
    </p:spTree>
    <p:extLst>
      <p:ext uri="{BB962C8B-B14F-4D97-AF65-F5344CB8AC3E}">
        <p14:creationId xmlns:p14="http://schemas.microsoft.com/office/powerpoint/2010/main" val="3637966467"/>
      </p:ext>
    </p:extLst>
  </p:cSld>
  <p:clrMapOvr>
    <a:masterClrMapping/>
  </p:clrMapOvr>
  <p:transition advClick="0">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6. Liên </a:t>
            </a:r>
            <a:r>
              <a:rPr lang="en-US" sz="3500" b="1" dirty="0" err="1">
                <a:solidFill>
                  <a:schemeClr val="lt1"/>
                </a:solidFill>
              </a:rPr>
              <a:t>quan</a:t>
            </a:r>
            <a:r>
              <a:rPr lang="en-US" sz="3500" b="1" dirty="0">
                <a:solidFill>
                  <a:schemeClr val="lt1"/>
                </a:solidFill>
              </a:rPr>
              <a:t> </a:t>
            </a:r>
            <a:r>
              <a:rPr lang="en-US" sz="3500" b="1" dirty="0" err="1">
                <a:solidFill>
                  <a:schemeClr val="lt1"/>
                </a:solidFill>
              </a:rPr>
              <a:t>tới</a:t>
            </a:r>
            <a:r>
              <a:rPr lang="en-US" sz="3500" b="1" dirty="0">
                <a:solidFill>
                  <a:schemeClr val="lt1"/>
                </a:solidFill>
              </a:rPr>
              <a:t> </a:t>
            </a:r>
            <a:r>
              <a:rPr lang="en-US" sz="3500" b="1" dirty="0" err="1">
                <a:solidFill>
                  <a:schemeClr val="lt1"/>
                </a:solidFill>
              </a:rPr>
              <a:t>các</a:t>
            </a:r>
            <a:r>
              <a:rPr lang="en-US" sz="3500" b="1" dirty="0">
                <a:solidFill>
                  <a:schemeClr val="lt1"/>
                </a:solidFill>
              </a:rPr>
              <a:t> </a:t>
            </a:r>
            <a:r>
              <a:rPr lang="en-US" sz="3500" b="1" dirty="0" err="1">
                <a:solidFill>
                  <a:schemeClr val="lt1"/>
                </a:solidFill>
              </a:rPr>
              <a:t>mẫu</a:t>
            </a:r>
            <a:r>
              <a:rPr lang="en-US" sz="3500" b="1" dirty="0">
                <a:solidFill>
                  <a:schemeClr val="lt1"/>
                </a:solidFill>
              </a:rPr>
              <a:t> </a:t>
            </a:r>
            <a:r>
              <a:rPr lang="en-US" sz="3500" b="1" dirty="0" err="1">
                <a:solidFill>
                  <a:schemeClr val="lt1"/>
                </a:solidFill>
              </a:rPr>
              <a:t>khác</a:t>
            </a:r>
            <a:endParaRPr sz="3500" b="1" dirty="0">
              <a:solidFill>
                <a:schemeClr val="lt1"/>
              </a:solidFill>
            </a:endParaRPr>
          </a:p>
        </p:txBody>
      </p:sp>
      <p:sp>
        <p:nvSpPr>
          <p:cNvPr id="4" name="Google Shape;149;p4">
            <a:extLst>
              <a:ext uri="{FF2B5EF4-FFF2-40B4-BE49-F238E27FC236}">
                <a16:creationId xmlns:a16="http://schemas.microsoft.com/office/drawing/2014/main" id="{FD15EAA3-A12E-09C4-E81C-76111359F5D7}"/>
              </a:ext>
            </a:extLst>
          </p:cNvPr>
          <p:cNvSpPr txBox="1">
            <a:spLocks/>
          </p:cNvSpPr>
          <p:nvPr/>
        </p:nvSpPr>
        <p:spPr>
          <a:xfrm>
            <a:off x="571499" y="1012723"/>
            <a:ext cx="8458200" cy="552572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90000"/>
              </a:lnSpc>
              <a:spcBef>
                <a:spcPts val="480"/>
              </a:spcBef>
              <a:buClr>
                <a:schemeClr val="dk1"/>
              </a:buClr>
              <a:buSzPts val="2400"/>
              <a:buFont typeface="Wingdings" panose="05000000000000000000" pitchFamily="2" charset="2"/>
              <a:buChar char="v"/>
            </a:pPr>
            <a:r>
              <a:rPr lang="vi-VN" sz="2300" b="1" dirty="0"/>
              <a:t>Facade và Mediator </a:t>
            </a:r>
            <a:r>
              <a:rPr lang="vi-VN" sz="2300" dirty="0"/>
              <a:t>có các công việc giống nhau là đều cố gắng tổ chức sự hợp tác giữa nhiều lớp có gắn kết chặt chẽ với nhau.</a:t>
            </a:r>
            <a:endParaRPr lang="vi-VN" sz="2300" b="1" dirty="0"/>
          </a:p>
          <a:p>
            <a:pPr marL="342900" indent="-342900">
              <a:lnSpc>
                <a:spcPct val="90000"/>
              </a:lnSpc>
              <a:spcBef>
                <a:spcPts val="480"/>
              </a:spcBef>
              <a:buClr>
                <a:schemeClr val="dk1"/>
              </a:buClr>
              <a:buSzPts val="2400"/>
              <a:buFont typeface="Arial" panose="020B0604020202020204" pitchFamily="34" charset="0"/>
              <a:buChar char="•"/>
            </a:pPr>
            <a:r>
              <a:rPr lang="vi-VN" sz="2300" b="1" dirty="0"/>
              <a:t>Facade </a:t>
            </a:r>
            <a:r>
              <a:rPr lang="vi-VN" sz="2300" dirty="0"/>
              <a:t>thì định nghĩa một interface được đơn giản hóa đến các đối tượng của hệ thống con nhưng nó không tạo thêm các chức năng mới. Hệ thống con bản thân nó không quan tâm đến Facade. Các đối tượng trong hệ thống con có thể giao tiếp trực tiếp với nhau.</a:t>
            </a:r>
          </a:p>
          <a:p>
            <a:pPr marL="342900" indent="-342900">
              <a:lnSpc>
                <a:spcPct val="90000"/>
              </a:lnSpc>
              <a:spcBef>
                <a:spcPts val="480"/>
              </a:spcBef>
              <a:buClr>
                <a:schemeClr val="dk1"/>
              </a:buClr>
              <a:buSzPts val="2400"/>
              <a:buFont typeface="Arial" panose="020B0604020202020204" pitchFamily="34" charset="0"/>
              <a:buChar char="•"/>
            </a:pPr>
            <a:r>
              <a:rPr lang="vi-VN" sz="2300" b="1" dirty="0"/>
              <a:t>Mediator </a:t>
            </a:r>
            <a:r>
              <a:rPr lang="vi-VN" sz="2300" dirty="0"/>
              <a:t>thì sẽ trung gian hóa sự giao tiếp giữa các component trong hệ thống. Component chỉ biết về đối tượng mediator và không giao tiếp trực tiếp với các component khác.</a:t>
            </a:r>
            <a:endParaRPr lang="en-US" sz="2300" dirty="0"/>
          </a:p>
        </p:txBody>
      </p:sp>
    </p:spTree>
    <p:extLst>
      <p:ext uri="{BB962C8B-B14F-4D97-AF65-F5344CB8AC3E}">
        <p14:creationId xmlns:p14="http://schemas.microsoft.com/office/powerpoint/2010/main" val="1116436742"/>
      </p:ext>
    </p:extLst>
  </p:cSld>
  <p:clrMapOvr>
    <a:masterClrMapping/>
  </p:clrMapOvr>
  <p:transition advClick="0">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2"/>
          <p:cNvSpPr txBox="1">
            <a:spLocks noGrp="1"/>
          </p:cNvSpPr>
          <p:nvPr>
            <p:ph type="title"/>
          </p:nvPr>
        </p:nvSpPr>
        <p:spPr>
          <a:xfrm>
            <a:off x="4191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4. </a:t>
            </a:r>
            <a:r>
              <a:rPr lang="en-US" sz="3500" b="1" dirty="0" err="1">
                <a:solidFill>
                  <a:schemeClr val="lt1"/>
                </a:solidFill>
              </a:rPr>
              <a:t>Các</a:t>
            </a:r>
            <a:r>
              <a:rPr lang="en-US" sz="3500" b="1" dirty="0">
                <a:solidFill>
                  <a:schemeClr val="lt1"/>
                </a:solidFill>
              </a:rPr>
              <a:t> </a:t>
            </a:r>
            <a:r>
              <a:rPr lang="en-US" sz="3500" b="1" dirty="0" err="1">
                <a:solidFill>
                  <a:schemeClr val="lt1"/>
                </a:solidFill>
              </a:rPr>
              <a:t>bước</a:t>
            </a:r>
            <a:r>
              <a:rPr lang="en-US" sz="3500" b="1" dirty="0">
                <a:solidFill>
                  <a:schemeClr val="lt1"/>
                </a:solidFill>
              </a:rPr>
              <a:t> </a:t>
            </a:r>
            <a:r>
              <a:rPr lang="en-US" sz="3500" b="1" dirty="0" err="1">
                <a:solidFill>
                  <a:schemeClr val="lt1"/>
                </a:solidFill>
              </a:rPr>
              <a:t>hiện</a:t>
            </a:r>
            <a:r>
              <a:rPr lang="en-US" sz="3500" b="1" dirty="0">
                <a:solidFill>
                  <a:schemeClr val="lt1"/>
                </a:solidFill>
              </a:rPr>
              <a:t> </a:t>
            </a:r>
            <a:r>
              <a:rPr lang="en-US" sz="3500" b="1" dirty="0" err="1">
                <a:solidFill>
                  <a:schemeClr val="lt1"/>
                </a:solidFill>
              </a:rPr>
              <a:t>thực</a:t>
            </a:r>
            <a:r>
              <a:rPr lang="en-US" sz="3500" b="1" dirty="0">
                <a:solidFill>
                  <a:schemeClr val="lt1"/>
                </a:solidFill>
              </a:rPr>
              <a:t> </a:t>
            </a:r>
            <a:r>
              <a:rPr lang="en-US" sz="3500" b="1" dirty="0" err="1">
                <a:solidFill>
                  <a:schemeClr val="lt1"/>
                </a:solidFill>
              </a:rPr>
              <a:t>mẫu</a:t>
            </a:r>
            <a:r>
              <a:rPr lang="en-US" sz="3500" b="1" dirty="0">
                <a:solidFill>
                  <a:schemeClr val="lt1"/>
                </a:solidFill>
              </a:rPr>
              <a:t> - </a:t>
            </a:r>
            <a:r>
              <a:rPr lang="en-US" sz="3500" b="1" dirty="0" err="1">
                <a:solidFill>
                  <a:schemeClr val="lt1"/>
                </a:solidFill>
              </a:rPr>
              <a:t>Ví</a:t>
            </a:r>
            <a:r>
              <a:rPr lang="en-US" sz="3500" b="1" dirty="0">
                <a:solidFill>
                  <a:schemeClr val="lt1"/>
                </a:solidFill>
              </a:rPr>
              <a:t> </a:t>
            </a:r>
            <a:r>
              <a:rPr lang="en-US" sz="3500" b="1" dirty="0" err="1">
                <a:solidFill>
                  <a:schemeClr val="lt1"/>
                </a:solidFill>
              </a:rPr>
              <a:t>dụ</a:t>
            </a:r>
            <a:endParaRPr sz="3500" dirty="0"/>
          </a:p>
        </p:txBody>
      </p:sp>
      <p:sp>
        <p:nvSpPr>
          <p:cNvPr id="205" name="Google Shape;205;p12"/>
          <p:cNvSpPr txBox="1">
            <a:spLocks noGrp="1"/>
          </p:cNvSpPr>
          <p:nvPr>
            <p:ph type="body" idx="1"/>
          </p:nvPr>
        </p:nvSpPr>
        <p:spPr>
          <a:xfrm>
            <a:off x="533400" y="1066800"/>
            <a:ext cx="8458200" cy="741045"/>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chemeClr val="dk1"/>
              </a:buClr>
              <a:buSzPts val="2400"/>
              <a:buFont typeface="Noto Sans Symbols"/>
              <a:buChar char="❖"/>
            </a:pPr>
            <a:r>
              <a:rPr lang="en-US" sz="2400" dirty="0">
                <a:latin typeface="Arial"/>
                <a:ea typeface="Arial"/>
                <a:cs typeface="Arial"/>
                <a:sym typeface="Arial"/>
              </a:rPr>
              <a:t>Class diagram</a:t>
            </a:r>
            <a:endParaRPr sz="2400" b="1" dirty="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8"/>
          <p:cNvSpPr txBox="1"/>
          <p:nvPr/>
        </p:nvSpPr>
        <p:spPr>
          <a:xfrm>
            <a:off x="457200" y="2590800"/>
            <a:ext cx="8686800"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700" b="1">
                <a:solidFill>
                  <a:schemeClr val="lt1"/>
                </a:solidFill>
                <a:latin typeface="Arial"/>
                <a:ea typeface="Arial"/>
                <a:cs typeface="Arial"/>
                <a:sym typeface="Arial"/>
              </a:rPr>
              <a:t>THANKS YOU</a:t>
            </a:r>
            <a:endParaRPr/>
          </a:p>
          <a:p>
            <a:pPr marL="0" marR="0" lvl="0" indent="0" algn="ctr" rtl="0">
              <a:spcBef>
                <a:spcPts val="0"/>
              </a:spcBef>
              <a:spcAft>
                <a:spcPts val="0"/>
              </a:spcAft>
              <a:buNone/>
            </a:pPr>
            <a:r>
              <a:rPr lang="en-US" sz="4700" b="1">
                <a:solidFill>
                  <a:schemeClr val="lt1"/>
                </a:solidFill>
                <a:latin typeface="Arial"/>
                <a:ea typeface="Arial"/>
                <a:cs typeface="Arial"/>
                <a:sym typeface="Arial"/>
              </a:rPr>
              <a:t>FOR YOUR ATTENTION</a:t>
            </a:r>
            <a:endParaRPr sz="4700" b="1">
              <a:solidFill>
                <a:schemeClr val="lt1"/>
              </a:solidFill>
              <a:latin typeface="Arial"/>
              <a:ea typeface="Arial"/>
              <a:cs typeface="Arial"/>
              <a:sym typeface="Arial"/>
            </a:endParaRPr>
          </a:p>
        </p:txBody>
      </p:sp>
    </p:spTree>
  </p:cSld>
  <p:clrMapOvr>
    <a:masterClrMapping/>
  </p:clrMapOvr>
  <p:transition advClick="0">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000" b="1">
                <a:solidFill>
                  <a:schemeClr val="lt1"/>
                </a:solidFill>
              </a:rPr>
              <a:t>Nội dung</a:t>
            </a:r>
            <a:endParaRPr/>
          </a:p>
        </p:txBody>
      </p:sp>
      <p:sp>
        <p:nvSpPr>
          <p:cNvPr id="137" name="Google Shape;137;p2"/>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457200" lvl="0" indent="-457200" algn="just" rtl="0">
              <a:lnSpc>
                <a:spcPct val="120000"/>
              </a:lnSpc>
              <a:spcBef>
                <a:spcPts val="0"/>
              </a:spcBef>
              <a:spcAft>
                <a:spcPts val="0"/>
              </a:spcAft>
              <a:buClr>
                <a:schemeClr val="dk1"/>
              </a:buClr>
              <a:buSzPts val="2400"/>
              <a:buFont typeface="Arial"/>
              <a:buAutoNum type="arabicPeriod"/>
            </a:pPr>
            <a:r>
              <a:rPr lang="en-US" sz="2400" dirty="0" err="1">
                <a:latin typeface="Arial"/>
                <a:ea typeface="Arial"/>
                <a:cs typeface="Arial"/>
                <a:sym typeface="Arial"/>
              </a:rPr>
              <a:t>Tổng</a:t>
            </a:r>
            <a:r>
              <a:rPr lang="en-US" sz="2400" dirty="0">
                <a:latin typeface="Arial"/>
                <a:ea typeface="Arial"/>
                <a:cs typeface="Arial"/>
                <a:sym typeface="Arial"/>
              </a:rPr>
              <a:t> </a:t>
            </a:r>
            <a:r>
              <a:rPr lang="en-US" sz="2400" dirty="0" err="1">
                <a:latin typeface="Arial"/>
                <a:ea typeface="Arial"/>
                <a:cs typeface="Arial"/>
                <a:sym typeface="Arial"/>
              </a:rPr>
              <a:t>quan</a:t>
            </a:r>
            <a:endParaRPr sz="2400" dirty="0">
              <a:latin typeface="Arial"/>
              <a:ea typeface="Arial"/>
              <a:cs typeface="Arial"/>
              <a:sym typeface="Arial"/>
            </a:endParaRPr>
          </a:p>
          <a:p>
            <a:pPr marL="742950" lvl="1" indent="-285750" algn="just" rtl="0">
              <a:spcBef>
                <a:spcPts val="600"/>
              </a:spcBef>
              <a:spcAft>
                <a:spcPts val="0"/>
              </a:spcAft>
              <a:buClr>
                <a:schemeClr val="dk1"/>
              </a:buClr>
              <a:buSzPts val="2000"/>
              <a:buFont typeface="Noto Sans Symbols"/>
              <a:buChar char="❑"/>
            </a:pPr>
            <a:r>
              <a:rPr lang="en-US" sz="2000" dirty="0" err="1">
                <a:latin typeface="Arial"/>
                <a:ea typeface="Arial"/>
                <a:cs typeface="Arial"/>
                <a:sym typeface="Arial"/>
              </a:rPr>
              <a:t>Tên</a:t>
            </a:r>
            <a:endParaRPr sz="2000" dirty="0">
              <a:latin typeface="Arial"/>
              <a:ea typeface="Arial"/>
              <a:cs typeface="Arial"/>
              <a:sym typeface="Arial"/>
            </a:endParaRPr>
          </a:p>
          <a:p>
            <a:pPr marL="742950" lvl="1" indent="-285750" algn="just" rtl="0">
              <a:spcBef>
                <a:spcPts val="600"/>
              </a:spcBef>
              <a:spcAft>
                <a:spcPts val="0"/>
              </a:spcAft>
              <a:buClr>
                <a:schemeClr val="dk1"/>
              </a:buClr>
              <a:buSzPts val="2000"/>
              <a:buFont typeface="Noto Sans Symbols"/>
              <a:buChar char="❑"/>
            </a:pPr>
            <a:r>
              <a:rPr lang="en-US" sz="2000" dirty="0" err="1">
                <a:latin typeface="Arial"/>
                <a:ea typeface="Arial"/>
                <a:cs typeface="Arial"/>
                <a:sym typeface="Arial"/>
              </a:rPr>
              <a:t>Mô</a:t>
            </a:r>
            <a:r>
              <a:rPr lang="en-US" sz="2000" dirty="0">
                <a:latin typeface="Arial"/>
                <a:ea typeface="Arial"/>
                <a:cs typeface="Arial"/>
                <a:sym typeface="Arial"/>
              </a:rPr>
              <a:t> </a:t>
            </a:r>
            <a:r>
              <a:rPr lang="en-US" sz="2000" dirty="0" err="1">
                <a:latin typeface="Arial"/>
                <a:ea typeface="Arial"/>
                <a:cs typeface="Arial"/>
                <a:sym typeface="Arial"/>
              </a:rPr>
              <a:t>tả</a:t>
            </a:r>
            <a:r>
              <a:rPr lang="en-US" sz="2000" dirty="0">
                <a:latin typeface="Arial"/>
                <a:ea typeface="Arial"/>
                <a:cs typeface="Arial"/>
                <a:sym typeface="Arial"/>
              </a:rPr>
              <a:t> </a:t>
            </a:r>
            <a:r>
              <a:rPr lang="en-US" sz="2000" dirty="0" err="1">
                <a:latin typeface="Arial"/>
                <a:ea typeface="Arial"/>
                <a:cs typeface="Arial"/>
                <a:sym typeface="Arial"/>
              </a:rPr>
              <a:t>ngắn</a:t>
            </a:r>
            <a:r>
              <a:rPr lang="en-US" sz="2000" dirty="0">
                <a:latin typeface="Arial"/>
                <a:ea typeface="Arial"/>
                <a:cs typeface="Arial"/>
                <a:sym typeface="Arial"/>
              </a:rPr>
              <a:t> </a:t>
            </a:r>
            <a:r>
              <a:rPr lang="en-US" sz="2000" dirty="0" err="1">
                <a:latin typeface="Arial"/>
                <a:ea typeface="Arial"/>
                <a:cs typeface="Arial"/>
                <a:sym typeface="Arial"/>
              </a:rPr>
              <a:t>về</a:t>
            </a:r>
            <a:r>
              <a:rPr lang="en-US" sz="2000" dirty="0">
                <a:latin typeface="Arial"/>
                <a:ea typeface="Arial"/>
                <a:cs typeface="Arial"/>
                <a:sym typeface="Arial"/>
              </a:rPr>
              <a:t> </a:t>
            </a:r>
            <a:r>
              <a:rPr lang="en-US" sz="2000" dirty="0" err="1">
                <a:latin typeface="Arial"/>
                <a:ea typeface="Arial"/>
                <a:cs typeface="Arial"/>
                <a:sym typeface="Arial"/>
              </a:rPr>
              <a:t>mẫu</a:t>
            </a:r>
            <a:endParaRPr sz="2000" dirty="0">
              <a:latin typeface="Arial"/>
              <a:ea typeface="Arial"/>
              <a:cs typeface="Arial"/>
              <a:sym typeface="Arial"/>
            </a:endParaRPr>
          </a:p>
          <a:p>
            <a:pPr marL="742950" lvl="1" indent="-285750" algn="just" rtl="0">
              <a:spcBef>
                <a:spcPts val="600"/>
              </a:spcBef>
              <a:spcAft>
                <a:spcPts val="0"/>
              </a:spcAft>
              <a:buClr>
                <a:schemeClr val="dk1"/>
              </a:buClr>
              <a:buSzPts val="2000"/>
              <a:buFont typeface="Noto Sans Symbols"/>
              <a:buChar char="❑"/>
            </a:pPr>
            <a:r>
              <a:rPr lang="en-US" sz="2000" dirty="0">
                <a:latin typeface="Arial"/>
                <a:ea typeface="Arial"/>
                <a:cs typeface="Arial"/>
                <a:sym typeface="Arial"/>
              </a:rPr>
              <a:t>Phân </a:t>
            </a:r>
            <a:r>
              <a:rPr lang="en-US" sz="2000" dirty="0" err="1">
                <a:latin typeface="Arial"/>
                <a:ea typeface="Arial"/>
                <a:cs typeface="Arial"/>
                <a:sym typeface="Arial"/>
              </a:rPr>
              <a:t>loại</a:t>
            </a:r>
            <a:endParaRPr sz="2000" dirty="0">
              <a:latin typeface="Arial"/>
              <a:ea typeface="Arial"/>
              <a:cs typeface="Arial"/>
              <a:sym typeface="Arial"/>
            </a:endParaRPr>
          </a:p>
          <a:p>
            <a:pPr marL="457200" lvl="0" indent="-457200" algn="just" rtl="0">
              <a:lnSpc>
                <a:spcPct val="120000"/>
              </a:lnSpc>
              <a:spcBef>
                <a:spcPts val="600"/>
              </a:spcBef>
              <a:spcAft>
                <a:spcPts val="0"/>
              </a:spcAft>
              <a:buClr>
                <a:schemeClr val="dk1"/>
              </a:buClr>
              <a:buSzPts val="2400"/>
              <a:buFont typeface="Arial"/>
              <a:buAutoNum type="arabicPeriod"/>
            </a:pPr>
            <a:r>
              <a:rPr lang="en-US" sz="2400" dirty="0" err="1"/>
              <a:t>Ngữ</a:t>
            </a:r>
            <a:r>
              <a:rPr lang="en-US" sz="2400" dirty="0"/>
              <a:t> </a:t>
            </a:r>
            <a:r>
              <a:rPr lang="en-US" sz="2400" dirty="0" err="1"/>
              <a:t>cảnh</a:t>
            </a:r>
            <a:r>
              <a:rPr lang="en-US" sz="2400" dirty="0"/>
              <a:t>/</a:t>
            </a:r>
            <a:r>
              <a:rPr lang="en-US" sz="2400" dirty="0" err="1"/>
              <a:t>trường</a:t>
            </a:r>
            <a:r>
              <a:rPr lang="en-US" sz="2400" dirty="0"/>
              <a:t> </a:t>
            </a:r>
            <a:r>
              <a:rPr lang="en-US" sz="2400" dirty="0" err="1"/>
              <a:t>hợp</a:t>
            </a:r>
            <a:r>
              <a:rPr lang="en-US" sz="2400" dirty="0"/>
              <a:t> </a:t>
            </a:r>
            <a:r>
              <a:rPr lang="en-US" sz="2400" dirty="0" err="1"/>
              <a:t>sử</a:t>
            </a:r>
            <a:r>
              <a:rPr lang="en-US" sz="2400" dirty="0"/>
              <a:t> </a:t>
            </a:r>
            <a:r>
              <a:rPr lang="en-US" sz="2400" dirty="0" err="1"/>
              <a:t>dụng</a:t>
            </a:r>
            <a:endParaRPr sz="2400" dirty="0"/>
          </a:p>
          <a:p>
            <a:pPr marL="457200" lvl="0" indent="-457200" algn="just" rtl="0">
              <a:spcBef>
                <a:spcPts val="600"/>
              </a:spcBef>
              <a:spcAft>
                <a:spcPts val="0"/>
              </a:spcAft>
              <a:buClr>
                <a:schemeClr val="dk1"/>
              </a:buClr>
              <a:buSzPts val="2400"/>
              <a:buFont typeface="Arial"/>
              <a:buAutoNum type="arabicPeriod"/>
            </a:pPr>
            <a:r>
              <a:rPr lang="en-US" sz="2400" dirty="0" err="1">
                <a:latin typeface="Arial"/>
                <a:ea typeface="Arial"/>
                <a:cs typeface="Arial"/>
                <a:sym typeface="Arial"/>
              </a:rPr>
              <a:t>Cấu</a:t>
            </a:r>
            <a:r>
              <a:rPr lang="en-US" sz="2400" dirty="0">
                <a:latin typeface="Arial"/>
                <a:ea typeface="Arial"/>
                <a:cs typeface="Arial"/>
                <a:sym typeface="Arial"/>
              </a:rPr>
              <a:t> </a:t>
            </a:r>
            <a:r>
              <a:rPr lang="en-US" sz="2400" dirty="0" err="1">
                <a:latin typeface="Arial"/>
                <a:ea typeface="Arial"/>
                <a:cs typeface="Arial"/>
                <a:sym typeface="Arial"/>
              </a:rPr>
              <a:t>trúc</a:t>
            </a:r>
            <a:r>
              <a:rPr lang="en-US" sz="2400" dirty="0">
                <a:latin typeface="Arial"/>
                <a:ea typeface="Arial"/>
                <a:cs typeface="Arial"/>
                <a:sym typeface="Arial"/>
              </a:rPr>
              <a:t> </a:t>
            </a:r>
            <a:r>
              <a:rPr lang="en-US" sz="2400" dirty="0" err="1">
                <a:latin typeface="Arial"/>
                <a:ea typeface="Arial"/>
                <a:cs typeface="Arial"/>
                <a:sym typeface="Arial"/>
              </a:rPr>
              <a:t>mẫu</a:t>
            </a:r>
            <a:r>
              <a:rPr lang="en-US" sz="2400" dirty="0">
                <a:latin typeface="Arial"/>
                <a:ea typeface="Arial"/>
                <a:cs typeface="Arial"/>
                <a:sym typeface="Arial"/>
              </a:rPr>
              <a:t> </a:t>
            </a:r>
            <a:r>
              <a:rPr lang="en-US" sz="2400" dirty="0" err="1">
                <a:latin typeface="Arial"/>
                <a:ea typeface="Arial"/>
                <a:cs typeface="Arial"/>
                <a:sym typeface="Arial"/>
              </a:rPr>
              <a:t>và</a:t>
            </a:r>
            <a:r>
              <a:rPr lang="en-US" sz="2400" dirty="0">
                <a:latin typeface="Arial"/>
                <a:ea typeface="Arial"/>
                <a:cs typeface="Arial"/>
                <a:sym typeface="Arial"/>
              </a:rPr>
              <a:t> </a:t>
            </a:r>
            <a:r>
              <a:rPr lang="en-US" sz="2400" dirty="0" err="1">
                <a:latin typeface="Arial"/>
                <a:ea typeface="Arial"/>
                <a:cs typeface="Arial"/>
                <a:sym typeface="Arial"/>
              </a:rPr>
              <a:t>mô</a:t>
            </a:r>
            <a:r>
              <a:rPr lang="en-US" sz="2400" dirty="0">
                <a:latin typeface="Arial"/>
                <a:ea typeface="Arial"/>
                <a:cs typeface="Arial"/>
                <a:sym typeface="Arial"/>
              </a:rPr>
              <a:t> </a:t>
            </a:r>
            <a:r>
              <a:rPr lang="en-US" sz="2400" dirty="0" err="1">
                <a:latin typeface="Arial"/>
                <a:ea typeface="Arial"/>
                <a:cs typeface="Arial"/>
                <a:sym typeface="Arial"/>
              </a:rPr>
              <a:t>tả</a:t>
            </a:r>
            <a:r>
              <a:rPr lang="en-US" sz="2400" dirty="0">
                <a:latin typeface="Arial"/>
                <a:ea typeface="Arial"/>
                <a:cs typeface="Arial"/>
                <a:sym typeface="Arial"/>
              </a:rPr>
              <a:t> + </a:t>
            </a:r>
            <a:r>
              <a:rPr lang="en-US" sz="2400" dirty="0" err="1">
                <a:latin typeface="Arial"/>
                <a:ea typeface="Arial"/>
                <a:cs typeface="Arial"/>
                <a:sym typeface="Arial"/>
              </a:rPr>
              <a:t>ví</a:t>
            </a:r>
            <a:r>
              <a:rPr lang="en-US" sz="2400" dirty="0">
                <a:latin typeface="Arial"/>
                <a:ea typeface="Arial"/>
                <a:cs typeface="Arial"/>
                <a:sym typeface="Arial"/>
              </a:rPr>
              <a:t> </a:t>
            </a:r>
            <a:r>
              <a:rPr lang="en-US" sz="2400" dirty="0" err="1">
                <a:latin typeface="Arial"/>
                <a:ea typeface="Arial"/>
                <a:cs typeface="Arial"/>
                <a:sym typeface="Arial"/>
              </a:rPr>
              <a:t>dụ</a:t>
            </a:r>
            <a:r>
              <a:rPr lang="en-US" sz="2400" dirty="0">
                <a:latin typeface="Arial"/>
                <a:ea typeface="Arial"/>
                <a:cs typeface="Arial"/>
                <a:sym typeface="Arial"/>
              </a:rPr>
              <a:t> </a:t>
            </a:r>
            <a:r>
              <a:rPr lang="en-US" sz="2400" dirty="0" err="1">
                <a:latin typeface="Arial"/>
                <a:ea typeface="Arial"/>
                <a:cs typeface="Arial"/>
                <a:sym typeface="Arial"/>
              </a:rPr>
              <a:t>minh</a:t>
            </a:r>
            <a:r>
              <a:rPr lang="en-US" sz="2400" dirty="0">
                <a:latin typeface="Arial"/>
                <a:ea typeface="Arial"/>
                <a:cs typeface="Arial"/>
                <a:sym typeface="Arial"/>
              </a:rPr>
              <a:t> </a:t>
            </a:r>
            <a:r>
              <a:rPr lang="en-US" sz="2400" dirty="0" err="1">
                <a:latin typeface="Arial"/>
                <a:ea typeface="Arial"/>
                <a:cs typeface="Arial"/>
                <a:sym typeface="Arial"/>
              </a:rPr>
              <a:t>họa</a:t>
            </a:r>
            <a:endParaRPr sz="2400" dirty="0">
              <a:latin typeface="Arial"/>
              <a:ea typeface="Arial"/>
              <a:cs typeface="Arial"/>
              <a:sym typeface="Arial"/>
            </a:endParaRPr>
          </a:p>
          <a:p>
            <a:pPr marL="457200" lvl="0" indent="-457200" algn="just" rtl="0">
              <a:spcBef>
                <a:spcPts val="600"/>
              </a:spcBef>
              <a:spcAft>
                <a:spcPts val="0"/>
              </a:spcAft>
              <a:buClr>
                <a:schemeClr val="dk1"/>
              </a:buClr>
              <a:buSzPts val="2400"/>
              <a:buFont typeface="Arial"/>
              <a:buAutoNum type="arabicPeriod"/>
            </a:pPr>
            <a:r>
              <a:rPr lang="en-US" sz="2400" dirty="0" err="1">
                <a:latin typeface="Arial"/>
                <a:ea typeface="Arial"/>
                <a:cs typeface="Arial"/>
                <a:sym typeface="Arial"/>
              </a:rPr>
              <a:t>Các</a:t>
            </a:r>
            <a:r>
              <a:rPr lang="en-US" sz="2400" dirty="0">
                <a:latin typeface="Arial"/>
                <a:ea typeface="Arial"/>
                <a:cs typeface="Arial"/>
                <a:sym typeface="Arial"/>
              </a:rPr>
              <a:t> </a:t>
            </a:r>
            <a:r>
              <a:rPr lang="en-US" sz="2400" dirty="0" err="1">
                <a:latin typeface="Arial"/>
                <a:ea typeface="Arial"/>
                <a:cs typeface="Arial"/>
                <a:sym typeface="Arial"/>
              </a:rPr>
              <a:t>bước</a:t>
            </a:r>
            <a:r>
              <a:rPr lang="en-US" sz="2400" dirty="0">
                <a:latin typeface="Arial"/>
                <a:ea typeface="Arial"/>
                <a:cs typeface="Arial"/>
                <a:sym typeface="Arial"/>
              </a:rPr>
              <a:t> </a:t>
            </a:r>
            <a:r>
              <a:rPr lang="en-US" sz="2400" dirty="0" err="1">
                <a:latin typeface="Arial"/>
                <a:ea typeface="Arial"/>
                <a:cs typeface="Arial"/>
                <a:sym typeface="Arial"/>
              </a:rPr>
              <a:t>hiện</a:t>
            </a:r>
            <a:r>
              <a:rPr lang="en-US" sz="2400" dirty="0">
                <a:latin typeface="Arial"/>
                <a:ea typeface="Arial"/>
                <a:cs typeface="Arial"/>
                <a:sym typeface="Arial"/>
              </a:rPr>
              <a:t> </a:t>
            </a:r>
            <a:r>
              <a:rPr lang="en-US" sz="2400" dirty="0" err="1">
                <a:latin typeface="Arial"/>
                <a:ea typeface="Arial"/>
                <a:cs typeface="Arial"/>
                <a:sym typeface="Arial"/>
              </a:rPr>
              <a:t>thực</a:t>
            </a:r>
            <a:r>
              <a:rPr lang="en-US" sz="2400" dirty="0">
                <a:latin typeface="Arial"/>
                <a:ea typeface="Arial"/>
                <a:cs typeface="Arial"/>
                <a:sym typeface="Arial"/>
              </a:rPr>
              <a:t> </a:t>
            </a:r>
            <a:r>
              <a:rPr lang="en-US" sz="2400" dirty="0" err="1">
                <a:latin typeface="Arial"/>
                <a:ea typeface="Arial"/>
                <a:cs typeface="Arial"/>
                <a:sym typeface="Arial"/>
              </a:rPr>
              <a:t>mẫu</a:t>
            </a:r>
            <a:r>
              <a:rPr lang="en-US" sz="2400" dirty="0">
                <a:latin typeface="Arial"/>
                <a:ea typeface="Arial"/>
                <a:cs typeface="Arial"/>
                <a:sym typeface="Arial"/>
              </a:rPr>
              <a:t> + code </a:t>
            </a:r>
            <a:r>
              <a:rPr lang="en-US" sz="2400" dirty="0" err="1">
                <a:latin typeface="Arial"/>
                <a:ea typeface="Arial"/>
                <a:cs typeface="Arial"/>
                <a:sym typeface="Arial"/>
              </a:rPr>
              <a:t>minh</a:t>
            </a:r>
            <a:r>
              <a:rPr lang="en-US" sz="2400" dirty="0">
                <a:latin typeface="Arial"/>
                <a:ea typeface="Arial"/>
                <a:cs typeface="Arial"/>
                <a:sym typeface="Arial"/>
              </a:rPr>
              <a:t> </a:t>
            </a:r>
            <a:r>
              <a:rPr lang="en-US" sz="2400" dirty="0" err="1">
                <a:latin typeface="Arial"/>
                <a:ea typeface="Arial"/>
                <a:cs typeface="Arial"/>
                <a:sym typeface="Arial"/>
              </a:rPr>
              <a:t>họa</a:t>
            </a:r>
            <a:r>
              <a:rPr lang="en-US" sz="2400" dirty="0">
                <a:latin typeface="Arial"/>
                <a:ea typeface="Arial"/>
                <a:cs typeface="Arial"/>
                <a:sym typeface="Arial"/>
              </a:rPr>
              <a:t> </a:t>
            </a:r>
            <a:r>
              <a:rPr lang="en-US" sz="2400" dirty="0" err="1">
                <a:latin typeface="Arial"/>
                <a:ea typeface="Arial"/>
                <a:cs typeface="Arial"/>
                <a:sym typeface="Arial"/>
              </a:rPr>
              <a:t>cho</a:t>
            </a:r>
            <a:r>
              <a:rPr lang="en-US" sz="2400" dirty="0">
                <a:latin typeface="Arial"/>
                <a:ea typeface="Arial"/>
                <a:cs typeface="Arial"/>
                <a:sym typeface="Arial"/>
              </a:rPr>
              <a:t> </a:t>
            </a:r>
            <a:r>
              <a:rPr lang="en-US" sz="2400" dirty="0" err="1">
                <a:latin typeface="Arial"/>
                <a:ea typeface="Arial"/>
                <a:cs typeface="Arial"/>
                <a:sym typeface="Arial"/>
              </a:rPr>
              <a:t>ví</a:t>
            </a:r>
            <a:r>
              <a:rPr lang="en-US" sz="2400" dirty="0">
                <a:latin typeface="Arial"/>
                <a:ea typeface="Arial"/>
                <a:cs typeface="Arial"/>
                <a:sym typeface="Arial"/>
              </a:rPr>
              <a:t> </a:t>
            </a:r>
            <a:r>
              <a:rPr lang="en-US" sz="2400" dirty="0" err="1">
                <a:latin typeface="Arial"/>
                <a:ea typeface="Arial"/>
                <a:cs typeface="Arial"/>
                <a:sym typeface="Arial"/>
              </a:rPr>
              <a:t>dụ</a:t>
            </a:r>
            <a:r>
              <a:rPr lang="en-US" sz="2400" dirty="0">
                <a:latin typeface="Arial"/>
                <a:ea typeface="Arial"/>
                <a:cs typeface="Arial"/>
                <a:sym typeface="Arial"/>
              </a:rPr>
              <a:t> </a:t>
            </a:r>
            <a:r>
              <a:rPr lang="en-US" sz="2400" dirty="0" err="1">
                <a:latin typeface="Arial"/>
                <a:ea typeface="Arial"/>
                <a:cs typeface="Arial"/>
                <a:sym typeface="Arial"/>
              </a:rPr>
              <a:t>trên</a:t>
            </a:r>
            <a:endParaRPr sz="2400" dirty="0">
              <a:latin typeface="Arial"/>
              <a:ea typeface="Arial"/>
              <a:cs typeface="Arial"/>
              <a:sym typeface="Arial"/>
            </a:endParaRPr>
          </a:p>
          <a:p>
            <a:pPr marL="457200" lvl="0" indent="-457200" algn="just" rtl="0">
              <a:spcBef>
                <a:spcPts val="600"/>
              </a:spcBef>
              <a:spcAft>
                <a:spcPts val="0"/>
              </a:spcAft>
              <a:buClr>
                <a:schemeClr val="dk1"/>
              </a:buClr>
              <a:buSzPts val="2400"/>
              <a:buFont typeface="Arial"/>
              <a:buAutoNum type="arabicPeriod"/>
            </a:pPr>
            <a:r>
              <a:rPr lang="en-US" sz="2400" dirty="0" err="1">
                <a:latin typeface="Arial"/>
                <a:ea typeface="Arial"/>
                <a:cs typeface="Arial"/>
                <a:sym typeface="Arial"/>
              </a:rPr>
              <a:t>Ưu</a:t>
            </a:r>
            <a:r>
              <a:rPr lang="en-US" sz="2400" dirty="0">
                <a:latin typeface="Arial"/>
                <a:ea typeface="Arial"/>
                <a:cs typeface="Arial"/>
                <a:sym typeface="Arial"/>
              </a:rPr>
              <a:t> </a:t>
            </a:r>
            <a:r>
              <a:rPr lang="en-US" sz="2400" dirty="0" err="1">
                <a:latin typeface="Arial"/>
                <a:ea typeface="Arial"/>
                <a:cs typeface="Arial"/>
                <a:sym typeface="Arial"/>
              </a:rPr>
              <a:t>điểm</a:t>
            </a:r>
            <a:r>
              <a:rPr lang="en-US" sz="2400" dirty="0">
                <a:latin typeface="Arial"/>
                <a:ea typeface="Arial"/>
                <a:cs typeface="Arial"/>
                <a:sym typeface="Arial"/>
              </a:rPr>
              <a:t> &amp; Nhược </a:t>
            </a:r>
            <a:r>
              <a:rPr lang="en-US" sz="2400" dirty="0" err="1">
                <a:latin typeface="Arial"/>
                <a:ea typeface="Arial"/>
                <a:cs typeface="Arial"/>
                <a:sym typeface="Arial"/>
              </a:rPr>
              <a:t>điểm</a:t>
            </a:r>
            <a:endParaRPr sz="2400" dirty="0">
              <a:latin typeface="Arial"/>
              <a:ea typeface="Arial"/>
              <a:cs typeface="Arial"/>
              <a:sym typeface="Arial"/>
            </a:endParaRPr>
          </a:p>
          <a:p>
            <a:pPr marL="457200" lvl="0" indent="-457200" algn="just" rtl="0">
              <a:spcBef>
                <a:spcPts val="600"/>
              </a:spcBef>
              <a:spcAft>
                <a:spcPts val="0"/>
              </a:spcAft>
              <a:buClr>
                <a:schemeClr val="dk1"/>
              </a:buClr>
              <a:buSzPts val="2400"/>
              <a:buFont typeface="Arial"/>
              <a:buAutoNum type="arabicPeriod"/>
            </a:pPr>
            <a:r>
              <a:rPr lang="en-US" sz="2400" dirty="0">
                <a:latin typeface="Arial"/>
                <a:ea typeface="Arial"/>
                <a:cs typeface="Arial"/>
                <a:sym typeface="Arial"/>
              </a:rPr>
              <a:t>Liên </a:t>
            </a:r>
            <a:r>
              <a:rPr lang="en-US" sz="2400" dirty="0" err="1">
                <a:latin typeface="Arial"/>
                <a:ea typeface="Arial"/>
                <a:cs typeface="Arial"/>
                <a:sym typeface="Arial"/>
              </a:rPr>
              <a:t>quan</a:t>
            </a:r>
            <a:r>
              <a:rPr lang="en-US" sz="2400" dirty="0">
                <a:latin typeface="Arial"/>
                <a:ea typeface="Arial"/>
                <a:cs typeface="Arial"/>
                <a:sym typeface="Arial"/>
              </a:rPr>
              <a:t> </a:t>
            </a:r>
            <a:r>
              <a:rPr lang="en-US" sz="2400" dirty="0" err="1">
                <a:latin typeface="Arial"/>
                <a:ea typeface="Arial"/>
                <a:cs typeface="Arial"/>
                <a:sym typeface="Arial"/>
              </a:rPr>
              <a:t>đến</a:t>
            </a:r>
            <a:r>
              <a:rPr lang="en-US" sz="2400" dirty="0">
                <a:latin typeface="Arial"/>
                <a:ea typeface="Arial"/>
                <a:cs typeface="Arial"/>
                <a:sym typeface="Arial"/>
              </a:rPr>
              <a:t> </a:t>
            </a:r>
            <a:r>
              <a:rPr lang="en-US" sz="2400" dirty="0" err="1">
                <a:latin typeface="Arial"/>
                <a:ea typeface="Arial"/>
                <a:cs typeface="Arial"/>
                <a:sym typeface="Arial"/>
              </a:rPr>
              <a:t>các</a:t>
            </a:r>
            <a:r>
              <a:rPr lang="en-US" sz="2400" dirty="0">
                <a:latin typeface="Arial"/>
                <a:ea typeface="Arial"/>
                <a:cs typeface="Arial"/>
                <a:sym typeface="Arial"/>
              </a:rPr>
              <a:t> </a:t>
            </a:r>
            <a:r>
              <a:rPr lang="en-US" sz="2400" dirty="0" err="1">
                <a:latin typeface="Arial"/>
                <a:ea typeface="Arial"/>
                <a:cs typeface="Arial"/>
                <a:sym typeface="Arial"/>
              </a:rPr>
              <a:t>mẫu</a:t>
            </a:r>
            <a:r>
              <a:rPr lang="en-US" sz="2400" dirty="0">
                <a:latin typeface="Arial"/>
                <a:ea typeface="Arial"/>
                <a:cs typeface="Arial"/>
                <a:sym typeface="Arial"/>
              </a:rPr>
              <a:t> </a:t>
            </a:r>
            <a:r>
              <a:rPr lang="en-US" sz="2400" dirty="0" err="1">
                <a:latin typeface="Arial"/>
                <a:ea typeface="Arial"/>
                <a:cs typeface="Arial"/>
                <a:sym typeface="Arial"/>
              </a:rPr>
              <a:t>khác</a:t>
            </a:r>
            <a:endParaRPr sz="2400" dirty="0">
              <a:latin typeface="Arial"/>
              <a:ea typeface="Arial"/>
              <a:cs typeface="Arial"/>
              <a:sym typeface="Arial"/>
            </a:endParaRPr>
          </a:p>
        </p:txBody>
      </p:sp>
    </p:spTree>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fade">
                                      <p:cBhvr>
                                        <p:cTn id="7" dur="1000"/>
                                        <p:tgtEl>
                                          <p:spTgt spid="1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7">
                                            <p:txEl>
                                              <p:pRg st="1" end="1"/>
                                            </p:txEl>
                                          </p:spTgt>
                                        </p:tgtEl>
                                        <p:attrNameLst>
                                          <p:attrName>style.visibility</p:attrName>
                                        </p:attrNameLst>
                                      </p:cBhvr>
                                      <p:to>
                                        <p:strVal val="visible"/>
                                      </p:to>
                                    </p:set>
                                    <p:animEffect transition="in" filter="fade">
                                      <p:cBhvr>
                                        <p:cTn id="12" dur="1000"/>
                                        <p:tgtEl>
                                          <p:spTgt spid="1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7">
                                            <p:txEl>
                                              <p:pRg st="2" end="2"/>
                                            </p:txEl>
                                          </p:spTgt>
                                        </p:tgtEl>
                                        <p:attrNameLst>
                                          <p:attrName>style.visibility</p:attrName>
                                        </p:attrNameLst>
                                      </p:cBhvr>
                                      <p:to>
                                        <p:strVal val="visible"/>
                                      </p:to>
                                    </p:set>
                                    <p:animEffect transition="in" filter="fade">
                                      <p:cBhvr>
                                        <p:cTn id="17" dur="1000"/>
                                        <p:tgtEl>
                                          <p:spTgt spid="1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7">
                                            <p:txEl>
                                              <p:pRg st="3" end="3"/>
                                            </p:txEl>
                                          </p:spTgt>
                                        </p:tgtEl>
                                        <p:attrNameLst>
                                          <p:attrName>style.visibility</p:attrName>
                                        </p:attrNameLst>
                                      </p:cBhvr>
                                      <p:to>
                                        <p:strVal val="visible"/>
                                      </p:to>
                                    </p:set>
                                    <p:animEffect transition="in" filter="fade">
                                      <p:cBhvr>
                                        <p:cTn id="22" dur="1000"/>
                                        <p:tgtEl>
                                          <p:spTgt spid="13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7">
                                            <p:txEl>
                                              <p:pRg st="4" end="4"/>
                                            </p:txEl>
                                          </p:spTgt>
                                        </p:tgtEl>
                                        <p:attrNameLst>
                                          <p:attrName>style.visibility</p:attrName>
                                        </p:attrNameLst>
                                      </p:cBhvr>
                                      <p:to>
                                        <p:strVal val="visible"/>
                                      </p:to>
                                    </p:set>
                                    <p:animEffect transition="in" filter="fade">
                                      <p:cBhvr>
                                        <p:cTn id="27" dur="1000"/>
                                        <p:tgtEl>
                                          <p:spTgt spid="13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7">
                                            <p:txEl>
                                              <p:pRg st="5" end="5"/>
                                            </p:txEl>
                                          </p:spTgt>
                                        </p:tgtEl>
                                        <p:attrNameLst>
                                          <p:attrName>style.visibility</p:attrName>
                                        </p:attrNameLst>
                                      </p:cBhvr>
                                      <p:to>
                                        <p:strVal val="visible"/>
                                      </p:to>
                                    </p:set>
                                    <p:animEffect transition="in" filter="fade">
                                      <p:cBhvr>
                                        <p:cTn id="32" dur="1000"/>
                                        <p:tgtEl>
                                          <p:spTgt spid="13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7">
                                            <p:txEl>
                                              <p:pRg st="6" end="6"/>
                                            </p:txEl>
                                          </p:spTgt>
                                        </p:tgtEl>
                                        <p:attrNameLst>
                                          <p:attrName>style.visibility</p:attrName>
                                        </p:attrNameLst>
                                      </p:cBhvr>
                                      <p:to>
                                        <p:strVal val="visible"/>
                                      </p:to>
                                    </p:set>
                                    <p:animEffect transition="in" filter="fade">
                                      <p:cBhvr>
                                        <p:cTn id="37" dur="1000"/>
                                        <p:tgtEl>
                                          <p:spTgt spid="13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7">
                                            <p:txEl>
                                              <p:pRg st="7" end="7"/>
                                            </p:txEl>
                                          </p:spTgt>
                                        </p:tgtEl>
                                        <p:attrNameLst>
                                          <p:attrName>style.visibility</p:attrName>
                                        </p:attrNameLst>
                                      </p:cBhvr>
                                      <p:to>
                                        <p:strVal val="visible"/>
                                      </p:to>
                                    </p:set>
                                    <p:animEffect transition="in" filter="fade">
                                      <p:cBhvr>
                                        <p:cTn id="42" dur="1000"/>
                                        <p:tgtEl>
                                          <p:spTgt spid="13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7">
                                            <p:txEl>
                                              <p:pRg st="8" end="8"/>
                                            </p:txEl>
                                          </p:spTgt>
                                        </p:tgtEl>
                                        <p:attrNameLst>
                                          <p:attrName>style.visibility</p:attrName>
                                        </p:attrNameLst>
                                      </p:cBhvr>
                                      <p:to>
                                        <p:strVal val="visible"/>
                                      </p:to>
                                    </p:set>
                                    <p:animEffect transition="in" filter="fade">
                                      <p:cBhvr>
                                        <p:cTn id="47" dur="1000"/>
                                        <p:tgtEl>
                                          <p:spTgt spid="13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
          <p:cNvSpPr txBox="1">
            <a:spLocks noGrp="1"/>
          </p:cNvSpPr>
          <p:nvPr>
            <p:ph type="title"/>
          </p:nvPr>
        </p:nvSpPr>
        <p:spPr>
          <a:xfrm>
            <a:off x="533400" y="226706"/>
            <a:ext cx="8610600" cy="533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1. </a:t>
            </a:r>
            <a:r>
              <a:rPr lang="en-US" sz="3500" b="1" dirty="0" err="1">
                <a:solidFill>
                  <a:schemeClr val="lt1"/>
                </a:solidFill>
              </a:rPr>
              <a:t>Tổng</a:t>
            </a:r>
            <a:r>
              <a:rPr lang="en-US" sz="3500" b="1" dirty="0">
                <a:solidFill>
                  <a:schemeClr val="lt1"/>
                </a:solidFill>
              </a:rPr>
              <a:t> </a:t>
            </a:r>
            <a:r>
              <a:rPr lang="en-US" sz="3500" b="1" dirty="0" err="1">
                <a:solidFill>
                  <a:schemeClr val="lt1"/>
                </a:solidFill>
              </a:rPr>
              <a:t>quan</a:t>
            </a:r>
            <a:endParaRPr sz="3500" b="1" dirty="0">
              <a:solidFill>
                <a:schemeClr val="lt1"/>
              </a:solidFill>
            </a:endParaRPr>
          </a:p>
        </p:txBody>
      </p:sp>
      <p:sp>
        <p:nvSpPr>
          <p:cNvPr id="143" name="Google Shape;143;p3"/>
          <p:cNvSpPr txBox="1">
            <a:spLocks noGrp="1"/>
          </p:cNvSpPr>
          <p:nvPr>
            <p:ph type="body" idx="2"/>
          </p:nvPr>
        </p:nvSpPr>
        <p:spPr>
          <a:xfrm>
            <a:off x="342900" y="1140542"/>
            <a:ext cx="8458200" cy="5257801"/>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2400"/>
              <a:buFont typeface="Wingdings" panose="05000000000000000000" pitchFamily="2" charset="2"/>
              <a:buChar char="v"/>
            </a:pPr>
            <a:r>
              <a:rPr lang="en-US" sz="2300" b="1" dirty="0" err="1"/>
              <a:t>Mô</a:t>
            </a:r>
            <a:r>
              <a:rPr lang="en-US" sz="2300" b="1" dirty="0"/>
              <a:t> </a:t>
            </a:r>
            <a:r>
              <a:rPr lang="en-US" sz="2300" b="1" dirty="0" err="1"/>
              <a:t>tả</a:t>
            </a:r>
            <a:r>
              <a:rPr lang="en-US" sz="2300" b="1" dirty="0"/>
              <a:t>:</a:t>
            </a:r>
          </a:p>
          <a:p>
            <a:pPr marL="342900" indent="-342900">
              <a:lnSpc>
                <a:spcPct val="90000"/>
              </a:lnSpc>
              <a:spcBef>
                <a:spcPts val="0"/>
              </a:spcBef>
              <a:buSzPts val="2400"/>
            </a:pPr>
            <a:r>
              <a:rPr lang="vi-VN" sz="2300" dirty="0"/>
              <a:t>Memento Pattern giúp lưu trữ và khôi phục trạng thái của một đối tượng mà không vi phạm nguyên tắc đóng gói (encapsulation)</a:t>
            </a:r>
            <a:r>
              <a:rPr lang="en-US" sz="2300" dirty="0"/>
              <a:t> – </a:t>
            </a:r>
            <a:r>
              <a:rPr lang="en-US" sz="2300" dirty="0" err="1"/>
              <a:t>tức</a:t>
            </a:r>
            <a:r>
              <a:rPr lang="en-US" sz="2300" dirty="0"/>
              <a:t> </a:t>
            </a:r>
            <a:r>
              <a:rPr lang="en-US" sz="2300" dirty="0" err="1"/>
              <a:t>là</a:t>
            </a:r>
            <a:r>
              <a:rPr lang="en-US" sz="2300" dirty="0"/>
              <a:t> </a:t>
            </a:r>
            <a:r>
              <a:rPr lang="en-US" sz="2300" dirty="0" err="1"/>
              <a:t>không</a:t>
            </a:r>
            <a:r>
              <a:rPr lang="en-US" sz="2300" dirty="0"/>
              <a:t> can </a:t>
            </a:r>
            <a:r>
              <a:rPr lang="en-US" sz="2300" dirty="0" err="1"/>
              <a:t>thiệp</a:t>
            </a:r>
            <a:r>
              <a:rPr lang="en-US" sz="2300" dirty="0"/>
              <a:t> </a:t>
            </a:r>
            <a:r>
              <a:rPr lang="en-US" sz="2300" dirty="0" err="1"/>
              <a:t>vào</a:t>
            </a:r>
            <a:r>
              <a:rPr lang="en-US" sz="2300" dirty="0"/>
              <a:t> </a:t>
            </a:r>
            <a:r>
              <a:rPr lang="en-US" sz="2300" dirty="0" err="1"/>
              <a:t>nội</a:t>
            </a:r>
            <a:r>
              <a:rPr lang="en-US" sz="2300" dirty="0"/>
              <a:t> dung </a:t>
            </a:r>
            <a:r>
              <a:rPr lang="en-US" sz="2300" dirty="0" err="1"/>
              <a:t>của</a:t>
            </a:r>
            <a:r>
              <a:rPr lang="en-US" sz="2300" dirty="0"/>
              <a:t> </a:t>
            </a:r>
            <a:r>
              <a:rPr lang="en-US" sz="2300" dirty="0" err="1"/>
              <a:t>đối</a:t>
            </a:r>
            <a:r>
              <a:rPr lang="en-US" sz="2300" dirty="0"/>
              <a:t> </a:t>
            </a:r>
            <a:r>
              <a:rPr lang="en-US" sz="2300" dirty="0" err="1"/>
              <a:t>tượng</a:t>
            </a:r>
            <a:r>
              <a:rPr lang="vi-VN" sz="2300" dirty="0"/>
              <a:t>. </a:t>
            </a:r>
            <a:endParaRPr lang="en-US" sz="2300" dirty="0"/>
          </a:p>
          <a:p>
            <a:pPr marL="342900" indent="-342900">
              <a:lnSpc>
                <a:spcPct val="90000"/>
              </a:lnSpc>
              <a:spcBef>
                <a:spcPts val="0"/>
              </a:spcBef>
              <a:buSzPts val="2400"/>
            </a:pPr>
            <a:r>
              <a:rPr lang="vi-VN" sz="2300" dirty="0"/>
              <a:t>Memento cho phép lưu trữ trạng thái bên trong một đối tượng mà không cần để lộ các chi tiết triển khai của nó.</a:t>
            </a:r>
            <a:endParaRPr lang="en-US" sz="2300" dirty="0"/>
          </a:p>
          <a:p>
            <a:pPr marL="342900" indent="-342900">
              <a:lnSpc>
                <a:spcPct val="90000"/>
              </a:lnSpc>
              <a:spcBef>
                <a:spcPts val="0"/>
              </a:spcBef>
              <a:buSzPts val="2400"/>
            </a:pPr>
            <a:r>
              <a:rPr lang="en-US" sz="2300" b="1" dirty="0"/>
              <a:t>Phân </a:t>
            </a:r>
            <a:r>
              <a:rPr lang="en-US" sz="2300" b="1" dirty="0" err="1"/>
              <a:t>loại</a:t>
            </a:r>
            <a:r>
              <a:rPr lang="en-US" sz="2300" b="1" dirty="0"/>
              <a:t>: </a:t>
            </a:r>
            <a:r>
              <a:rPr lang="en-US" sz="2300" dirty="0" err="1"/>
              <a:t>thuộc</a:t>
            </a:r>
            <a:r>
              <a:rPr lang="en-US" sz="2300" dirty="0"/>
              <a:t> </a:t>
            </a:r>
            <a:r>
              <a:rPr lang="en-US" sz="2300" b="1" dirty="0" err="1"/>
              <a:t>Behavoral</a:t>
            </a:r>
            <a:r>
              <a:rPr lang="en-US" sz="2300" b="1" dirty="0"/>
              <a:t> pattern</a:t>
            </a:r>
          </a:p>
          <a:p>
            <a:pPr marL="342900" indent="-342900">
              <a:lnSpc>
                <a:spcPct val="90000"/>
              </a:lnSpc>
              <a:spcBef>
                <a:spcPts val="480"/>
              </a:spcBef>
              <a:buSzPts val="2400"/>
            </a:pPr>
            <a:endParaRPr sz="2300" dirty="0"/>
          </a:p>
        </p:txBody>
      </p:sp>
      <p:pic>
        <p:nvPicPr>
          <p:cNvPr id="3" name="Picture 2">
            <a:extLst>
              <a:ext uri="{FF2B5EF4-FFF2-40B4-BE49-F238E27FC236}">
                <a16:creationId xmlns:a16="http://schemas.microsoft.com/office/drawing/2014/main" id="{E007B041-2073-0E26-F362-5A17779212E8}"/>
              </a:ext>
            </a:extLst>
          </p:cNvPr>
          <p:cNvPicPr>
            <a:picLocks noChangeAspect="1"/>
          </p:cNvPicPr>
          <p:nvPr/>
        </p:nvPicPr>
        <p:blipFill>
          <a:blip r:embed="rId3"/>
          <a:stretch>
            <a:fillRect/>
          </a:stretch>
        </p:blipFill>
        <p:spPr>
          <a:xfrm>
            <a:off x="4661772" y="3814970"/>
            <a:ext cx="4482228" cy="30430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5" name="Picture 14">
            <a:extLst>
              <a:ext uri="{FF2B5EF4-FFF2-40B4-BE49-F238E27FC236}">
                <a16:creationId xmlns:a16="http://schemas.microsoft.com/office/drawing/2014/main" id="{6A87C671-3C2B-AAC2-1A00-6C973D65474A}"/>
              </a:ext>
            </a:extLst>
          </p:cNvPr>
          <p:cNvPicPr>
            <a:picLocks noChangeAspect="1"/>
          </p:cNvPicPr>
          <p:nvPr/>
        </p:nvPicPr>
        <p:blipFill>
          <a:blip r:embed="rId3"/>
          <a:stretch>
            <a:fillRect/>
          </a:stretch>
        </p:blipFill>
        <p:spPr>
          <a:xfrm>
            <a:off x="2256000" y="3057198"/>
            <a:ext cx="4576767" cy="3760338"/>
          </a:xfrm>
          <a:prstGeom prst="rect">
            <a:avLst/>
          </a:prstGeom>
        </p:spPr>
      </p:pic>
      <p:pic>
        <p:nvPicPr>
          <p:cNvPr id="13" name="Picture 12">
            <a:extLst>
              <a:ext uri="{FF2B5EF4-FFF2-40B4-BE49-F238E27FC236}">
                <a16:creationId xmlns:a16="http://schemas.microsoft.com/office/drawing/2014/main" id="{27E4E3E3-848A-3C58-DBAD-1AC1E4F4D05C}"/>
              </a:ext>
            </a:extLst>
          </p:cNvPr>
          <p:cNvPicPr>
            <a:picLocks noChangeAspect="1"/>
          </p:cNvPicPr>
          <p:nvPr/>
        </p:nvPicPr>
        <p:blipFill>
          <a:blip r:embed="rId4"/>
          <a:stretch>
            <a:fillRect/>
          </a:stretch>
        </p:blipFill>
        <p:spPr>
          <a:xfrm>
            <a:off x="5563888" y="969934"/>
            <a:ext cx="2538290" cy="2053227"/>
          </a:xfrm>
          <a:prstGeom prst="rect">
            <a:avLst/>
          </a:prstGeom>
        </p:spPr>
      </p:pic>
      <p:pic>
        <p:nvPicPr>
          <p:cNvPr id="4" name="Picture 3">
            <a:extLst>
              <a:ext uri="{FF2B5EF4-FFF2-40B4-BE49-F238E27FC236}">
                <a16:creationId xmlns:a16="http://schemas.microsoft.com/office/drawing/2014/main" id="{A6789F66-56E7-9ACD-F119-032D98C26C34}"/>
              </a:ext>
            </a:extLst>
          </p:cNvPr>
          <p:cNvPicPr>
            <a:picLocks noChangeAspect="1"/>
          </p:cNvPicPr>
          <p:nvPr/>
        </p:nvPicPr>
        <p:blipFill>
          <a:blip r:embed="rId5"/>
          <a:stretch>
            <a:fillRect/>
          </a:stretch>
        </p:blipFill>
        <p:spPr>
          <a:xfrm>
            <a:off x="647712" y="936335"/>
            <a:ext cx="3322489" cy="1993678"/>
          </a:xfrm>
          <a:prstGeom prst="rect">
            <a:avLst/>
          </a:prstGeom>
        </p:spPr>
      </p:pic>
      <p:sp>
        <p:nvSpPr>
          <p:cNvPr id="142" name="Google Shape;142;p3"/>
          <p:cNvSpPr txBox="1">
            <a:spLocks noGrp="1"/>
          </p:cNvSpPr>
          <p:nvPr>
            <p:ph type="title"/>
          </p:nvPr>
        </p:nvSpPr>
        <p:spPr>
          <a:xfrm>
            <a:off x="533400" y="226706"/>
            <a:ext cx="8610600" cy="533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2. </a:t>
            </a:r>
            <a:r>
              <a:rPr lang="en-US" sz="3500" b="1" dirty="0" err="1">
                <a:solidFill>
                  <a:schemeClr val="lt1"/>
                </a:solidFill>
              </a:rPr>
              <a:t>Ngữ</a:t>
            </a:r>
            <a:r>
              <a:rPr lang="en-US" sz="3500" b="1" dirty="0">
                <a:solidFill>
                  <a:schemeClr val="lt1"/>
                </a:solidFill>
              </a:rPr>
              <a:t> </a:t>
            </a:r>
            <a:r>
              <a:rPr lang="en-US" sz="3500" b="1" dirty="0" err="1">
                <a:solidFill>
                  <a:schemeClr val="lt1"/>
                </a:solidFill>
              </a:rPr>
              <a:t>cảnh</a:t>
            </a:r>
            <a:r>
              <a:rPr lang="en-US" sz="3500" b="1" dirty="0">
                <a:solidFill>
                  <a:schemeClr val="lt1"/>
                </a:solidFill>
              </a:rPr>
              <a:t>/</a:t>
            </a:r>
            <a:r>
              <a:rPr lang="en-US" sz="3500" b="1" dirty="0" err="1">
                <a:solidFill>
                  <a:schemeClr val="lt1"/>
                </a:solidFill>
              </a:rPr>
              <a:t>trường</a:t>
            </a:r>
            <a:r>
              <a:rPr lang="en-US" sz="3500" b="1" dirty="0">
                <a:solidFill>
                  <a:schemeClr val="lt1"/>
                </a:solidFill>
              </a:rPr>
              <a:t> </a:t>
            </a:r>
            <a:r>
              <a:rPr lang="en-US" sz="3500" b="1" dirty="0" err="1">
                <a:solidFill>
                  <a:schemeClr val="lt1"/>
                </a:solidFill>
              </a:rPr>
              <a:t>hợp</a:t>
            </a:r>
            <a:r>
              <a:rPr lang="en-US" sz="3500" b="1" dirty="0">
                <a:solidFill>
                  <a:schemeClr val="lt1"/>
                </a:solidFill>
              </a:rPr>
              <a:t> </a:t>
            </a:r>
            <a:r>
              <a:rPr lang="en-US" sz="3500" b="1" dirty="0" err="1">
                <a:solidFill>
                  <a:schemeClr val="lt1"/>
                </a:solidFill>
              </a:rPr>
              <a:t>sử</a:t>
            </a:r>
            <a:r>
              <a:rPr lang="en-US" sz="3500" b="1" dirty="0">
                <a:solidFill>
                  <a:schemeClr val="lt1"/>
                </a:solidFill>
              </a:rPr>
              <a:t> </a:t>
            </a:r>
            <a:r>
              <a:rPr lang="en-US" sz="3500" b="1" dirty="0" err="1">
                <a:solidFill>
                  <a:schemeClr val="lt1"/>
                </a:solidFill>
              </a:rPr>
              <a:t>dụng</a:t>
            </a:r>
            <a:endParaRPr sz="3500" b="1" dirty="0">
              <a:solidFill>
                <a:schemeClr val="lt1"/>
              </a:solidFill>
            </a:endParaRPr>
          </a:p>
        </p:txBody>
      </p:sp>
      <p:grpSp>
        <p:nvGrpSpPr>
          <p:cNvPr id="17" name="Group 16">
            <a:extLst>
              <a:ext uri="{FF2B5EF4-FFF2-40B4-BE49-F238E27FC236}">
                <a16:creationId xmlns:a16="http://schemas.microsoft.com/office/drawing/2014/main" id="{6A0B8E10-E12A-B464-159E-0C159D00F4AC}"/>
              </a:ext>
            </a:extLst>
          </p:cNvPr>
          <p:cNvGrpSpPr/>
          <p:nvPr/>
        </p:nvGrpSpPr>
        <p:grpSpPr>
          <a:xfrm rot="5400000">
            <a:off x="4136706" y="2635764"/>
            <a:ext cx="952582" cy="466090"/>
            <a:chOff x="4093861" y="5190872"/>
            <a:chExt cx="952582" cy="466090"/>
          </a:xfrm>
        </p:grpSpPr>
        <p:sp>
          <p:nvSpPr>
            <p:cNvPr id="18" name="Arrow: Down 17">
              <a:extLst>
                <a:ext uri="{FF2B5EF4-FFF2-40B4-BE49-F238E27FC236}">
                  <a16:creationId xmlns:a16="http://schemas.microsoft.com/office/drawing/2014/main" id="{503EF927-174F-A644-65DF-936EE7BD3288}"/>
                </a:ext>
              </a:extLst>
            </p:cNvPr>
            <p:cNvSpPr/>
            <p:nvPr/>
          </p:nvSpPr>
          <p:spPr>
            <a:xfrm rot="16200000">
              <a:off x="4388908" y="4999428"/>
              <a:ext cx="362487" cy="95258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L-Shape 18">
              <a:extLst>
                <a:ext uri="{FF2B5EF4-FFF2-40B4-BE49-F238E27FC236}">
                  <a16:creationId xmlns:a16="http://schemas.microsoft.com/office/drawing/2014/main" id="{73ADF350-1E57-CE83-8BFB-D2DD3AA783D0}"/>
                </a:ext>
              </a:extLst>
            </p:cNvPr>
            <p:cNvSpPr/>
            <p:nvPr/>
          </p:nvSpPr>
          <p:spPr>
            <a:xfrm rot="13733786">
              <a:off x="4215223" y="5282427"/>
              <a:ext cx="436577" cy="253467"/>
            </a:xfrm>
            <a:prstGeom prst="corner">
              <a:avLst>
                <a:gd name="adj1" fmla="val 23078"/>
                <a:gd name="adj2" fmla="val 20000"/>
              </a:avLst>
            </a:prstGeom>
            <a:solidFill>
              <a:srgbClr val="00B05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91586710-E084-373D-C4CA-4C75A36147C1}"/>
              </a:ext>
            </a:extLst>
          </p:cNvPr>
          <p:cNvGrpSpPr/>
          <p:nvPr/>
        </p:nvGrpSpPr>
        <p:grpSpPr>
          <a:xfrm>
            <a:off x="4095709" y="1542595"/>
            <a:ext cx="952581" cy="600164"/>
            <a:chOff x="4192182" y="1772091"/>
            <a:chExt cx="952581" cy="600164"/>
          </a:xfrm>
        </p:grpSpPr>
        <p:sp>
          <p:nvSpPr>
            <p:cNvPr id="8" name="Arrow: Down 7">
              <a:extLst>
                <a:ext uri="{FF2B5EF4-FFF2-40B4-BE49-F238E27FC236}">
                  <a16:creationId xmlns:a16="http://schemas.microsoft.com/office/drawing/2014/main" id="{58A875B9-A115-7DB5-D44F-CFA7B2A18722}"/>
                </a:ext>
              </a:extLst>
            </p:cNvPr>
            <p:cNvSpPr/>
            <p:nvPr/>
          </p:nvSpPr>
          <p:spPr>
            <a:xfrm rot="16200000">
              <a:off x="4487229" y="1683119"/>
              <a:ext cx="362487" cy="95258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B3244FD6-5C6D-5D91-5860-CD9DA46D96F4}"/>
                </a:ext>
              </a:extLst>
            </p:cNvPr>
            <p:cNvSpPr txBox="1"/>
            <p:nvPr/>
          </p:nvSpPr>
          <p:spPr>
            <a:xfrm>
              <a:off x="4368413" y="1772091"/>
              <a:ext cx="442750" cy="600164"/>
            </a:xfrm>
            <a:prstGeom prst="rect">
              <a:avLst/>
            </a:prstGeom>
            <a:noFill/>
          </p:spPr>
          <p:txBody>
            <a:bodyPr wrap="none" rtlCol="0">
              <a:spAutoFit/>
            </a:bodyPr>
            <a:lstStyle/>
            <a:p>
              <a:r>
                <a:rPr lang="en-US" sz="3300" b="1" dirty="0">
                  <a:solidFill>
                    <a:srgbClr val="FF0000"/>
                  </a:solidFill>
                </a:rPr>
                <a:t>?</a:t>
              </a:r>
            </a:p>
          </p:txBody>
        </p:sp>
      </p:grpSp>
    </p:spTree>
    <p:extLst>
      <p:ext uri="{BB962C8B-B14F-4D97-AF65-F5344CB8AC3E}">
        <p14:creationId xmlns:p14="http://schemas.microsoft.com/office/powerpoint/2010/main" val="76003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4"/>
          <p:cNvSpPr txBox="1">
            <a:spLocks noGrp="1"/>
          </p:cNvSpPr>
          <p:nvPr>
            <p:ph type="title"/>
          </p:nvPr>
        </p:nvSpPr>
        <p:spPr>
          <a:xfrm>
            <a:off x="533400" y="152400"/>
            <a:ext cx="8610600" cy="533400"/>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None/>
            </a:pPr>
            <a:r>
              <a:rPr lang="en-US" sz="3900" b="1" dirty="0">
                <a:solidFill>
                  <a:schemeClr val="lt1"/>
                </a:solidFill>
              </a:rPr>
              <a:t>2. </a:t>
            </a:r>
            <a:r>
              <a:rPr lang="en-US" sz="3900" b="1" dirty="0" err="1">
                <a:solidFill>
                  <a:schemeClr val="lt1"/>
                </a:solidFill>
              </a:rPr>
              <a:t>Ngữ</a:t>
            </a:r>
            <a:r>
              <a:rPr lang="en-US" sz="3900" b="1" dirty="0">
                <a:solidFill>
                  <a:schemeClr val="lt1"/>
                </a:solidFill>
              </a:rPr>
              <a:t> </a:t>
            </a:r>
            <a:r>
              <a:rPr lang="en-US" sz="3900" b="1" dirty="0" err="1">
                <a:solidFill>
                  <a:schemeClr val="lt1"/>
                </a:solidFill>
              </a:rPr>
              <a:t>cảnh</a:t>
            </a:r>
            <a:r>
              <a:rPr lang="en-US" sz="3900" b="1" dirty="0">
                <a:solidFill>
                  <a:schemeClr val="lt1"/>
                </a:solidFill>
              </a:rPr>
              <a:t>/</a:t>
            </a:r>
            <a:r>
              <a:rPr lang="en-US" sz="3900" b="1" dirty="0" err="1">
                <a:solidFill>
                  <a:schemeClr val="lt1"/>
                </a:solidFill>
              </a:rPr>
              <a:t>trường</a:t>
            </a:r>
            <a:r>
              <a:rPr lang="en-US" sz="3900" b="1" dirty="0">
                <a:solidFill>
                  <a:schemeClr val="lt1"/>
                </a:solidFill>
              </a:rPr>
              <a:t> </a:t>
            </a:r>
            <a:r>
              <a:rPr lang="en-US" sz="3900" b="1" dirty="0" err="1">
                <a:solidFill>
                  <a:schemeClr val="lt1"/>
                </a:solidFill>
              </a:rPr>
              <a:t>hợp</a:t>
            </a:r>
            <a:r>
              <a:rPr lang="en-US" sz="3900" b="1" dirty="0">
                <a:solidFill>
                  <a:schemeClr val="lt1"/>
                </a:solidFill>
              </a:rPr>
              <a:t> </a:t>
            </a:r>
            <a:r>
              <a:rPr lang="en-US" sz="3900" b="1" dirty="0" err="1">
                <a:solidFill>
                  <a:schemeClr val="lt1"/>
                </a:solidFill>
              </a:rPr>
              <a:t>sử</a:t>
            </a:r>
            <a:r>
              <a:rPr lang="en-US" sz="3900" b="1" dirty="0">
                <a:solidFill>
                  <a:schemeClr val="lt1"/>
                </a:solidFill>
              </a:rPr>
              <a:t> </a:t>
            </a:r>
            <a:r>
              <a:rPr lang="en-US" sz="3900" b="1" dirty="0" err="1">
                <a:solidFill>
                  <a:schemeClr val="lt1"/>
                </a:solidFill>
              </a:rPr>
              <a:t>dụng</a:t>
            </a:r>
            <a:br>
              <a:rPr lang="en-US" b="1" dirty="0">
                <a:solidFill>
                  <a:schemeClr val="lt1"/>
                </a:solidFill>
              </a:rPr>
            </a:br>
            <a:r>
              <a:rPr lang="en-US" b="1" dirty="0">
                <a:solidFill>
                  <a:schemeClr val="lt1"/>
                </a:solidFill>
              </a:rPr>
              <a:t> </a:t>
            </a:r>
            <a:endParaRPr b="1" dirty="0">
              <a:solidFill>
                <a:schemeClr val="lt1"/>
              </a:solidFill>
            </a:endParaRPr>
          </a:p>
        </p:txBody>
      </p:sp>
      <p:sp>
        <p:nvSpPr>
          <p:cNvPr id="149" name="Google Shape;149;p4"/>
          <p:cNvSpPr txBox="1">
            <a:spLocks noGrp="1"/>
          </p:cNvSpPr>
          <p:nvPr>
            <p:ph type="body" idx="2"/>
          </p:nvPr>
        </p:nvSpPr>
        <p:spPr>
          <a:xfrm>
            <a:off x="533400" y="914400"/>
            <a:ext cx="8458200" cy="552572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Font typeface="Arial"/>
              <a:buNone/>
            </a:pPr>
            <a:endParaRPr sz="2400" dirty="0"/>
          </a:p>
          <a:p>
            <a:pPr marL="342900" indent="-342900" algn="just">
              <a:lnSpc>
                <a:spcPct val="90000"/>
              </a:lnSpc>
              <a:spcBef>
                <a:spcPts val="480"/>
              </a:spcBef>
              <a:buSzPts val="2400"/>
            </a:pPr>
            <a:r>
              <a:rPr lang="vi-VN" sz="2300" dirty="0"/>
              <a:t>Các ứng dụng cần chức năng cần Undo/ Redo: lưu trạng thái của một đối tượng bên ngoài và có thể restore/ rollback sau này.</a:t>
            </a:r>
            <a:endParaRPr lang="en-US" sz="2300" dirty="0"/>
          </a:p>
          <a:p>
            <a:pPr marL="342900" indent="-342900" algn="just">
              <a:lnSpc>
                <a:spcPct val="90000"/>
              </a:lnSpc>
              <a:spcBef>
                <a:spcPts val="480"/>
              </a:spcBef>
              <a:buSzPts val="2400"/>
            </a:pPr>
            <a:endParaRPr lang="en-US" sz="2300" dirty="0"/>
          </a:p>
          <a:p>
            <a:pPr marL="342900" indent="-342900" algn="just">
              <a:lnSpc>
                <a:spcPct val="90000"/>
              </a:lnSpc>
              <a:spcBef>
                <a:spcPts val="480"/>
              </a:spcBef>
              <a:buSzPts val="2400"/>
            </a:pPr>
            <a:r>
              <a:rPr lang="vi-VN" sz="2300" dirty="0"/>
              <a:t>Khi cần lưu trữ trạng thái của đối tượng mà không vi phạm nguyên tắc đóng gói.</a:t>
            </a:r>
            <a:endParaRPr lang="en-US" sz="2300" dirty="0"/>
          </a:p>
          <a:p>
            <a:pPr marL="342900" indent="-342900" algn="just">
              <a:lnSpc>
                <a:spcPct val="90000"/>
              </a:lnSpc>
              <a:spcBef>
                <a:spcPts val="480"/>
              </a:spcBef>
              <a:buSzPts val="2400"/>
            </a:pPr>
            <a:endParaRPr lang="vi-VN" sz="2300" dirty="0"/>
          </a:p>
          <a:p>
            <a:pPr marL="342900" indent="-342900" algn="just">
              <a:lnSpc>
                <a:spcPct val="90000"/>
              </a:lnSpc>
              <a:spcBef>
                <a:spcPts val="480"/>
              </a:spcBef>
              <a:buSzPts val="2400"/>
            </a:pPr>
            <a:r>
              <a:rPr lang="vi-VN" sz="2300" dirty="0"/>
              <a:t>Khi bạn cần lưu trữ và quản lý nhiều trạng thái khác nhau của một đối tượng.</a:t>
            </a:r>
            <a:endParaRPr lang="en-US" sz="2300" dirty="0"/>
          </a:p>
          <a:p>
            <a:pPr marL="342900" indent="-342900" algn="just">
              <a:lnSpc>
                <a:spcPct val="90000"/>
              </a:lnSpc>
              <a:spcBef>
                <a:spcPts val="480"/>
              </a:spcBef>
              <a:buSzPts val="2400"/>
            </a:pPr>
            <a:endParaRPr lang="vi-VN" sz="2300" dirty="0"/>
          </a:p>
          <a:p>
            <a:pPr marL="342900" indent="-342900" algn="just">
              <a:lnSpc>
                <a:spcPct val="90000"/>
              </a:lnSpc>
              <a:spcBef>
                <a:spcPts val="480"/>
              </a:spcBef>
              <a:buSzPts val="2400"/>
            </a:pPr>
            <a:r>
              <a:rPr lang="vi-VN" sz="2300" dirty="0"/>
              <a:t>Thích hợp với các ứng dụng cần quản lý transaction.</a:t>
            </a:r>
            <a:endParaRPr lang="vi-V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5"/>
          <p:cNvSpPr txBox="1">
            <a:spLocks noGrp="1"/>
          </p:cNvSpPr>
          <p:nvPr>
            <p:ph type="title"/>
          </p:nvPr>
        </p:nvSpPr>
        <p:spPr>
          <a:xfrm>
            <a:off x="533400" y="198438"/>
            <a:ext cx="8610600" cy="533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3. </a:t>
            </a:r>
            <a:r>
              <a:rPr lang="en-US" sz="3500" b="1" dirty="0" err="1">
                <a:solidFill>
                  <a:schemeClr val="lt1"/>
                </a:solidFill>
              </a:rPr>
              <a:t>Cấu</a:t>
            </a:r>
            <a:r>
              <a:rPr lang="en-US" sz="3500" b="1" dirty="0">
                <a:solidFill>
                  <a:schemeClr val="lt1"/>
                </a:solidFill>
              </a:rPr>
              <a:t> </a:t>
            </a:r>
            <a:r>
              <a:rPr lang="en-US" sz="3500" b="1" dirty="0" err="1">
                <a:solidFill>
                  <a:schemeClr val="lt1"/>
                </a:solidFill>
              </a:rPr>
              <a:t>trúc</a:t>
            </a:r>
            <a:r>
              <a:rPr lang="en-US" sz="3500" b="1" dirty="0">
                <a:solidFill>
                  <a:schemeClr val="lt1"/>
                </a:solidFill>
              </a:rPr>
              <a:t> </a:t>
            </a:r>
            <a:r>
              <a:rPr lang="en-US" sz="3500" b="1" dirty="0" err="1">
                <a:solidFill>
                  <a:schemeClr val="lt1"/>
                </a:solidFill>
              </a:rPr>
              <a:t>mẫu</a:t>
            </a:r>
            <a:r>
              <a:rPr lang="en-US" sz="3500" b="1" dirty="0">
                <a:solidFill>
                  <a:schemeClr val="lt1"/>
                </a:solidFill>
              </a:rPr>
              <a:t> </a:t>
            </a:r>
            <a:r>
              <a:rPr lang="en-US" sz="3500" b="1" dirty="0" err="1">
                <a:solidFill>
                  <a:schemeClr val="lt1"/>
                </a:solidFill>
              </a:rPr>
              <a:t>và</a:t>
            </a:r>
            <a:r>
              <a:rPr lang="en-US" sz="3500" b="1" dirty="0">
                <a:solidFill>
                  <a:schemeClr val="lt1"/>
                </a:solidFill>
              </a:rPr>
              <a:t> </a:t>
            </a:r>
            <a:r>
              <a:rPr lang="en-US" sz="3500" b="1" dirty="0" err="1">
                <a:solidFill>
                  <a:schemeClr val="lt1"/>
                </a:solidFill>
              </a:rPr>
              <a:t>mô</a:t>
            </a:r>
            <a:r>
              <a:rPr lang="en-US" sz="3500" b="1" dirty="0">
                <a:solidFill>
                  <a:schemeClr val="lt1"/>
                </a:solidFill>
              </a:rPr>
              <a:t> </a:t>
            </a:r>
            <a:r>
              <a:rPr lang="en-US" sz="3500" b="1" dirty="0" err="1">
                <a:solidFill>
                  <a:schemeClr val="lt1"/>
                </a:solidFill>
              </a:rPr>
              <a:t>tả</a:t>
            </a:r>
            <a:endParaRPr sz="3500" b="1" dirty="0">
              <a:solidFill>
                <a:schemeClr val="lt1"/>
              </a:solidFill>
            </a:endParaRPr>
          </a:p>
        </p:txBody>
      </p:sp>
      <p:pic>
        <p:nvPicPr>
          <p:cNvPr id="4" name="Picture 3">
            <a:extLst>
              <a:ext uri="{FF2B5EF4-FFF2-40B4-BE49-F238E27FC236}">
                <a16:creationId xmlns:a16="http://schemas.microsoft.com/office/drawing/2014/main" id="{5AA0AA66-61E9-0982-A6F1-0EA5B4AB99DB}"/>
              </a:ext>
            </a:extLst>
          </p:cNvPr>
          <p:cNvPicPr>
            <a:picLocks noChangeAspect="1"/>
          </p:cNvPicPr>
          <p:nvPr/>
        </p:nvPicPr>
        <p:blipFill>
          <a:blip r:embed="rId3"/>
          <a:stretch>
            <a:fillRect/>
          </a:stretch>
        </p:blipFill>
        <p:spPr>
          <a:xfrm>
            <a:off x="523310" y="1104575"/>
            <a:ext cx="8097380" cy="464884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4"/>
          <p:cNvSpPr txBox="1">
            <a:spLocks noGrp="1"/>
          </p:cNvSpPr>
          <p:nvPr>
            <p:ph type="title"/>
          </p:nvPr>
        </p:nvSpPr>
        <p:spPr>
          <a:xfrm>
            <a:off x="533400" y="250723"/>
            <a:ext cx="8610600" cy="533400"/>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None/>
            </a:pPr>
            <a:r>
              <a:rPr lang="en-US" sz="3900" b="1" dirty="0">
                <a:solidFill>
                  <a:schemeClr val="lt1"/>
                </a:solidFill>
              </a:rPr>
              <a:t>3. </a:t>
            </a:r>
            <a:r>
              <a:rPr lang="en-US" sz="3900" b="1" dirty="0" err="1">
                <a:solidFill>
                  <a:schemeClr val="lt1"/>
                </a:solidFill>
              </a:rPr>
              <a:t>Cấu</a:t>
            </a:r>
            <a:r>
              <a:rPr lang="en-US" sz="3900" b="1" dirty="0">
                <a:solidFill>
                  <a:schemeClr val="lt1"/>
                </a:solidFill>
              </a:rPr>
              <a:t> </a:t>
            </a:r>
            <a:r>
              <a:rPr lang="en-US" sz="3900" b="1" dirty="0" err="1">
                <a:solidFill>
                  <a:schemeClr val="lt1"/>
                </a:solidFill>
              </a:rPr>
              <a:t>trúc</a:t>
            </a:r>
            <a:r>
              <a:rPr lang="en-US" sz="3900" b="1" dirty="0">
                <a:solidFill>
                  <a:schemeClr val="lt1"/>
                </a:solidFill>
              </a:rPr>
              <a:t> </a:t>
            </a:r>
            <a:r>
              <a:rPr lang="en-US" sz="3900" b="1" dirty="0" err="1">
                <a:solidFill>
                  <a:schemeClr val="lt1"/>
                </a:solidFill>
              </a:rPr>
              <a:t>mẫu</a:t>
            </a:r>
            <a:r>
              <a:rPr lang="en-US" sz="3900" b="1" dirty="0">
                <a:solidFill>
                  <a:schemeClr val="lt1"/>
                </a:solidFill>
              </a:rPr>
              <a:t> </a:t>
            </a:r>
            <a:r>
              <a:rPr lang="en-US" sz="3900" b="1" dirty="0" err="1">
                <a:solidFill>
                  <a:schemeClr val="lt1"/>
                </a:solidFill>
              </a:rPr>
              <a:t>và</a:t>
            </a:r>
            <a:r>
              <a:rPr lang="en-US" sz="3900" b="1" dirty="0">
                <a:solidFill>
                  <a:schemeClr val="lt1"/>
                </a:solidFill>
              </a:rPr>
              <a:t> </a:t>
            </a:r>
            <a:r>
              <a:rPr lang="en-US" sz="3900" b="1" dirty="0" err="1">
                <a:solidFill>
                  <a:schemeClr val="lt1"/>
                </a:solidFill>
              </a:rPr>
              <a:t>mô</a:t>
            </a:r>
            <a:r>
              <a:rPr lang="en-US" sz="3900" b="1" dirty="0">
                <a:solidFill>
                  <a:schemeClr val="lt1"/>
                </a:solidFill>
              </a:rPr>
              <a:t> </a:t>
            </a:r>
            <a:r>
              <a:rPr lang="en-US" sz="3900" b="1" dirty="0" err="1">
                <a:solidFill>
                  <a:schemeClr val="lt1"/>
                </a:solidFill>
              </a:rPr>
              <a:t>tả</a:t>
            </a:r>
            <a:br>
              <a:rPr lang="en-US" sz="3900" b="1" dirty="0">
                <a:solidFill>
                  <a:schemeClr val="lt1"/>
                </a:solidFill>
              </a:rPr>
            </a:br>
            <a:r>
              <a:rPr lang="en-US" b="1" dirty="0">
                <a:solidFill>
                  <a:schemeClr val="lt1"/>
                </a:solidFill>
              </a:rPr>
              <a:t> </a:t>
            </a:r>
            <a:endParaRPr b="1" dirty="0">
              <a:solidFill>
                <a:schemeClr val="lt1"/>
              </a:solidFill>
            </a:endParaRPr>
          </a:p>
        </p:txBody>
      </p:sp>
      <p:sp>
        <p:nvSpPr>
          <p:cNvPr id="149" name="Google Shape;149;p4"/>
          <p:cNvSpPr txBox="1">
            <a:spLocks noGrp="1"/>
          </p:cNvSpPr>
          <p:nvPr>
            <p:ph type="body" idx="2"/>
          </p:nvPr>
        </p:nvSpPr>
        <p:spPr>
          <a:xfrm>
            <a:off x="501444" y="943897"/>
            <a:ext cx="8539316" cy="5525729"/>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480"/>
              </a:spcBef>
              <a:spcAft>
                <a:spcPts val="0"/>
              </a:spcAft>
              <a:buClr>
                <a:schemeClr val="dk1"/>
              </a:buClr>
              <a:buSzPts val="2400"/>
              <a:buFont typeface="Wingdings" panose="05000000000000000000" pitchFamily="2" charset="2"/>
              <a:buChar char="v"/>
            </a:pPr>
            <a:r>
              <a:rPr lang="en-US" sz="2300" b="1" dirty="0" err="1"/>
              <a:t>Các</a:t>
            </a:r>
            <a:r>
              <a:rPr lang="en-US" sz="2300" b="1" dirty="0"/>
              <a:t> </a:t>
            </a:r>
            <a:r>
              <a:rPr lang="en-US" sz="2300" b="1" dirty="0" err="1"/>
              <a:t>thành</a:t>
            </a:r>
            <a:r>
              <a:rPr lang="en-US" sz="2300" b="1" dirty="0"/>
              <a:t> </a:t>
            </a:r>
            <a:r>
              <a:rPr lang="en-US" sz="2300" b="1" dirty="0" err="1"/>
              <a:t>phần</a:t>
            </a:r>
            <a:r>
              <a:rPr lang="en-US" sz="2300" b="1" dirty="0"/>
              <a:t>:</a:t>
            </a:r>
          </a:p>
          <a:p>
            <a:pPr marL="342900" indent="-342900">
              <a:lnSpc>
                <a:spcPct val="90000"/>
              </a:lnSpc>
              <a:spcBef>
                <a:spcPts val="480"/>
              </a:spcBef>
              <a:buSzPts val="2400"/>
            </a:pPr>
            <a:r>
              <a:rPr lang="vi-VN" sz="2300" b="1" dirty="0"/>
              <a:t>Originator: </a:t>
            </a:r>
            <a:r>
              <a:rPr lang="vi-VN" sz="2300" dirty="0"/>
              <a:t>Lớp tạo ra và sử dụng các đối tượng memento để lưu trữ và khôi phục trạng thái của chính nó</a:t>
            </a:r>
            <a:r>
              <a:rPr lang="en-US" sz="2300" dirty="0"/>
              <a:t>.</a:t>
            </a:r>
          </a:p>
          <a:p>
            <a:pPr marL="342900" indent="-342900">
              <a:lnSpc>
                <a:spcPct val="90000"/>
              </a:lnSpc>
              <a:spcBef>
                <a:spcPts val="480"/>
              </a:spcBef>
              <a:buSzPts val="2400"/>
            </a:pPr>
            <a:endParaRPr lang="vi-VN" sz="2300" b="1" dirty="0"/>
          </a:p>
          <a:p>
            <a:pPr marL="342900" indent="-342900">
              <a:lnSpc>
                <a:spcPct val="90000"/>
              </a:lnSpc>
              <a:spcBef>
                <a:spcPts val="480"/>
              </a:spcBef>
              <a:buSzPts val="2400"/>
            </a:pPr>
            <a:r>
              <a:rPr lang="vi-VN" sz="2300" b="1" dirty="0"/>
              <a:t>Memento</a:t>
            </a:r>
            <a:r>
              <a:rPr lang="vi-VN" sz="2300" dirty="0"/>
              <a:t>: Là object lưu giá trị, được xem như là một snapshot của Originator. Trong thực tiễn nó là immutable class (class không thay đổi được) và truyền data vào 1 lần duy nhất khi construct.</a:t>
            </a:r>
            <a:endParaRPr lang="en-US" sz="2300" dirty="0"/>
          </a:p>
          <a:p>
            <a:pPr marL="342900" indent="-342900">
              <a:lnSpc>
                <a:spcPct val="90000"/>
              </a:lnSpc>
              <a:spcBef>
                <a:spcPts val="480"/>
              </a:spcBef>
              <a:buSzPts val="2400"/>
            </a:pPr>
            <a:endParaRPr lang="vi-VN" sz="2300" dirty="0"/>
          </a:p>
          <a:p>
            <a:pPr marL="342900" indent="-342900">
              <a:lnSpc>
                <a:spcPct val="90000"/>
              </a:lnSpc>
              <a:spcBef>
                <a:spcPts val="480"/>
              </a:spcBef>
              <a:buSzPts val="2400"/>
            </a:pPr>
            <a:r>
              <a:rPr lang="vi-VN" sz="2300" b="1" dirty="0"/>
              <a:t>Caretaker: </a:t>
            </a:r>
            <a:r>
              <a:rPr lang="en-US" sz="2300" dirty="0" err="1"/>
              <a:t>Lớp</a:t>
            </a:r>
            <a:r>
              <a:rPr lang="en-US" sz="2300" dirty="0"/>
              <a:t> </a:t>
            </a:r>
            <a:r>
              <a:rPr lang="en-US" sz="2300" dirty="0" err="1"/>
              <a:t>quản</a:t>
            </a:r>
            <a:r>
              <a:rPr lang="en-US" sz="2300" dirty="0"/>
              <a:t> </a:t>
            </a:r>
            <a:r>
              <a:rPr lang="en-US" sz="2300" dirty="0" err="1"/>
              <a:t>lý</a:t>
            </a:r>
            <a:r>
              <a:rPr lang="en-US" sz="2300" dirty="0"/>
              <a:t> </a:t>
            </a:r>
            <a:r>
              <a:rPr lang="en-US" sz="2300" dirty="0" err="1"/>
              <a:t>các</a:t>
            </a:r>
            <a:r>
              <a:rPr lang="en-US" sz="2300" dirty="0"/>
              <a:t> </a:t>
            </a:r>
            <a:r>
              <a:rPr lang="en-US" sz="2300" dirty="0" err="1"/>
              <a:t>đối</a:t>
            </a:r>
            <a:r>
              <a:rPr lang="en-US" sz="2300" dirty="0"/>
              <a:t> </a:t>
            </a:r>
            <a:r>
              <a:rPr lang="en-US" sz="2300" dirty="0" err="1"/>
              <a:t>tượng</a:t>
            </a:r>
            <a:r>
              <a:rPr lang="en-US" sz="2300" dirty="0"/>
              <a:t> Memento. </a:t>
            </a:r>
            <a:r>
              <a:rPr lang="vi-VN" sz="2300" dirty="0"/>
              <a:t>Caretaker lưu trữ 1 stack các mementos. Khi Originator cần đi lùi về history, Caretaker lấy memento trên cùng của stack và truyền vào restore method của Originator.</a:t>
            </a:r>
            <a:endParaRPr lang="en-US" sz="2300" dirty="0"/>
          </a:p>
        </p:txBody>
      </p:sp>
    </p:spTree>
    <p:extLst>
      <p:ext uri="{BB962C8B-B14F-4D97-AF65-F5344CB8AC3E}">
        <p14:creationId xmlns:p14="http://schemas.microsoft.com/office/powerpoint/2010/main" val="3441043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5. </a:t>
            </a:r>
            <a:r>
              <a:rPr lang="en-US" sz="3500" b="1" dirty="0" err="1">
                <a:solidFill>
                  <a:schemeClr val="lt1"/>
                </a:solidFill>
              </a:rPr>
              <a:t>Ưu</a:t>
            </a:r>
            <a:r>
              <a:rPr lang="en-US" sz="3500" b="1" dirty="0">
                <a:solidFill>
                  <a:schemeClr val="lt1"/>
                </a:solidFill>
              </a:rPr>
              <a:t> </a:t>
            </a:r>
            <a:r>
              <a:rPr lang="en-US" sz="3500" b="1" dirty="0" err="1">
                <a:solidFill>
                  <a:schemeClr val="lt1"/>
                </a:solidFill>
              </a:rPr>
              <a:t>điểm</a:t>
            </a:r>
            <a:r>
              <a:rPr lang="en-US" sz="3500" b="1" dirty="0">
                <a:solidFill>
                  <a:schemeClr val="lt1"/>
                </a:solidFill>
              </a:rPr>
              <a:t> &amp; Nhược </a:t>
            </a:r>
            <a:r>
              <a:rPr lang="en-US" sz="3500" b="1" dirty="0" err="1">
                <a:solidFill>
                  <a:schemeClr val="lt1"/>
                </a:solidFill>
              </a:rPr>
              <a:t>điểm</a:t>
            </a:r>
            <a:endParaRPr sz="3500" b="1" dirty="0">
              <a:solidFill>
                <a:schemeClr val="lt1"/>
              </a:solidFill>
            </a:endParaRPr>
          </a:p>
        </p:txBody>
      </p:sp>
      <p:sp>
        <p:nvSpPr>
          <p:cNvPr id="4" name="Google Shape;149;p4">
            <a:extLst>
              <a:ext uri="{FF2B5EF4-FFF2-40B4-BE49-F238E27FC236}">
                <a16:creationId xmlns:a16="http://schemas.microsoft.com/office/drawing/2014/main" id="{FD15EAA3-A12E-09C4-E81C-76111359F5D7}"/>
              </a:ext>
            </a:extLst>
          </p:cNvPr>
          <p:cNvSpPr txBox="1">
            <a:spLocks/>
          </p:cNvSpPr>
          <p:nvPr/>
        </p:nvSpPr>
        <p:spPr>
          <a:xfrm>
            <a:off x="571499" y="1012723"/>
            <a:ext cx="8458200" cy="552572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lnSpc>
                <a:spcPct val="90000"/>
              </a:lnSpc>
              <a:spcBef>
                <a:spcPts val="480"/>
              </a:spcBef>
              <a:buClr>
                <a:schemeClr val="dk1"/>
              </a:buClr>
              <a:buSzPts val="2400"/>
              <a:buFont typeface="Wingdings" panose="05000000000000000000" pitchFamily="2" charset="2"/>
              <a:buChar char="v"/>
            </a:pPr>
            <a:r>
              <a:rPr lang="en-US" sz="2300" b="1" dirty="0" err="1"/>
              <a:t>Ưu</a:t>
            </a:r>
            <a:r>
              <a:rPr lang="en-US" sz="2300" b="1" dirty="0"/>
              <a:t> </a:t>
            </a:r>
            <a:r>
              <a:rPr lang="en-US" sz="2300" b="1" dirty="0" err="1"/>
              <a:t>điểm</a:t>
            </a:r>
            <a:r>
              <a:rPr lang="en-US" sz="2300" b="1" dirty="0"/>
              <a:t>:</a:t>
            </a:r>
          </a:p>
          <a:p>
            <a:pPr marL="342900" indent="-342900" algn="just">
              <a:lnSpc>
                <a:spcPct val="90000"/>
              </a:lnSpc>
              <a:spcBef>
                <a:spcPts val="480"/>
              </a:spcBef>
              <a:buSzPts val="2400"/>
              <a:buFont typeface="Arial" panose="020B0604020202020204" pitchFamily="34" charset="0"/>
              <a:buChar char="•"/>
            </a:pPr>
            <a:r>
              <a:rPr lang="vi-VN" sz="2300" b="1" dirty="0"/>
              <a:t>Bảo bảo nguyên tắc đóng gói: </a:t>
            </a:r>
            <a:r>
              <a:rPr lang="vi-VN" sz="2300" dirty="0"/>
              <a:t>sử dụng trực tiếp trạng thái của đối tượng có thể làm lộ thông tin chi tiết bên trong đối tượng và vi phạm nguyên tắc đóng gói.</a:t>
            </a:r>
          </a:p>
          <a:p>
            <a:pPr marL="342900" indent="-342900" algn="just">
              <a:lnSpc>
                <a:spcPct val="90000"/>
              </a:lnSpc>
              <a:spcBef>
                <a:spcPts val="480"/>
              </a:spcBef>
              <a:buSzPts val="2400"/>
              <a:buFont typeface="Arial" panose="020B0604020202020204" pitchFamily="34" charset="0"/>
              <a:buChar char="•"/>
            </a:pPr>
            <a:r>
              <a:rPr lang="vi-VN" sz="2300" b="1" dirty="0"/>
              <a:t>Đơn giản code của Originator</a:t>
            </a:r>
            <a:r>
              <a:rPr lang="en-US" sz="2300" b="1" dirty="0"/>
              <a:t>:</a:t>
            </a:r>
            <a:r>
              <a:rPr lang="vi-VN" sz="2300" b="1" dirty="0"/>
              <a:t> </a:t>
            </a:r>
            <a:r>
              <a:rPr lang="vi-VN" sz="2300" dirty="0"/>
              <a:t>bằng cách để Memento lưu giữ trạng thái của Originator và Caretaker quản lý lịch sử thay đổi của Originator.</a:t>
            </a:r>
            <a:endParaRPr lang="en-US" sz="2300" dirty="0"/>
          </a:p>
          <a:p>
            <a:pPr marL="342900" indent="-342900" algn="just">
              <a:lnSpc>
                <a:spcPct val="90000"/>
              </a:lnSpc>
              <a:spcBef>
                <a:spcPts val="480"/>
              </a:spcBef>
              <a:buSzPts val="2400"/>
              <a:buFont typeface="Arial" panose="020B0604020202020204" pitchFamily="34" charset="0"/>
              <a:buChar char="•"/>
            </a:pPr>
            <a:r>
              <a:rPr lang="vi-VN" sz="2300" b="1" dirty="0"/>
              <a:t>Rollback:</a:t>
            </a:r>
            <a:r>
              <a:rPr lang="vi-VN" sz="2300" dirty="0"/>
              <a:t> Giúp khôi phục lại trạng thái trước đó của đối tượng, rất hữu ích trong việc undo/redo trong ứng dụng.</a:t>
            </a:r>
          </a:p>
          <a:p>
            <a:pPr marL="342900" indent="-342900" algn="just">
              <a:lnSpc>
                <a:spcPct val="90000"/>
              </a:lnSpc>
              <a:spcBef>
                <a:spcPts val="480"/>
              </a:spcBef>
              <a:buSzPts val="2400"/>
              <a:buFont typeface="Arial" panose="020B0604020202020204" pitchFamily="34" charset="0"/>
              <a:buChar char="•"/>
            </a:pPr>
            <a:r>
              <a:rPr lang="vi-VN" sz="2300" b="1" dirty="0"/>
              <a:t>Simple State Management: </a:t>
            </a:r>
            <a:r>
              <a:rPr lang="vi-VN" sz="2300" dirty="0"/>
              <a:t>Dễ dàng lưu trữ và quản lý trạng thái của đối tượng.</a:t>
            </a:r>
          </a:p>
        </p:txBody>
      </p:sp>
    </p:spTree>
  </p:cSld>
  <p:clrMapOvr>
    <a:masterClrMapping/>
  </p:clrMapOvr>
  <p:transition advClick="0">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5. </a:t>
            </a:r>
            <a:r>
              <a:rPr lang="en-US" sz="3500" b="1" dirty="0" err="1">
                <a:solidFill>
                  <a:schemeClr val="lt1"/>
                </a:solidFill>
              </a:rPr>
              <a:t>Ưu</a:t>
            </a:r>
            <a:r>
              <a:rPr lang="en-US" sz="3500" b="1" dirty="0">
                <a:solidFill>
                  <a:schemeClr val="lt1"/>
                </a:solidFill>
              </a:rPr>
              <a:t> </a:t>
            </a:r>
            <a:r>
              <a:rPr lang="en-US" sz="3500" b="1" dirty="0" err="1">
                <a:solidFill>
                  <a:schemeClr val="lt1"/>
                </a:solidFill>
              </a:rPr>
              <a:t>điểm</a:t>
            </a:r>
            <a:r>
              <a:rPr lang="en-US" sz="3500" b="1" dirty="0">
                <a:solidFill>
                  <a:schemeClr val="lt1"/>
                </a:solidFill>
              </a:rPr>
              <a:t> &amp; Nhược </a:t>
            </a:r>
            <a:r>
              <a:rPr lang="en-US" sz="3500" b="1" dirty="0" err="1">
                <a:solidFill>
                  <a:schemeClr val="lt1"/>
                </a:solidFill>
              </a:rPr>
              <a:t>điểm</a:t>
            </a:r>
            <a:endParaRPr sz="3500" b="1" dirty="0">
              <a:solidFill>
                <a:schemeClr val="lt1"/>
              </a:solidFill>
            </a:endParaRPr>
          </a:p>
        </p:txBody>
      </p:sp>
      <p:sp>
        <p:nvSpPr>
          <p:cNvPr id="4" name="Google Shape;149;p4">
            <a:extLst>
              <a:ext uri="{FF2B5EF4-FFF2-40B4-BE49-F238E27FC236}">
                <a16:creationId xmlns:a16="http://schemas.microsoft.com/office/drawing/2014/main" id="{FD15EAA3-A12E-09C4-E81C-76111359F5D7}"/>
              </a:ext>
            </a:extLst>
          </p:cNvPr>
          <p:cNvSpPr txBox="1">
            <a:spLocks/>
          </p:cNvSpPr>
          <p:nvPr/>
        </p:nvSpPr>
        <p:spPr>
          <a:xfrm>
            <a:off x="571499" y="1012723"/>
            <a:ext cx="8458200" cy="552572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90000"/>
              </a:lnSpc>
              <a:spcBef>
                <a:spcPts val="480"/>
              </a:spcBef>
              <a:buClr>
                <a:schemeClr val="dk1"/>
              </a:buClr>
              <a:buSzPts val="2400"/>
              <a:buFont typeface="Wingdings" panose="05000000000000000000" pitchFamily="2" charset="2"/>
              <a:buChar char="v"/>
            </a:pPr>
            <a:r>
              <a:rPr lang="en-US" sz="2300" b="1" dirty="0"/>
              <a:t>Nhược </a:t>
            </a:r>
            <a:r>
              <a:rPr lang="en-US" sz="2300" b="1" dirty="0" err="1"/>
              <a:t>điểm</a:t>
            </a:r>
            <a:r>
              <a:rPr lang="en-US" sz="2300" b="1" dirty="0"/>
              <a:t>:</a:t>
            </a:r>
          </a:p>
          <a:p>
            <a:pPr marL="342900" indent="-342900">
              <a:lnSpc>
                <a:spcPct val="90000"/>
              </a:lnSpc>
              <a:spcBef>
                <a:spcPts val="480"/>
              </a:spcBef>
              <a:buSzPts val="2400"/>
              <a:buFont typeface="Arial" panose="020B0604020202020204" pitchFamily="34" charset="0"/>
              <a:buChar char="•"/>
            </a:pPr>
            <a:r>
              <a:rPr lang="vi-VN" sz="2300" dirty="0"/>
              <a:t>Khi có một số lượng lớn Memento được tạo ra có thể gặp vấn đề về bộ nhớ, performance của ứng dụng.</a:t>
            </a:r>
            <a:endParaRPr lang="en-US" sz="2300" dirty="0"/>
          </a:p>
          <a:p>
            <a:pPr marL="342900" indent="-342900">
              <a:lnSpc>
                <a:spcPct val="90000"/>
              </a:lnSpc>
              <a:spcBef>
                <a:spcPts val="480"/>
              </a:spcBef>
              <a:buSzPts val="2400"/>
              <a:buFont typeface="Arial" panose="020B0604020202020204" pitchFamily="34" charset="0"/>
              <a:buChar char="•"/>
            </a:pPr>
            <a:endParaRPr lang="vi-VN" sz="2300" dirty="0"/>
          </a:p>
          <a:p>
            <a:pPr marL="342900" indent="-342900">
              <a:lnSpc>
                <a:spcPct val="90000"/>
              </a:lnSpc>
              <a:spcBef>
                <a:spcPts val="480"/>
              </a:spcBef>
              <a:buSzPts val="2400"/>
              <a:buFont typeface="Arial" panose="020B0604020202020204" pitchFamily="34" charset="0"/>
              <a:buChar char="•"/>
            </a:pPr>
            <a:r>
              <a:rPr lang="vi-VN" sz="2300" dirty="0"/>
              <a:t>Khó đảm bảo trạng thái bên trong của Memento không bị thay đổi.</a:t>
            </a:r>
            <a:endParaRPr lang="en-US" sz="2300" dirty="0"/>
          </a:p>
          <a:p>
            <a:pPr>
              <a:lnSpc>
                <a:spcPct val="90000"/>
              </a:lnSpc>
              <a:spcBef>
                <a:spcPts val="480"/>
              </a:spcBef>
              <a:buSzPts val="2400"/>
            </a:pPr>
            <a:endParaRPr lang="en-US" sz="2300" dirty="0"/>
          </a:p>
          <a:p>
            <a:pPr marL="342900" indent="-342900">
              <a:lnSpc>
                <a:spcPct val="90000"/>
              </a:lnSpc>
              <a:spcBef>
                <a:spcPts val="480"/>
              </a:spcBef>
              <a:buSzPts val="2400"/>
              <a:buFont typeface="Arial" panose="020B0604020202020204" pitchFamily="34" charset="0"/>
              <a:buChar char="•"/>
            </a:pPr>
            <a:r>
              <a:rPr lang="vi-VN" sz="2300" dirty="0"/>
              <a:t>App tiêu thụ nhiều RAM và xử lý nếu clients tạo mementos quá thường xuyên.</a:t>
            </a:r>
            <a:endParaRPr lang="en-US" sz="2300" dirty="0"/>
          </a:p>
          <a:p>
            <a:pPr marL="342900" indent="-342900">
              <a:lnSpc>
                <a:spcPct val="90000"/>
              </a:lnSpc>
              <a:spcBef>
                <a:spcPts val="480"/>
              </a:spcBef>
              <a:buSzPts val="2400"/>
              <a:buFont typeface="Arial" panose="020B0604020202020204" pitchFamily="34" charset="0"/>
              <a:buChar char="•"/>
            </a:pPr>
            <a:endParaRPr lang="vi-VN" sz="2300" dirty="0"/>
          </a:p>
          <a:p>
            <a:pPr marL="342900" indent="-342900">
              <a:lnSpc>
                <a:spcPct val="90000"/>
              </a:lnSpc>
              <a:spcBef>
                <a:spcPts val="480"/>
              </a:spcBef>
              <a:buSzPts val="2400"/>
              <a:buFont typeface="Arial" panose="020B0604020202020204" pitchFamily="34" charset="0"/>
              <a:buChar char="•"/>
            </a:pPr>
            <a:r>
              <a:rPr lang="vi-VN" sz="2300" dirty="0"/>
              <a:t>Caretakers phải theo dõi vòng đời của originator để có thể hủy các mementos không dùng nữa.</a:t>
            </a:r>
            <a:endParaRPr lang="en-US" sz="2300" dirty="0"/>
          </a:p>
        </p:txBody>
      </p:sp>
    </p:spTree>
    <p:extLst>
      <p:ext uri="{BB962C8B-B14F-4D97-AF65-F5344CB8AC3E}">
        <p14:creationId xmlns:p14="http://schemas.microsoft.com/office/powerpoint/2010/main" val="3986398240"/>
      </p:ext>
    </p:extLst>
  </p:cSld>
  <p:clrMapOvr>
    <a:masterClrMapping/>
  </p:clrMapOvr>
  <p:transition advClick="0">
    <p:wheel spokes="1"/>
  </p:transition>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TotalTime>
  <Words>876</Words>
  <Application>Microsoft Office PowerPoint</Application>
  <PresentationFormat>On-screen Show (4:3)</PresentationFormat>
  <Paragraphs>67</Paragraphs>
  <Slides>13</Slides>
  <Notes>13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Tahoma</vt:lpstr>
      <vt:lpstr>Wingdings</vt:lpstr>
      <vt:lpstr>Times New Roman</vt:lpstr>
      <vt:lpstr>Noto Sans Symbols</vt:lpstr>
      <vt:lpstr>VNPT template</vt:lpstr>
      <vt:lpstr>Custom Design</vt:lpstr>
      <vt:lpstr>Mẫu Memento</vt:lpstr>
      <vt:lpstr>Nội dung</vt:lpstr>
      <vt:lpstr>1. Tổng quan</vt:lpstr>
      <vt:lpstr>2. Ngữ cảnh/trường hợp sử dụng</vt:lpstr>
      <vt:lpstr>2. Ngữ cảnh/trường hợp sử dụng  </vt:lpstr>
      <vt:lpstr>3. Cấu trúc mẫu và mô tả</vt:lpstr>
      <vt:lpstr>3. Cấu trúc mẫu và mô tả  </vt:lpstr>
      <vt:lpstr>5. Ưu điểm &amp; Nhược điểm</vt:lpstr>
      <vt:lpstr>5. Ưu điểm &amp; Nhược điểm</vt:lpstr>
      <vt:lpstr>6. Liên quan tới các mẫu khác</vt:lpstr>
      <vt:lpstr>6. Liên quan tới các mẫu khác</vt:lpstr>
      <vt:lpstr>4. Các bước hiện thực mẫu - Ví dụ</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Mẫu Decorator</dc:title>
  <dc:creator>Tran Anh Dung</dc:creator>
  <cp:lastModifiedBy>Nguyen Quan</cp:lastModifiedBy>
  <cp:revision>4</cp:revision>
  <dcterms:created xsi:type="dcterms:W3CDTF">2010-09-29T06:57:02Z</dcterms:created>
  <dcterms:modified xsi:type="dcterms:W3CDTF">2024-05-21T05:30:44Z</dcterms:modified>
</cp:coreProperties>
</file>