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1" r:id="rId6"/>
    <p:sldId id="265" r:id="rId7"/>
    <p:sldId id="266" r:id="rId8"/>
    <p:sldId id="274" r:id="rId9"/>
    <p:sldId id="283" r:id="rId10"/>
    <p:sldId id="284" r:id="rId11"/>
    <p:sldId id="285" r:id="rId12"/>
    <p:sldId id="286" r:id="rId13"/>
    <p:sldId id="287" r:id="rId14"/>
    <p:sldId id="288" r:id="rId15"/>
    <p:sldId id="289" r:id="rId16"/>
  </p:sldIdLst>
  <p:sldSz cx="9144000" cy="6858000" type="screen4x3"/>
  <p:notesSz cx="9872663" cy="6797675"/>
  <p:embeddedFontLst>
    <p:embeddedFont>
      <p:font typeface="Tahoma" panose="020B0604030504040204" pitchFamily="3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ihrefXz5e0++8cY7CyQQG3n5rV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78154" cy="33988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5592224" y="0"/>
            <a:ext cx="4278154" cy="33988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vi-V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 name="Google Shape;49;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 name="Google Shape;50;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1</a:t>
            </a:fld>
            <a:endParaRPr/>
          </a:p>
        </p:txBody>
      </p:sp>
      <p:sp>
        <p:nvSpPr>
          <p:cNvPr id="51" name="Google Shape;51;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vi-VN"/>
              <a:t>ThS. Trần Anh Dũng</a:t>
            </a:r>
            <a:endParaRPr/>
          </a:p>
        </p:txBody>
      </p:sp>
      <p:sp>
        <p:nvSpPr>
          <p:cNvPr id="52" name="Google Shape;52;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9" name="Google Shape;229;p2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5" name="Google Shape;235;p2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5: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1" name="Google Shape;241;p25: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6: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7" name="Google Shape;247;p26: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7: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3" name="Google Shape;253;p27: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8: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28: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 name="Google Shape;59;p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5" name="Google Shape;65;p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1" name="Google Shape;71;p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4" name="Google Shape;84;p6: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10: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1: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1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8" name="Google Shape;168;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3" name="Google Shape;223;p2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sp>
        <p:nvSpPr>
          <p:cNvPr id="13" name="Google Shape;13;p30"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
        <p:nvSpPr>
          <p:cNvPr id="14" name="Google Shape;14;p30"/>
          <p:cNvSpPr/>
          <p:nvPr/>
        </p:nvSpPr>
        <p:spPr>
          <a:xfrm>
            <a:off x="0" y="2590800"/>
            <a:ext cx="9144000" cy="15240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42"/>
        <p:cNvGrpSpPr/>
        <p:nvPr/>
      </p:nvGrpSpPr>
      <p:grpSpPr>
        <a:xfrm>
          <a:off x="0" y="0"/>
          <a:ext cx="0" cy="0"/>
          <a:chOff x="0" y="0"/>
          <a:chExt cx="0" cy="0"/>
        </a:xfrm>
      </p:grpSpPr>
      <p:sp>
        <p:nvSpPr>
          <p:cNvPr id="43" name="Google Shape;43;p39"/>
          <p:cNvSpPr txBox="1">
            <a:spLocks noGrp="1"/>
          </p:cNvSpPr>
          <p:nvPr>
            <p:ph type="title"/>
          </p:nvPr>
        </p:nvSpPr>
        <p:spPr>
          <a:xfrm>
            <a:off x="703263" y="133350"/>
            <a:ext cx="8212137" cy="857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4" name="Google Shape;44;p39"/>
          <p:cNvSpPr>
            <a:spLocks noGrp="1"/>
          </p:cNvSpPr>
          <p:nvPr>
            <p:ph type="tbl" idx="2"/>
          </p:nvPr>
        </p:nvSpPr>
        <p:spPr>
          <a:xfrm>
            <a:off x="179388" y="1282700"/>
            <a:ext cx="8793162" cy="54229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Google Shape;45;p39"/>
          <p:cNvSpPr txBox="1">
            <a:spLocks noGrp="1"/>
          </p:cNvSpPr>
          <p:nvPr>
            <p:ph type="sldNum" idx="12"/>
          </p:nvPr>
        </p:nvSpPr>
        <p:spPr>
          <a:xfrm>
            <a:off x="6813550" y="6477000"/>
            <a:ext cx="2155825" cy="304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a:solidFill>
                  <a:schemeClr val="dk1"/>
                </a:solidFill>
                <a:latin typeface="Arial"/>
                <a:ea typeface="Arial"/>
                <a:cs typeface="Arial"/>
                <a:sym typeface="Arial"/>
              </a:defRPr>
            </a:lvl1pPr>
            <a:lvl2pPr marL="0" marR="0" lvl="1" indent="0" algn="l" rtl="0">
              <a:spcBef>
                <a:spcPts val="0"/>
              </a:spcBef>
              <a:spcAft>
                <a:spcPts val="0"/>
              </a:spcAft>
              <a:buNone/>
              <a:defRPr sz="1800" b="0">
                <a:solidFill>
                  <a:schemeClr val="dk1"/>
                </a:solidFill>
                <a:latin typeface="Arial"/>
                <a:ea typeface="Arial"/>
                <a:cs typeface="Arial"/>
                <a:sym typeface="Arial"/>
              </a:defRPr>
            </a:lvl2pPr>
            <a:lvl3pPr marL="0" marR="0" lvl="2" indent="0" algn="l" rtl="0">
              <a:spcBef>
                <a:spcPts val="0"/>
              </a:spcBef>
              <a:spcAft>
                <a:spcPts val="0"/>
              </a:spcAft>
              <a:buNone/>
              <a:defRPr sz="1800" b="0">
                <a:solidFill>
                  <a:schemeClr val="dk1"/>
                </a:solidFill>
                <a:latin typeface="Arial"/>
                <a:ea typeface="Arial"/>
                <a:cs typeface="Arial"/>
                <a:sym typeface="Arial"/>
              </a:defRPr>
            </a:lvl3pPr>
            <a:lvl4pPr marL="0" marR="0" lvl="3" indent="0" algn="l" rtl="0">
              <a:spcBef>
                <a:spcPts val="0"/>
              </a:spcBef>
              <a:spcAft>
                <a:spcPts val="0"/>
              </a:spcAft>
              <a:buNone/>
              <a:defRPr sz="1800" b="0">
                <a:solidFill>
                  <a:schemeClr val="dk1"/>
                </a:solidFill>
                <a:latin typeface="Arial"/>
                <a:ea typeface="Arial"/>
                <a:cs typeface="Arial"/>
                <a:sym typeface="Arial"/>
              </a:defRPr>
            </a:lvl4pPr>
            <a:lvl5pPr marL="0" marR="0" lvl="4" indent="0" algn="l" rtl="0">
              <a:spcBef>
                <a:spcPts val="0"/>
              </a:spcBef>
              <a:spcAft>
                <a:spcPts val="0"/>
              </a:spcAft>
              <a:buNone/>
              <a:defRPr sz="1800" b="0">
                <a:solidFill>
                  <a:schemeClr val="dk1"/>
                </a:solidFill>
                <a:latin typeface="Arial"/>
                <a:ea typeface="Arial"/>
                <a:cs typeface="Arial"/>
                <a:sym typeface="Arial"/>
              </a:defRPr>
            </a:lvl5pPr>
            <a:lvl6pPr marL="0" marR="0" lvl="5" indent="0" algn="l" rtl="0">
              <a:spcBef>
                <a:spcPts val="0"/>
              </a:spcBef>
              <a:spcAft>
                <a:spcPts val="0"/>
              </a:spcAft>
              <a:buNone/>
              <a:defRPr sz="1800" b="0">
                <a:solidFill>
                  <a:schemeClr val="dk1"/>
                </a:solidFill>
                <a:latin typeface="Arial"/>
                <a:ea typeface="Arial"/>
                <a:cs typeface="Arial"/>
                <a:sym typeface="Arial"/>
              </a:defRPr>
            </a:lvl6pPr>
            <a:lvl7pPr marL="0" marR="0" lvl="6" indent="0" algn="l" rtl="0">
              <a:spcBef>
                <a:spcPts val="0"/>
              </a:spcBef>
              <a:spcAft>
                <a:spcPts val="0"/>
              </a:spcAft>
              <a:buNone/>
              <a:defRPr sz="1800" b="0">
                <a:solidFill>
                  <a:schemeClr val="dk1"/>
                </a:solidFill>
                <a:latin typeface="Arial"/>
                <a:ea typeface="Arial"/>
                <a:cs typeface="Arial"/>
                <a:sym typeface="Arial"/>
              </a:defRPr>
            </a:lvl7pPr>
            <a:lvl8pPr marL="0" marR="0" lvl="7" indent="0" algn="l" rtl="0">
              <a:spcBef>
                <a:spcPts val="0"/>
              </a:spcBef>
              <a:spcAft>
                <a:spcPts val="0"/>
              </a:spcAft>
              <a:buNone/>
              <a:defRPr sz="1800" b="0">
                <a:solidFill>
                  <a:schemeClr val="dk1"/>
                </a:solidFill>
                <a:latin typeface="Arial"/>
                <a:ea typeface="Arial"/>
                <a:cs typeface="Arial"/>
                <a:sym typeface="Arial"/>
              </a:defRPr>
            </a:lvl8pPr>
            <a:lvl9pPr marL="0" marR="0" lvl="8" indent="0" algn="l" rtl="0">
              <a:spcBef>
                <a:spcPts val="0"/>
              </a:spcBef>
              <a:spcAft>
                <a:spcPts val="0"/>
              </a:spcAft>
              <a:buNone/>
              <a:defRPr sz="1800" b="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7" name="Google Shape;17;p31"/>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0" name="Google Shape;20;p3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3" name="Google Shape;23;p3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3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7" name="Google Shape;27;p3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8" name="Google Shape;28;p3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9" name="Google Shape;29;p3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0" name="Google Shape;30;p3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
        <p:cNvGrpSpPr/>
        <p:nvPr/>
      </p:nvGrpSpPr>
      <p:grpSpPr>
        <a:xfrm>
          <a:off x="0" y="0"/>
          <a:ext cx="0" cy="0"/>
          <a:chOff x="0" y="0"/>
          <a:chExt cx="0" cy="0"/>
        </a:xfrm>
      </p:grpSpPr>
      <p:sp>
        <p:nvSpPr>
          <p:cNvPr id="33" name="Google Shape;33;p3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4" name="Google Shape;34;p36"/>
          <p:cNvSpPr>
            <a:spLocks noGrp="1"/>
          </p:cNvSpPr>
          <p:nvPr>
            <p:ph type="pic" idx="2"/>
          </p:nvPr>
        </p:nvSpPr>
        <p:spPr>
          <a:xfrm>
            <a:off x="1792288" y="612775"/>
            <a:ext cx="5486400" cy="4114800"/>
          </a:xfrm>
          <a:prstGeom prst="rect">
            <a:avLst/>
          </a:prstGeom>
          <a:noFill/>
          <a:ln>
            <a:noFill/>
          </a:ln>
        </p:spPr>
      </p:sp>
      <p:sp>
        <p:nvSpPr>
          <p:cNvPr id="35" name="Google Shape;35;p3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8" name="Google Shape;38;p3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3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1" name="Google Shape;41;p3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p:nvPr/>
        </p:nvSpPr>
        <p:spPr>
          <a:xfrm>
            <a:off x="492125" y="190500"/>
            <a:ext cx="8639175" cy="6477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i="0" u="none" strike="noStrike" cap="none">
              <a:solidFill>
                <a:schemeClr val="dk1"/>
              </a:solidFill>
              <a:latin typeface="Arial"/>
              <a:ea typeface="Arial"/>
              <a:cs typeface="Arial"/>
              <a:sym typeface="Arial"/>
            </a:endParaRPr>
          </a:p>
        </p:txBody>
      </p:sp>
      <p:sp>
        <p:nvSpPr>
          <p:cNvPr id="11" name="Google Shape;11;p29"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457200" y="25908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4400" b="1" i="0" u="none" strike="noStrike" cap="none" dirty="0">
                <a:solidFill>
                  <a:schemeClr val="bg1"/>
                </a:solidFill>
                <a:latin typeface="Arial"/>
                <a:ea typeface="Arial"/>
                <a:cs typeface="Arial"/>
                <a:sym typeface="Arial"/>
              </a:rPr>
              <a:t>Mẫu Prototype</a:t>
            </a:r>
            <a:endParaRPr dirty="0">
              <a:solidFill>
                <a:schemeClr val="bg1"/>
              </a:solidFill>
            </a:endParaRPr>
          </a:p>
        </p:txBody>
      </p:sp>
      <p:pic>
        <p:nvPicPr>
          <p:cNvPr id="56" name="Google Shape;56;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
        <p:nvSpPr>
          <p:cNvPr id="2" name="Google Shape;55;p1"/>
          <p:cNvSpPr txBox="1">
            <a:spLocks/>
          </p:cNvSpPr>
          <p:nvPr/>
        </p:nvSpPr>
        <p:spPr>
          <a:xfrm>
            <a:off x="228600" y="5308334"/>
            <a:ext cx="5312400" cy="152399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3200"/>
              <a:buFont typeface="Times New Roman"/>
              <a:buNone/>
            </a:pPr>
            <a:r>
              <a:rPr lang="en-US" sz="2400" b="1">
                <a:solidFill>
                  <a:schemeClr val="tx2">
                    <a:lumMod val="75000"/>
                  </a:schemeClr>
                </a:solidFill>
              </a:rPr>
              <a:t>Nhóm 03</a:t>
            </a:r>
          </a:p>
          <a:p>
            <a:pPr>
              <a:buClr>
                <a:schemeClr val="dk1"/>
              </a:buClr>
              <a:buSzPts val="3200"/>
            </a:pPr>
            <a:r>
              <a:rPr lang="en-US" sz="1600">
                <a:solidFill>
                  <a:schemeClr val="tx2">
                    <a:lumMod val="75000"/>
                  </a:schemeClr>
                </a:solidFill>
              </a:rPr>
              <a:t>21522553 – Lê Hồng Sơn</a:t>
            </a:r>
          </a:p>
          <a:p>
            <a:pPr>
              <a:buClr>
                <a:schemeClr val="dk1"/>
              </a:buClr>
              <a:buSzPts val="3200"/>
            </a:pPr>
            <a:r>
              <a:rPr lang="en-US" sz="1600">
                <a:solidFill>
                  <a:schemeClr val="tx2">
                    <a:lumMod val="75000"/>
                  </a:schemeClr>
                </a:solidFill>
              </a:rPr>
              <a:t>21522495 – Nguyến Hoàng Minh Quân</a:t>
            </a:r>
            <a:endParaRPr lang="vi-VN" sz="1600" dirty="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4000" b="1">
                <a:solidFill>
                  <a:schemeClr val="dk1"/>
                </a:solidFill>
              </a:rPr>
              <a:t>5. Ưu điểm</a:t>
            </a:r>
            <a:endParaRPr sz="4000" b="1">
              <a:solidFill>
                <a:schemeClr val="dk1"/>
              </a:solidFill>
            </a:endParaRPr>
          </a:p>
        </p:txBody>
      </p:sp>
      <p:sp>
        <p:nvSpPr>
          <p:cNvPr id="232" name="Google Shape;232;p23"/>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vi-VN" sz="2400">
                <a:latin typeface="Arial"/>
                <a:ea typeface="Arial"/>
                <a:cs typeface="Arial"/>
                <a:sym typeface="Arial"/>
              </a:rPr>
              <a:t>Thêm và loại bỏ lớp concrete lúc run-time:</a:t>
            </a:r>
            <a:endParaRPr/>
          </a:p>
          <a:p>
            <a:pPr marL="0" lvl="0" indent="0" algn="just" rtl="0">
              <a:lnSpc>
                <a:spcPct val="120000"/>
              </a:lnSpc>
              <a:spcBef>
                <a:spcPts val="600"/>
              </a:spcBef>
              <a:spcAft>
                <a:spcPts val="0"/>
              </a:spcAft>
              <a:buClr>
                <a:schemeClr val="dk1"/>
              </a:buClr>
              <a:buSzPts val="2400"/>
              <a:buFont typeface="Arial"/>
              <a:buNone/>
            </a:pPr>
            <a:r>
              <a:rPr lang="vi-VN" sz="2400">
                <a:latin typeface="Arial"/>
                <a:ea typeface="Arial"/>
                <a:cs typeface="Arial"/>
                <a:sym typeface="Arial"/>
              </a:rPr>
              <a:t>Prototype pattern cho phép đăng ký và loại bỏ các nguyên mẫu tại thời điểm run-time, giúp hệ thống linh hoạt hơn trong việc thay đổi cấu trúc.</a:t>
            </a:r>
            <a:endParaRPr/>
          </a:p>
        </p:txBody>
      </p:sp>
    </p:spTree>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4"/>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4000" b="1">
                <a:solidFill>
                  <a:schemeClr val="dk1"/>
                </a:solidFill>
              </a:rPr>
              <a:t>5. Ưu điểm</a:t>
            </a:r>
            <a:endParaRPr sz="4000" b="1">
              <a:solidFill>
                <a:schemeClr val="dk1"/>
              </a:solidFill>
            </a:endParaRPr>
          </a:p>
        </p:txBody>
      </p:sp>
      <p:sp>
        <p:nvSpPr>
          <p:cNvPr id="238" name="Google Shape;238;p24"/>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vi-VN" sz="2400">
                <a:latin typeface="Arial"/>
                <a:ea typeface="Arial"/>
                <a:cs typeface="Arial"/>
                <a:sym typeface="Arial"/>
              </a:rPr>
              <a:t>Khởi tạo object mới bằng cách thay đổi attribute:</a:t>
            </a:r>
            <a:endParaRPr/>
          </a:p>
          <a:p>
            <a:pPr marL="0" lvl="0" indent="0" algn="just" rtl="0">
              <a:lnSpc>
                <a:spcPct val="120000"/>
              </a:lnSpc>
              <a:spcBef>
                <a:spcPts val="600"/>
              </a:spcBef>
              <a:spcAft>
                <a:spcPts val="0"/>
              </a:spcAft>
              <a:buClr>
                <a:schemeClr val="dk1"/>
              </a:buClr>
              <a:buSzPts val="2400"/>
              <a:buFont typeface="Arial"/>
              <a:buNone/>
            </a:pPr>
            <a:r>
              <a:rPr lang="vi-VN" sz="2400">
                <a:latin typeface="Arial"/>
                <a:ea typeface="Arial"/>
                <a:cs typeface="Arial"/>
                <a:sym typeface="Arial"/>
              </a:rPr>
              <a:t>Prototype pattern giúp linh động hóa quá trình khởi tạo object bằng cách thay đổi một số attribute của object. Điều này giúp giảm số lớp cần tạo ra, làm cho hệ thống trở nên linh hoạt hơn.</a:t>
            </a:r>
            <a:endParaRPr/>
          </a:p>
          <a:p>
            <a:pPr marL="342900" lvl="0" indent="-190500" algn="just" rtl="0">
              <a:lnSpc>
                <a:spcPct val="120000"/>
              </a:lnSpc>
              <a:spcBef>
                <a:spcPts val="600"/>
              </a:spcBef>
              <a:spcAft>
                <a:spcPts val="0"/>
              </a:spcAft>
              <a:buClr>
                <a:schemeClr val="dk1"/>
              </a:buClr>
              <a:buSzPts val="2400"/>
              <a:buFont typeface="Noto Sans Symbols"/>
              <a:buNone/>
            </a:pPr>
            <a:endParaRPr sz="2400">
              <a:latin typeface="Arial"/>
              <a:ea typeface="Arial"/>
              <a:cs typeface="Arial"/>
              <a:sym typeface="Arial"/>
            </a:endParaRPr>
          </a:p>
          <a:p>
            <a:pPr marL="342900" lvl="0" indent="-190500" algn="just" rtl="0">
              <a:lnSpc>
                <a:spcPct val="120000"/>
              </a:lnSpc>
              <a:spcBef>
                <a:spcPts val="600"/>
              </a:spcBef>
              <a:spcAft>
                <a:spcPts val="0"/>
              </a:spcAft>
              <a:buClr>
                <a:schemeClr val="dk1"/>
              </a:buClr>
              <a:buSzPts val="2400"/>
              <a:buFont typeface="Noto Sans Symbols"/>
              <a:buNone/>
            </a:pPr>
            <a:endParaRPr sz="2400">
              <a:latin typeface="Arial"/>
              <a:ea typeface="Arial"/>
              <a:cs typeface="Arial"/>
              <a:sym typeface="Arial"/>
            </a:endParaRPr>
          </a:p>
          <a:p>
            <a:pPr marL="342900" lvl="0" indent="-190500" algn="just" rtl="0">
              <a:lnSpc>
                <a:spcPct val="120000"/>
              </a:lnSpc>
              <a:spcBef>
                <a:spcPts val="600"/>
              </a:spcBef>
              <a:spcAft>
                <a:spcPts val="0"/>
              </a:spcAft>
              <a:buClr>
                <a:schemeClr val="dk1"/>
              </a:buClr>
              <a:buSzPts val="2400"/>
              <a:buFont typeface="Noto Sans Symbols"/>
              <a:buNone/>
            </a:pPr>
            <a:endParaRPr sz="2400">
              <a:latin typeface="Arial"/>
              <a:ea typeface="Arial"/>
              <a:cs typeface="Arial"/>
              <a:sym typeface="Arial"/>
            </a:endParaRPr>
          </a:p>
        </p:txBody>
      </p:sp>
    </p:spTree>
  </p:cSld>
  <p:clrMapOvr>
    <a:masterClrMapping/>
  </p:clrMapOvr>
  <p:transition advClick="0">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4000" b="1">
                <a:solidFill>
                  <a:schemeClr val="dk1"/>
                </a:solidFill>
              </a:rPr>
              <a:t>5. Ưu điểm</a:t>
            </a:r>
            <a:endParaRPr sz="4000" b="1">
              <a:solidFill>
                <a:schemeClr val="dk1"/>
              </a:solidFill>
            </a:endParaRPr>
          </a:p>
        </p:txBody>
      </p:sp>
      <p:sp>
        <p:nvSpPr>
          <p:cNvPr id="244" name="Google Shape;244;p25"/>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vi-VN" sz="2400">
                <a:latin typeface="Arial"/>
                <a:ea typeface="Arial"/>
                <a:cs typeface="Arial"/>
                <a:sym typeface="Arial"/>
              </a:rPr>
              <a:t>Khởi tạo object mới bằng cách thay đổi cấu trúc:</a:t>
            </a:r>
            <a:endParaRPr/>
          </a:p>
          <a:p>
            <a:pPr marL="0" lvl="0" indent="0" algn="just" rtl="0">
              <a:lnSpc>
                <a:spcPct val="120000"/>
              </a:lnSpc>
              <a:spcBef>
                <a:spcPts val="600"/>
              </a:spcBef>
              <a:spcAft>
                <a:spcPts val="0"/>
              </a:spcAft>
              <a:buClr>
                <a:schemeClr val="dk1"/>
              </a:buClr>
              <a:buSzPts val="2400"/>
              <a:buFont typeface="Arial"/>
              <a:buNone/>
            </a:pPr>
            <a:r>
              <a:rPr lang="vi-VN" sz="2400">
                <a:latin typeface="Arial"/>
                <a:ea typeface="Arial"/>
                <a:cs typeface="Arial"/>
                <a:sym typeface="Arial"/>
              </a:rPr>
              <a:t>Hỗ trợ khởi tạo object từ các cấu trúc khác nhau thông qua việc copy một nguyên mẫu từ một "cấu trúc" khác. Điều này hữu ích khi xây dựng hệ thống từ nhiều phần và các phần con.</a:t>
            </a:r>
            <a:endParaRPr/>
          </a:p>
          <a:p>
            <a:pPr marL="342900" lvl="0" indent="-190500" algn="just" rtl="0">
              <a:lnSpc>
                <a:spcPct val="120000"/>
              </a:lnSpc>
              <a:spcBef>
                <a:spcPts val="600"/>
              </a:spcBef>
              <a:spcAft>
                <a:spcPts val="0"/>
              </a:spcAft>
              <a:buClr>
                <a:schemeClr val="dk1"/>
              </a:buClr>
              <a:buSzPts val="2400"/>
              <a:buFont typeface="Noto Sans Symbols"/>
              <a:buNone/>
            </a:pPr>
            <a:endParaRPr sz="2400">
              <a:latin typeface="Arial"/>
              <a:ea typeface="Arial"/>
              <a:cs typeface="Arial"/>
              <a:sym typeface="Arial"/>
            </a:endParaRPr>
          </a:p>
          <a:p>
            <a:pPr marL="342900" lvl="0" indent="-190500" algn="just" rtl="0">
              <a:lnSpc>
                <a:spcPct val="120000"/>
              </a:lnSpc>
              <a:spcBef>
                <a:spcPts val="600"/>
              </a:spcBef>
              <a:spcAft>
                <a:spcPts val="0"/>
              </a:spcAft>
              <a:buClr>
                <a:schemeClr val="dk1"/>
              </a:buClr>
              <a:buSzPts val="2400"/>
              <a:buFont typeface="Noto Sans Symbols"/>
              <a:buNone/>
            </a:pPr>
            <a:endParaRPr sz="2400">
              <a:latin typeface="Arial"/>
              <a:ea typeface="Arial"/>
              <a:cs typeface="Arial"/>
              <a:sym typeface="Arial"/>
            </a:endParaRPr>
          </a:p>
        </p:txBody>
      </p:sp>
    </p:spTree>
  </p:cSld>
  <p:clrMapOvr>
    <a:masterClrMapping/>
  </p:clrMapOvr>
  <p:transition advClick="0">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6"/>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4000" b="1">
                <a:solidFill>
                  <a:schemeClr val="dk1"/>
                </a:solidFill>
              </a:rPr>
              <a:t>5. Ưu điểm</a:t>
            </a:r>
            <a:endParaRPr sz="4000" b="1">
              <a:solidFill>
                <a:schemeClr val="dk1"/>
              </a:solidFill>
            </a:endParaRPr>
          </a:p>
        </p:txBody>
      </p:sp>
      <p:sp>
        <p:nvSpPr>
          <p:cNvPr id="250" name="Google Shape;250;p26"/>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vi-VN" sz="2400">
                <a:latin typeface="Arial"/>
                <a:ea typeface="Arial"/>
                <a:cs typeface="Arial"/>
                <a:sym typeface="Arial"/>
              </a:rPr>
              <a:t>Giảm việc phân lớp:</a:t>
            </a:r>
            <a:endParaRPr/>
          </a:p>
          <a:p>
            <a:pPr marL="0" lvl="0" indent="0" algn="just" rtl="0">
              <a:lnSpc>
                <a:spcPct val="120000"/>
              </a:lnSpc>
              <a:spcBef>
                <a:spcPts val="600"/>
              </a:spcBef>
              <a:spcAft>
                <a:spcPts val="0"/>
              </a:spcAft>
              <a:buClr>
                <a:schemeClr val="dk1"/>
              </a:buClr>
              <a:buSzPts val="2400"/>
              <a:buFont typeface="Arial"/>
              <a:buNone/>
            </a:pPr>
            <a:r>
              <a:rPr lang="vi-VN" sz="2400">
                <a:latin typeface="Arial"/>
                <a:ea typeface="Arial"/>
                <a:cs typeface="Arial"/>
                <a:sym typeface="Arial"/>
              </a:rPr>
              <a:t>Prototype giúp giảm số lớp và sự phức tạp của cây thừa kế, làm cho hệ thống trở nên đơn giản hơn. Điều này đặc biệt quan trọng khi hệ thống có quá nhiều class và cây thừa kế phức tạp.</a:t>
            </a:r>
            <a:endParaRPr/>
          </a:p>
          <a:p>
            <a:pPr marL="342900" lvl="0" indent="-190500" algn="just" rtl="0">
              <a:lnSpc>
                <a:spcPct val="120000"/>
              </a:lnSpc>
              <a:spcBef>
                <a:spcPts val="600"/>
              </a:spcBef>
              <a:spcAft>
                <a:spcPts val="0"/>
              </a:spcAft>
              <a:buClr>
                <a:schemeClr val="dk1"/>
              </a:buClr>
              <a:buSzPts val="2400"/>
              <a:buFont typeface="Noto Sans Symbols"/>
              <a:buNone/>
            </a:pPr>
            <a:endParaRPr sz="2400">
              <a:latin typeface="Arial"/>
              <a:ea typeface="Arial"/>
              <a:cs typeface="Arial"/>
              <a:sym typeface="Arial"/>
            </a:endParaRPr>
          </a:p>
        </p:txBody>
      </p:sp>
    </p:spTree>
  </p:cSld>
  <p:clrMapOvr>
    <a:masterClrMapping/>
  </p:clrMapOvr>
  <p:transition advClick="0">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4000" b="1">
                <a:solidFill>
                  <a:schemeClr val="dk1"/>
                </a:solidFill>
              </a:rPr>
              <a:t>6. Nhược điểm</a:t>
            </a:r>
            <a:endParaRPr sz="4000" b="1">
              <a:solidFill>
                <a:schemeClr val="dk1"/>
              </a:solidFill>
            </a:endParaRPr>
          </a:p>
        </p:txBody>
      </p:sp>
      <p:sp>
        <p:nvSpPr>
          <p:cNvPr id="256" name="Google Shape;256;p27"/>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vi-VN" sz="2400" dirty="0">
                <a:latin typeface="Arial"/>
                <a:ea typeface="Arial"/>
                <a:cs typeface="Arial"/>
                <a:sym typeface="Arial"/>
              </a:rPr>
              <a:t>Clone các object phức tạp có phụ thuộc vòng (Circular Reference):</a:t>
            </a:r>
            <a:endParaRPr dirty="0"/>
          </a:p>
          <a:p>
            <a:pPr marL="0" lvl="0" indent="0" algn="just" rtl="0">
              <a:lnSpc>
                <a:spcPct val="120000"/>
              </a:lnSpc>
              <a:spcBef>
                <a:spcPts val="600"/>
              </a:spcBef>
              <a:spcAft>
                <a:spcPts val="0"/>
              </a:spcAft>
              <a:buClr>
                <a:schemeClr val="dk1"/>
              </a:buClr>
              <a:buSzPts val="2400"/>
              <a:buFont typeface="Arial"/>
              <a:buNone/>
            </a:pPr>
            <a:r>
              <a:rPr lang="vi-VN" sz="2400" dirty="0">
                <a:latin typeface="Arial"/>
                <a:ea typeface="Arial"/>
                <a:cs typeface="Arial"/>
                <a:sym typeface="Arial"/>
              </a:rPr>
              <a:t>Việc clone các object có mối quan hệ phụ thuộc vòng có thể gặp khó khăn và tạo ra vấn đề về quản lý bộ nhớ. Điều này đặc biệt quan trọng khi cần xử lý các tình huống phức tạp trong việc clone object.</a:t>
            </a:r>
            <a:endParaRPr dirty="0"/>
          </a:p>
          <a:p>
            <a:pPr marL="342900" lvl="0" indent="-342900" algn="just" rtl="0">
              <a:lnSpc>
                <a:spcPct val="120000"/>
              </a:lnSpc>
              <a:spcBef>
                <a:spcPts val="600"/>
              </a:spcBef>
              <a:spcAft>
                <a:spcPts val="0"/>
              </a:spcAft>
              <a:buClr>
                <a:schemeClr val="dk1"/>
              </a:buClr>
              <a:buSzPts val="2400"/>
              <a:buFont typeface="Noto Sans Symbols"/>
              <a:buChar char="❖"/>
            </a:pPr>
            <a:r>
              <a:rPr lang="vi-VN" sz="2400" dirty="0">
                <a:latin typeface="Arial"/>
                <a:ea typeface="Arial"/>
                <a:cs typeface="Arial"/>
                <a:sym typeface="Arial"/>
              </a:rPr>
              <a:t>Khó khăn trong việc implement Clone() cho mỗi lớp con:</a:t>
            </a:r>
            <a:endParaRPr dirty="0"/>
          </a:p>
          <a:p>
            <a:pPr marL="0" lvl="0" indent="0" algn="just" rtl="0">
              <a:lnSpc>
                <a:spcPct val="120000"/>
              </a:lnSpc>
              <a:spcBef>
                <a:spcPts val="600"/>
              </a:spcBef>
              <a:spcAft>
                <a:spcPts val="0"/>
              </a:spcAft>
              <a:buClr>
                <a:schemeClr val="dk1"/>
              </a:buClr>
              <a:buSzPts val="2400"/>
              <a:buFont typeface="Arial"/>
              <a:buNone/>
            </a:pPr>
            <a:r>
              <a:rPr lang="vi-VN" sz="2400" dirty="0">
                <a:latin typeface="Arial"/>
                <a:ea typeface="Arial"/>
                <a:cs typeface="Arial"/>
                <a:sym typeface="Arial"/>
              </a:rPr>
              <a:t>Đôi khi, việc phải implement mỗi phương thức Clone() cho từng lớp con của Prototype có thể làm tăng độ phức tạp của mã nguồn và đòi hỏi sự cẩn thận trong việc xử lý các tham chiếu và object nội hàm của chúng.</a:t>
            </a:r>
            <a:endParaRPr dirty="0"/>
          </a:p>
          <a:p>
            <a:pPr marL="342900" lvl="0" indent="-190500" algn="just" rtl="0">
              <a:lnSpc>
                <a:spcPct val="120000"/>
              </a:lnSpc>
              <a:spcBef>
                <a:spcPts val="600"/>
              </a:spcBef>
              <a:spcAft>
                <a:spcPts val="0"/>
              </a:spcAft>
              <a:buClr>
                <a:schemeClr val="dk1"/>
              </a:buClr>
              <a:buSzPts val="2400"/>
              <a:buFont typeface="Noto Sans Symbols"/>
              <a:buNone/>
            </a:pPr>
            <a:endParaRPr sz="2400" dirty="0">
              <a:latin typeface="Arial"/>
              <a:ea typeface="Arial"/>
              <a:cs typeface="Arial"/>
              <a:sym typeface="Arial"/>
            </a:endParaRPr>
          </a:p>
        </p:txBody>
      </p:sp>
    </p:spTree>
  </p:cSld>
  <p:clrMapOvr>
    <a:masterClrMapping/>
  </p:clrMapOvr>
  <p:transition advClick="0">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8"/>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3500" b="1" dirty="0">
                <a:solidFill>
                  <a:schemeClr val="dk1"/>
                </a:solidFill>
              </a:rPr>
              <a:t>7. </a:t>
            </a:r>
            <a:r>
              <a:rPr lang="en-US" sz="3500" b="1" dirty="0">
                <a:solidFill>
                  <a:schemeClr val="dk1"/>
                </a:solidFill>
              </a:rPr>
              <a:t>Liên </a:t>
            </a:r>
            <a:r>
              <a:rPr lang="en-US" sz="3500" b="1" dirty="0" err="1">
                <a:solidFill>
                  <a:schemeClr val="dk1"/>
                </a:solidFill>
              </a:rPr>
              <a:t>quan</a:t>
            </a:r>
            <a:r>
              <a:rPr lang="en-US" sz="3500" b="1" dirty="0">
                <a:solidFill>
                  <a:schemeClr val="dk1"/>
                </a:solidFill>
              </a:rPr>
              <a:t> </a:t>
            </a:r>
            <a:r>
              <a:rPr lang="en-US" sz="3500" b="1" dirty="0" err="1">
                <a:solidFill>
                  <a:schemeClr val="dk1"/>
                </a:solidFill>
              </a:rPr>
              <a:t>các</a:t>
            </a:r>
            <a:r>
              <a:rPr lang="en-US" sz="3500" b="1" dirty="0">
                <a:solidFill>
                  <a:schemeClr val="dk1"/>
                </a:solidFill>
              </a:rPr>
              <a:t> </a:t>
            </a:r>
            <a:r>
              <a:rPr lang="en-US" sz="3500" b="1" dirty="0" err="1">
                <a:solidFill>
                  <a:schemeClr val="dk1"/>
                </a:solidFill>
              </a:rPr>
              <a:t>mẫu</a:t>
            </a:r>
            <a:r>
              <a:rPr lang="en-US" sz="3500" b="1" dirty="0">
                <a:solidFill>
                  <a:schemeClr val="dk1"/>
                </a:solidFill>
              </a:rPr>
              <a:t> </a:t>
            </a:r>
            <a:r>
              <a:rPr lang="en-US" sz="3500" b="1" dirty="0" err="1">
                <a:solidFill>
                  <a:schemeClr val="dk1"/>
                </a:solidFill>
              </a:rPr>
              <a:t>khác</a:t>
            </a:r>
            <a:endParaRPr sz="3500" b="1" dirty="0">
              <a:solidFill>
                <a:schemeClr val="dk1"/>
              </a:solidFill>
            </a:endParaRPr>
          </a:p>
        </p:txBody>
      </p:sp>
      <p:sp>
        <p:nvSpPr>
          <p:cNvPr id="262" name="Google Shape;262;p28"/>
          <p:cNvSpPr txBox="1">
            <a:spLocks noGrp="1"/>
          </p:cNvSpPr>
          <p:nvPr>
            <p:ph type="body" idx="1"/>
          </p:nvPr>
        </p:nvSpPr>
        <p:spPr>
          <a:xfrm>
            <a:off x="117987" y="1066800"/>
            <a:ext cx="8873613" cy="5638800"/>
          </a:xfrm>
          <a:prstGeom prst="rect">
            <a:avLst/>
          </a:prstGeom>
          <a:noFill/>
          <a:ln>
            <a:noFill/>
          </a:ln>
        </p:spPr>
        <p:txBody>
          <a:bodyPr spcFirstLastPara="1" wrap="square" lIns="91425" tIns="45700" rIns="91425" bIns="45700" anchor="t" anchorCtr="0">
            <a:noAutofit/>
          </a:bodyPr>
          <a:lstStyle/>
          <a:p>
            <a:pPr marL="952500" lvl="1" indent="-342900" algn="just">
              <a:lnSpc>
                <a:spcPct val="120000"/>
              </a:lnSpc>
              <a:spcBef>
                <a:spcPts val="0"/>
              </a:spcBef>
              <a:buSzPts val="2400"/>
              <a:buFont typeface="Arial" panose="020B0604020202020204" pitchFamily="34" charset="0"/>
              <a:buChar char="•"/>
            </a:pPr>
            <a:r>
              <a:rPr lang="vi-VN" sz="2300" dirty="0">
                <a:latin typeface="Arial"/>
                <a:ea typeface="Arial"/>
                <a:cs typeface="Arial"/>
                <a:sym typeface="Arial"/>
              </a:rPr>
              <a:t>Nhiều thiết kế bắt đầu bằng cách sử dụng Factory</a:t>
            </a:r>
            <a:r>
              <a:rPr lang="en-US" sz="2300" dirty="0">
                <a:latin typeface="Arial"/>
                <a:ea typeface="Arial"/>
                <a:cs typeface="Arial"/>
                <a:sym typeface="Arial"/>
              </a:rPr>
              <a:t> </a:t>
            </a:r>
            <a:r>
              <a:rPr lang="vi-VN" sz="2300" dirty="0">
                <a:latin typeface="Arial"/>
                <a:ea typeface="Arial"/>
                <a:cs typeface="Arial"/>
                <a:sym typeface="Arial"/>
              </a:rPr>
              <a:t>Method và phát triển theo hướng Abstract Factory, Prototype hoặc Builder (linh hoạt hơn nhưng phức tạp hơn).</a:t>
            </a:r>
            <a:endParaRPr lang="en-US" sz="2300" dirty="0">
              <a:latin typeface="Arial"/>
              <a:ea typeface="Arial"/>
              <a:cs typeface="Arial"/>
              <a:sym typeface="Arial"/>
            </a:endParaRPr>
          </a:p>
          <a:p>
            <a:pPr marL="952500" lvl="1" indent="-342900" algn="just">
              <a:lnSpc>
                <a:spcPct val="120000"/>
              </a:lnSpc>
              <a:spcBef>
                <a:spcPts val="0"/>
              </a:spcBef>
              <a:buSzPts val="2400"/>
              <a:buFont typeface="Arial" panose="020B0604020202020204" pitchFamily="34" charset="0"/>
              <a:buChar char="•"/>
            </a:pPr>
            <a:r>
              <a:rPr lang="vi-VN" sz="2300" dirty="0">
                <a:latin typeface="Arial"/>
                <a:ea typeface="Arial"/>
                <a:cs typeface="Arial"/>
                <a:sym typeface="Arial"/>
              </a:rPr>
              <a:t>Prototype có thể hữu ích khi bạn cần lưu các bản sao của Commands vào lịch sử.</a:t>
            </a:r>
            <a:endParaRPr lang="en-US" sz="2300" dirty="0">
              <a:latin typeface="Arial"/>
              <a:ea typeface="Arial"/>
              <a:cs typeface="Arial"/>
              <a:sym typeface="Arial"/>
            </a:endParaRPr>
          </a:p>
          <a:p>
            <a:pPr marL="952500" lvl="1" indent="-342900" algn="just">
              <a:lnSpc>
                <a:spcPct val="120000"/>
              </a:lnSpc>
              <a:spcBef>
                <a:spcPts val="0"/>
              </a:spcBef>
              <a:buSzPts val="2400"/>
              <a:buFont typeface="Arial" panose="020B0604020202020204" pitchFamily="34" charset="0"/>
              <a:buChar char="•"/>
            </a:pPr>
            <a:r>
              <a:rPr lang="vi-VN" sz="2300" dirty="0">
                <a:latin typeface="Arial"/>
                <a:ea typeface="Arial"/>
                <a:cs typeface="Arial"/>
                <a:sym typeface="Arial"/>
              </a:rPr>
              <a:t>Các thiết kế sử dụng nhiều Composite và Decorator thường có thể được hưởng lợi từ việc sử dụng Prototype. Áp dụng pattern cho phép clone các cấu trúc phức tạp thay vì xây dựng lại chúng từ đầu.</a:t>
            </a:r>
            <a:endParaRPr lang="en-US" sz="2300" dirty="0">
              <a:latin typeface="Arial"/>
              <a:ea typeface="Arial"/>
              <a:cs typeface="Arial"/>
              <a:sym typeface="Arial"/>
            </a:endParaRPr>
          </a:p>
          <a:p>
            <a:pPr marL="952500" lvl="1" indent="-342900" algn="just">
              <a:lnSpc>
                <a:spcPct val="120000"/>
              </a:lnSpc>
              <a:spcBef>
                <a:spcPts val="0"/>
              </a:spcBef>
              <a:buSzPts val="2400"/>
              <a:buFont typeface="Arial" panose="020B0604020202020204" pitchFamily="34" charset="0"/>
              <a:buChar char="•"/>
            </a:pPr>
            <a:r>
              <a:rPr lang="vi-VN" sz="2300" dirty="0">
                <a:latin typeface="Arial"/>
                <a:ea typeface="Arial"/>
                <a:cs typeface="Arial"/>
                <a:sym typeface="Arial"/>
              </a:rPr>
              <a:t>Prototype không dựa trên tính kế thừa, vì vậy nó không có nhược điểm</a:t>
            </a:r>
            <a:r>
              <a:rPr lang="en-US" sz="2300" dirty="0">
                <a:latin typeface="Arial"/>
                <a:ea typeface="Arial"/>
                <a:cs typeface="Arial"/>
                <a:sym typeface="Arial"/>
              </a:rPr>
              <a:t> </a:t>
            </a:r>
            <a:r>
              <a:rPr lang="en-US" sz="2300" dirty="0" err="1">
                <a:latin typeface="Arial"/>
                <a:ea typeface="Arial"/>
                <a:cs typeface="Arial"/>
                <a:sym typeface="Arial"/>
              </a:rPr>
              <a:t>của</a:t>
            </a:r>
            <a:r>
              <a:rPr lang="en-US" sz="2300" dirty="0">
                <a:latin typeface="Arial"/>
                <a:ea typeface="Arial"/>
                <a:cs typeface="Arial"/>
                <a:sym typeface="Arial"/>
              </a:rPr>
              <a:t> </a:t>
            </a:r>
            <a:r>
              <a:rPr lang="en-US" sz="2300" dirty="0" err="1">
                <a:latin typeface="Arial"/>
                <a:ea typeface="Arial"/>
                <a:cs typeface="Arial"/>
                <a:sym typeface="Arial"/>
              </a:rPr>
              <a:t>kế</a:t>
            </a:r>
            <a:r>
              <a:rPr lang="en-US" sz="2300" dirty="0">
                <a:latin typeface="Arial"/>
                <a:ea typeface="Arial"/>
                <a:cs typeface="Arial"/>
                <a:sym typeface="Arial"/>
              </a:rPr>
              <a:t> </a:t>
            </a:r>
            <a:r>
              <a:rPr lang="en-US" sz="2300" dirty="0" err="1">
                <a:latin typeface="Arial"/>
                <a:ea typeface="Arial"/>
                <a:cs typeface="Arial"/>
                <a:sym typeface="Arial"/>
              </a:rPr>
              <a:t>thừa</a:t>
            </a:r>
            <a:r>
              <a:rPr lang="vi-VN" sz="2300" dirty="0">
                <a:latin typeface="Arial"/>
                <a:ea typeface="Arial"/>
                <a:cs typeface="Arial"/>
                <a:sym typeface="Arial"/>
              </a:rPr>
              <a:t>. Mặt khác, Prototype yêu cầu khởi tạo cloned object phức tạp</a:t>
            </a:r>
            <a:endParaRPr lang="en-US" sz="2300" dirty="0">
              <a:latin typeface="Arial"/>
              <a:ea typeface="Arial"/>
              <a:cs typeface="Arial"/>
              <a:sym typeface="Arial"/>
            </a:endParaRPr>
          </a:p>
          <a:p>
            <a:pPr marL="952500" lvl="1" indent="-342900" algn="just">
              <a:lnSpc>
                <a:spcPct val="120000"/>
              </a:lnSpc>
              <a:spcBef>
                <a:spcPts val="0"/>
              </a:spcBef>
              <a:buSzPts val="2400"/>
              <a:buFont typeface="Arial" panose="020B0604020202020204" pitchFamily="34" charset="0"/>
              <a:buChar char="•"/>
            </a:pPr>
            <a:endParaRPr lang="en-US" sz="2300" dirty="0">
              <a:latin typeface="Arial"/>
              <a:ea typeface="Arial"/>
              <a:cs typeface="Arial"/>
              <a:sym typeface="Arial"/>
            </a:endParaRPr>
          </a:p>
          <a:p>
            <a:pPr marL="952500" lvl="1" indent="-342900" algn="just">
              <a:lnSpc>
                <a:spcPct val="120000"/>
              </a:lnSpc>
              <a:spcBef>
                <a:spcPts val="0"/>
              </a:spcBef>
              <a:buSzPts val="2400"/>
              <a:buFont typeface="Arial" panose="020B0604020202020204" pitchFamily="34" charset="0"/>
              <a:buChar char="•"/>
            </a:pPr>
            <a:endParaRPr sz="2300" dirty="0">
              <a:latin typeface="Arial"/>
              <a:ea typeface="Arial"/>
              <a:cs typeface="Arial"/>
              <a:sym typeface="Arial"/>
            </a:endParaRPr>
          </a:p>
        </p:txBody>
      </p:sp>
    </p:spTree>
  </p:cSld>
  <p:clrMapOvr>
    <a:masterClrMapping/>
  </p:clrMapOvr>
  <p:transition advClick="0">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3500" b="1" dirty="0">
                <a:solidFill>
                  <a:schemeClr val="dk1"/>
                </a:solidFill>
              </a:rPr>
              <a:t>Nội dung</a:t>
            </a:r>
            <a:endParaRPr sz="3500" dirty="0"/>
          </a:p>
        </p:txBody>
      </p:sp>
      <p:sp>
        <p:nvSpPr>
          <p:cNvPr id="62" name="Google Shape;62;p2"/>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457200" algn="just" rtl="0">
              <a:lnSpc>
                <a:spcPct val="120000"/>
              </a:lnSpc>
              <a:spcBef>
                <a:spcPts val="0"/>
              </a:spcBef>
              <a:spcAft>
                <a:spcPts val="0"/>
              </a:spcAft>
              <a:buClr>
                <a:schemeClr val="dk1"/>
              </a:buClr>
              <a:buSzPts val="2400"/>
              <a:buFont typeface="Arial"/>
              <a:buAutoNum type="arabicPeriod"/>
            </a:pPr>
            <a:r>
              <a:rPr lang="vi-VN" sz="2400" dirty="0">
                <a:latin typeface="Arial"/>
                <a:ea typeface="Arial"/>
                <a:cs typeface="Arial"/>
                <a:sym typeface="Arial"/>
              </a:rPr>
              <a:t>Tổng quan</a:t>
            </a:r>
            <a:endParaRPr sz="24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vi-VN" sz="2000" dirty="0">
                <a:latin typeface="Arial"/>
                <a:ea typeface="Arial"/>
                <a:cs typeface="Arial"/>
                <a:sym typeface="Arial"/>
              </a:rPr>
              <a:t>Tên</a:t>
            </a:r>
            <a:endParaRPr sz="20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vi-VN" sz="2000" dirty="0">
                <a:latin typeface="Arial"/>
                <a:ea typeface="Arial"/>
                <a:cs typeface="Arial"/>
                <a:sym typeface="Arial"/>
              </a:rPr>
              <a:t>Mô tả ngắn về mẫu</a:t>
            </a:r>
            <a:endParaRPr sz="20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vi-VN" sz="2000" dirty="0">
                <a:latin typeface="Arial"/>
                <a:ea typeface="Arial"/>
                <a:cs typeface="Arial"/>
                <a:sym typeface="Arial"/>
              </a:rPr>
              <a:t>Phân loại</a:t>
            </a:r>
            <a:endParaRPr sz="2000" dirty="0">
              <a:latin typeface="Arial"/>
              <a:ea typeface="Arial"/>
              <a:cs typeface="Arial"/>
              <a:sym typeface="Arial"/>
            </a:endParaRPr>
          </a:p>
          <a:p>
            <a:pPr marL="457200" lvl="0" indent="-457200" algn="just" rtl="0">
              <a:lnSpc>
                <a:spcPct val="120000"/>
              </a:lnSpc>
              <a:spcBef>
                <a:spcPts val="600"/>
              </a:spcBef>
              <a:spcAft>
                <a:spcPts val="0"/>
              </a:spcAft>
              <a:buClr>
                <a:schemeClr val="dk1"/>
              </a:buClr>
              <a:buSzPts val="2400"/>
              <a:buFont typeface="Arial"/>
              <a:buAutoNum type="arabicPeriod"/>
            </a:pPr>
            <a:r>
              <a:rPr lang="vi-VN" sz="2400" dirty="0"/>
              <a:t>Ngữ cảnh/trường hợp sử dụng</a:t>
            </a:r>
            <a:endParaRPr sz="2400" dirty="0"/>
          </a:p>
          <a:p>
            <a:pPr marL="457200" lvl="0" indent="-457200" algn="just" rtl="0">
              <a:spcBef>
                <a:spcPts val="600"/>
              </a:spcBef>
              <a:spcAft>
                <a:spcPts val="0"/>
              </a:spcAft>
              <a:buClr>
                <a:schemeClr val="dk1"/>
              </a:buClr>
              <a:buSzPts val="2400"/>
              <a:buFont typeface="Arial"/>
              <a:buAutoNum type="arabicPeriod"/>
            </a:pPr>
            <a:r>
              <a:rPr lang="vi-VN" sz="2400" dirty="0">
                <a:latin typeface="Arial"/>
                <a:ea typeface="Arial"/>
                <a:cs typeface="Arial"/>
                <a:sym typeface="Arial"/>
              </a:rPr>
              <a:t>Cấu trúc mẫu và mô tả + ví dụ minh họa</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vi-VN" sz="2400" dirty="0">
                <a:latin typeface="Arial"/>
                <a:ea typeface="Arial"/>
                <a:cs typeface="Arial"/>
                <a:sym typeface="Arial"/>
              </a:rPr>
              <a:t>Các bước hiện thực mẫu + code minh họa</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vi-VN" sz="2400" dirty="0">
                <a:latin typeface="Arial"/>
                <a:ea typeface="Arial"/>
                <a:cs typeface="Arial"/>
                <a:sym typeface="Arial"/>
              </a:rPr>
              <a:t>Ưu điểm</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vi-VN" sz="2400" dirty="0">
                <a:latin typeface="Arial"/>
                <a:ea typeface="Arial"/>
                <a:cs typeface="Arial"/>
                <a:sym typeface="Arial"/>
              </a:rPr>
              <a:t>Nhược điểm</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vi-VN" sz="2400" dirty="0">
                <a:latin typeface="Arial"/>
                <a:ea typeface="Arial"/>
                <a:cs typeface="Arial"/>
                <a:sym typeface="Arial"/>
              </a:rPr>
              <a:t>Liên quan đến các mẫu khác</a:t>
            </a:r>
            <a:endParaRPr sz="2400" dirty="0">
              <a:latin typeface="Arial"/>
              <a:ea typeface="Arial"/>
              <a:cs typeface="Arial"/>
              <a:sym typeface="Arial"/>
            </a:endParaRPr>
          </a:p>
        </p:txBody>
      </p:sp>
    </p:spTree>
  </p:cSld>
  <p:clrMapOvr>
    <a:masterClrMapping/>
  </p:clrMapOvr>
  <p:transition advClick="0">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3500" b="1" dirty="0">
                <a:solidFill>
                  <a:schemeClr val="dk1"/>
                </a:solidFill>
              </a:rPr>
              <a:t>1. Tổng quan</a:t>
            </a:r>
            <a:endParaRPr sz="3500" b="1" dirty="0">
              <a:solidFill>
                <a:schemeClr val="dk1"/>
              </a:solidFill>
            </a:endParaRPr>
          </a:p>
        </p:txBody>
      </p:sp>
      <p:sp>
        <p:nvSpPr>
          <p:cNvPr id="68" name="Google Shape;68;p3"/>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vi-VN" sz="2400" dirty="0">
                <a:latin typeface="Arial"/>
                <a:ea typeface="Arial"/>
                <a:cs typeface="Arial"/>
                <a:sym typeface="Arial"/>
              </a:rPr>
              <a:t>Tên</a:t>
            </a:r>
            <a:r>
              <a:rPr lang="en-US" sz="2400" dirty="0">
                <a:latin typeface="Arial"/>
                <a:ea typeface="Arial"/>
                <a:cs typeface="Arial"/>
                <a:sym typeface="Arial"/>
              </a:rPr>
              <a:t> </a:t>
            </a:r>
            <a:r>
              <a:rPr lang="en-US" sz="2400" dirty="0" err="1">
                <a:latin typeface="Arial"/>
                <a:ea typeface="Arial"/>
                <a:cs typeface="Arial"/>
                <a:sym typeface="Arial"/>
              </a:rPr>
              <a:t>mẫu</a:t>
            </a:r>
            <a:r>
              <a:rPr lang="vi-VN" sz="2400" dirty="0">
                <a:latin typeface="Arial"/>
                <a:ea typeface="Arial"/>
                <a:cs typeface="Arial"/>
                <a:sym typeface="Arial"/>
              </a:rPr>
              <a:t>: Prototype</a:t>
            </a:r>
            <a:endParaRPr dirty="0"/>
          </a:p>
          <a:p>
            <a:pPr marL="342900" lvl="0" indent="-342900" algn="just" rtl="0">
              <a:lnSpc>
                <a:spcPct val="120000"/>
              </a:lnSpc>
              <a:spcBef>
                <a:spcPts val="600"/>
              </a:spcBef>
              <a:spcAft>
                <a:spcPts val="0"/>
              </a:spcAft>
              <a:buClr>
                <a:schemeClr val="dk1"/>
              </a:buClr>
              <a:buSzPts val="2400"/>
              <a:buFont typeface="Noto Sans Symbols"/>
              <a:buChar char="❖"/>
            </a:pPr>
            <a:r>
              <a:rPr lang="vi-VN" sz="2400" dirty="0">
                <a:latin typeface="Arial"/>
                <a:ea typeface="Arial"/>
                <a:cs typeface="Arial"/>
                <a:sym typeface="Arial"/>
              </a:rPr>
              <a:t>Mô tả: </a:t>
            </a:r>
            <a:endParaRPr lang="en-US" sz="2400" dirty="0">
              <a:latin typeface="Arial"/>
              <a:ea typeface="Arial"/>
              <a:cs typeface="Arial"/>
              <a:sym typeface="Arial"/>
            </a:endParaRPr>
          </a:p>
          <a:p>
            <a:pPr marL="342900" lvl="0" indent="-342900" algn="just" rtl="0">
              <a:lnSpc>
                <a:spcPct val="120000"/>
              </a:lnSpc>
              <a:spcBef>
                <a:spcPts val="600"/>
              </a:spcBef>
              <a:spcAft>
                <a:spcPts val="0"/>
              </a:spcAft>
              <a:buClr>
                <a:schemeClr val="dk1"/>
              </a:buClr>
              <a:buSzPts val="2400"/>
              <a:buFont typeface="Arial" panose="020B0604020202020204" pitchFamily="34" charset="0"/>
              <a:buChar char="•"/>
            </a:pPr>
            <a:r>
              <a:rPr lang="vi-VN" sz="2400" dirty="0">
                <a:latin typeface="Arial"/>
                <a:ea typeface="Arial"/>
                <a:cs typeface="Arial"/>
                <a:sym typeface="Arial"/>
              </a:rPr>
              <a:t>M</a:t>
            </a:r>
            <a:r>
              <a:rPr lang="en-US" sz="2400" dirty="0" err="1">
                <a:latin typeface="Arial"/>
                <a:ea typeface="Arial"/>
                <a:cs typeface="Arial"/>
                <a:sym typeface="Arial"/>
              </a:rPr>
              <a:t>ẫu</a:t>
            </a:r>
            <a:r>
              <a:rPr lang="vi-VN" sz="2400" dirty="0">
                <a:latin typeface="Arial"/>
                <a:ea typeface="Arial"/>
                <a:cs typeface="Arial"/>
                <a:sym typeface="Arial"/>
              </a:rPr>
              <a:t> Prototype </a:t>
            </a:r>
            <a:r>
              <a:rPr lang="en-US" sz="2400" dirty="0" err="1"/>
              <a:t>được</a:t>
            </a:r>
            <a:r>
              <a:rPr lang="en-US" sz="2400" dirty="0"/>
              <a:t> </a:t>
            </a:r>
            <a:r>
              <a:rPr lang="en-US" sz="2400" dirty="0" err="1"/>
              <a:t>dùng</a:t>
            </a:r>
            <a:r>
              <a:rPr lang="en-US" sz="2400" dirty="0"/>
              <a:t> </a:t>
            </a:r>
            <a:r>
              <a:rPr lang="en-US" sz="2400" dirty="0" err="1"/>
              <a:t>để</a:t>
            </a:r>
            <a:r>
              <a:rPr lang="en-US" sz="2400" dirty="0"/>
              <a:t> </a:t>
            </a:r>
            <a:r>
              <a:rPr lang="vi-VN" sz="2400" dirty="0">
                <a:latin typeface="Arial"/>
                <a:ea typeface="Arial"/>
                <a:cs typeface="Arial"/>
                <a:sym typeface="Arial"/>
              </a:rPr>
              <a:t>tạo ra các đối tượng mới dựa trên một đối tượng gốc đã tồn tại, thay vì tạo ra một đối tượng mới từ đầu. </a:t>
            </a:r>
            <a:endParaRPr lang="en-US" sz="2400" dirty="0">
              <a:latin typeface="Arial"/>
              <a:ea typeface="Arial"/>
              <a:cs typeface="Arial"/>
              <a:sym typeface="Arial"/>
            </a:endParaRPr>
          </a:p>
          <a:p>
            <a:pPr marL="342900" lvl="0" indent="-342900" algn="just" rtl="0">
              <a:lnSpc>
                <a:spcPct val="120000"/>
              </a:lnSpc>
              <a:spcBef>
                <a:spcPts val="600"/>
              </a:spcBef>
              <a:spcAft>
                <a:spcPts val="0"/>
              </a:spcAft>
              <a:buClr>
                <a:schemeClr val="dk1"/>
              </a:buClr>
              <a:buSzPts val="2400"/>
              <a:buFont typeface="Arial" panose="020B0604020202020204" pitchFamily="34" charset="0"/>
              <a:buChar char="•"/>
            </a:pPr>
            <a:r>
              <a:rPr lang="vi-VN" sz="2400" dirty="0">
                <a:latin typeface="Arial"/>
                <a:ea typeface="Arial"/>
                <a:cs typeface="Arial"/>
                <a:sym typeface="Arial"/>
              </a:rPr>
              <a:t>Ý tưởng chính của mẫu Prototype là sử dụng một đối tượng gốc (prototype) làm mẫu để sao chép và tạo ra các đối tượng mới một cách hiệu quả.</a:t>
            </a:r>
            <a:endParaRPr lang="en-US" sz="2400" dirty="0">
              <a:latin typeface="Arial"/>
              <a:ea typeface="Arial"/>
              <a:cs typeface="Arial"/>
              <a:sym typeface="Arial"/>
            </a:endParaRPr>
          </a:p>
          <a:p>
            <a:pPr marL="342900" lvl="0" indent="-342900" algn="just" rtl="0">
              <a:lnSpc>
                <a:spcPct val="120000"/>
              </a:lnSpc>
              <a:spcBef>
                <a:spcPts val="600"/>
              </a:spcBef>
              <a:spcAft>
                <a:spcPts val="0"/>
              </a:spcAft>
              <a:buClr>
                <a:schemeClr val="dk1"/>
              </a:buClr>
              <a:buSzPts val="2400"/>
              <a:buFont typeface="Noto Sans Symbols"/>
              <a:buChar char="❖"/>
            </a:pPr>
            <a:r>
              <a:rPr lang="vi-VN" sz="2400" dirty="0">
                <a:latin typeface="Arial"/>
                <a:ea typeface="Arial"/>
                <a:cs typeface="Arial"/>
                <a:sym typeface="Arial"/>
              </a:rPr>
              <a:t>Phân loại: </a:t>
            </a:r>
            <a:r>
              <a:rPr lang="en-US" sz="2400" dirty="0">
                <a:latin typeface="Arial"/>
                <a:ea typeface="Arial"/>
                <a:cs typeface="Arial"/>
                <a:sym typeface="Arial"/>
              </a:rPr>
              <a:t>Creational pattern</a:t>
            </a:r>
            <a:endParaRPr dirty="0"/>
          </a:p>
        </p:txBody>
      </p:sp>
      <p:pic>
        <p:nvPicPr>
          <p:cNvPr id="3" name="Picture 2">
            <a:extLst>
              <a:ext uri="{FF2B5EF4-FFF2-40B4-BE49-F238E27FC236}">
                <a16:creationId xmlns:a16="http://schemas.microsoft.com/office/drawing/2014/main" id="{DF48629D-3E1D-D8A5-187F-5EA31D50D029}"/>
              </a:ext>
            </a:extLst>
          </p:cNvPr>
          <p:cNvPicPr>
            <a:picLocks noChangeAspect="1"/>
          </p:cNvPicPr>
          <p:nvPr/>
        </p:nvPicPr>
        <p:blipFill>
          <a:blip r:embed="rId3"/>
          <a:stretch>
            <a:fillRect/>
          </a:stretch>
        </p:blipFill>
        <p:spPr>
          <a:xfrm>
            <a:off x="5726673" y="4573444"/>
            <a:ext cx="3358335" cy="2220645"/>
          </a:xfrm>
          <a:prstGeom prst="rect">
            <a:avLst/>
          </a:prstGeom>
        </p:spPr>
      </p:pic>
    </p:spTree>
  </p:cSld>
  <p:clrMapOvr>
    <a:masterClrMapping/>
  </p:clrMapOvr>
  <p:transition advClick="0">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3500" b="1" dirty="0">
                <a:solidFill>
                  <a:schemeClr val="dk1"/>
                </a:solidFill>
              </a:rPr>
              <a:t>2. </a:t>
            </a:r>
            <a:r>
              <a:rPr lang="vi-VN" sz="3500" b="1" dirty="0"/>
              <a:t>Ngữ cảnh/trường hợp sử dụng</a:t>
            </a:r>
            <a:br>
              <a:rPr lang="vi-VN" sz="3500" b="1" dirty="0"/>
            </a:br>
            <a:endParaRPr sz="3500" b="1" dirty="0">
              <a:solidFill>
                <a:schemeClr val="dk1"/>
              </a:solidFill>
            </a:endParaRPr>
          </a:p>
        </p:txBody>
      </p:sp>
      <p:pic>
        <p:nvPicPr>
          <p:cNvPr id="74" name="Google Shape;74;p4" descr="A cartoon of a plane and a plane&#10;&#10;Description automatically generated"/>
          <p:cNvPicPr preferRelativeResize="0">
            <a:picLocks noGrp="1"/>
          </p:cNvPicPr>
          <p:nvPr>
            <p:ph type="body" idx="1"/>
          </p:nvPr>
        </p:nvPicPr>
        <p:blipFill rotWithShape="1">
          <a:blip r:embed="rId3">
            <a:alphaModFix/>
          </a:blip>
          <a:srcRect/>
          <a:stretch/>
        </p:blipFill>
        <p:spPr>
          <a:xfrm>
            <a:off x="176981" y="2104714"/>
            <a:ext cx="4395019" cy="3822291"/>
          </a:xfrm>
          <a:prstGeom prst="rect">
            <a:avLst/>
          </a:prstGeom>
          <a:noFill/>
          <a:ln>
            <a:noFill/>
          </a:ln>
        </p:spPr>
      </p:pic>
      <p:pic>
        <p:nvPicPr>
          <p:cNvPr id="81" name="Google Shape;81;p5" descr="Cartoon of a person with a box in a glass container&#10;&#10;Description automatically generated with medium confidence"/>
          <p:cNvPicPr preferRelativeResize="0"/>
          <p:nvPr/>
        </p:nvPicPr>
        <p:blipFill rotWithShape="1">
          <a:blip r:embed="rId4">
            <a:alphaModFix/>
          </a:blip>
          <a:srcRect/>
          <a:stretch/>
        </p:blipFill>
        <p:spPr>
          <a:xfrm>
            <a:off x="4503174" y="2104713"/>
            <a:ext cx="4463845" cy="4020784"/>
          </a:xfrm>
          <a:prstGeom prst="rect">
            <a:avLst/>
          </a:prstGeom>
          <a:noFill/>
          <a:ln>
            <a:noFill/>
          </a:ln>
        </p:spPr>
      </p:pic>
    </p:spTree>
  </p:cSld>
  <p:clrMapOvr>
    <a:masterClrMapping/>
  </p:clrMapOvr>
  <p:transition advClick="0">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6"/>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3500" b="1" dirty="0">
                <a:solidFill>
                  <a:schemeClr val="dk1"/>
                </a:solidFill>
              </a:rPr>
              <a:t>2. Ngữ cảnh/trường hợp sử dụng</a:t>
            </a:r>
            <a:br>
              <a:rPr lang="vi-VN" sz="4000" b="1" dirty="0">
                <a:solidFill>
                  <a:schemeClr val="dk1"/>
                </a:solidFill>
              </a:rPr>
            </a:br>
            <a:endParaRPr sz="4000" b="1" dirty="0">
              <a:solidFill>
                <a:schemeClr val="dk1"/>
              </a:solidFill>
            </a:endParaRPr>
          </a:p>
        </p:txBody>
      </p:sp>
      <p:sp>
        <p:nvSpPr>
          <p:cNvPr id="87" name="Google Shape;87;p6"/>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vi-VN" sz="2400" dirty="0">
                <a:latin typeface="Arial"/>
                <a:ea typeface="Arial"/>
                <a:cs typeface="Arial"/>
                <a:sym typeface="Arial"/>
              </a:rPr>
              <a:t>Trường hợp sử dụng:</a:t>
            </a:r>
            <a:endParaRPr dirty="0"/>
          </a:p>
          <a:p>
            <a:pPr marL="342900" indent="-342900" algn="just">
              <a:lnSpc>
                <a:spcPct val="120000"/>
              </a:lnSpc>
              <a:spcBef>
                <a:spcPts val="600"/>
              </a:spcBef>
              <a:buSzPts val="2400"/>
              <a:buFont typeface="Arial" panose="020B0604020202020204" pitchFamily="34" charset="0"/>
              <a:buChar char="•"/>
            </a:pPr>
            <a:r>
              <a:rPr lang="en-US" sz="2400" dirty="0"/>
              <a:t>K</a:t>
            </a:r>
            <a:r>
              <a:rPr lang="vi-VN" sz="2400" dirty="0">
                <a:latin typeface="Arial"/>
                <a:ea typeface="Arial"/>
                <a:cs typeface="Arial"/>
                <a:sym typeface="Arial"/>
              </a:rPr>
              <a:t>hi việc tạo một object tốn nhiều chi phí và thời gian trong khi bạn đã có một object tương tự tồn tại.</a:t>
            </a:r>
            <a:endParaRPr lang="en-US" sz="2400" dirty="0">
              <a:latin typeface="Arial"/>
              <a:ea typeface="Arial"/>
              <a:cs typeface="Arial"/>
              <a:sym typeface="Arial"/>
            </a:endParaRPr>
          </a:p>
          <a:p>
            <a:pPr marL="342900" indent="-342900" algn="just">
              <a:lnSpc>
                <a:spcPct val="120000"/>
              </a:lnSpc>
              <a:spcBef>
                <a:spcPts val="600"/>
              </a:spcBef>
              <a:buSzPts val="2400"/>
              <a:buFont typeface="Arial" panose="020B0604020202020204" pitchFamily="34" charset="0"/>
              <a:buChar char="•"/>
            </a:pPr>
            <a:r>
              <a:rPr lang="en-US" sz="2400" dirty="0"/>
              <a:t>K</a:t>
            </a:r>
            <a:r>
              <a:rPr lang="vi-VN" sz="2400" dirty="0"/>
              <a:t>hi không biết trước lớp cụ thể của đối tượng</a:t>
            </a:r>
            <a:endParaRPr lang="en-US" sz="2400" dirty="0"/>
          </a:p>
          <a:p>
            <a:pPr marL="342900" indent="-342900" algn="just">
              <a:lnSpc>
                <a:spcPct val="120000"/>
              </a:lnSpc>
              <a:spcBef>
                <a:spcPts val="600"/>
              </a:spcBef>
              <a:buSzPts val="2400"/>
            </a:pPr>
            <a:r>
              <a:rPr lang="en-US" sz="2400" dirty="0"/>
              <a:t>T</a:t>
            </a:r>
            <a:r>
              <a:rPr lang="vi-VN" sz="2400" dirty="0"/>
              <a:t>ránh việc tạo ra nhiều lớp con để tạo ra các đối tượng khác nhau</a:t>
            </a:r>
            <a:endParaRPr lang="en-US" sz="2400" dirty="0"/>
          </a:p>
          <a:p>
            <a:pPr marL="342900" indent="-342900" algn="just">
              <a:lnSpc>
                <a:spcPct val="120000"/>
              </a:lnSpc>
              <a:spcBef>
                <a:spcPts val="600"/>
              </a:spcBef>
              <a:buSzPts val="2400"/>
            </a:pPr>
            <a:r>
              <a:rPr lang="vi-VN" sz="2400" dirty="0"/>
              <a:t>Khi muốn tạo ra các đối tượng có tính chất nguyên mẫu</a:t>
            </a:r>
            <a:endParaRPr sz="2400" dirty="0"/>
          </a:p>
        </p:txBody>
      </p:sp>
    </p:spTree>
  </p:cSld>
  <p:clrMapOvr>
    <a:masterClrMapping/>
  </p:clrMapOvr>
  <p:transition advClick="0">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0"/>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3500" b="1" dirty="0">
                <a:solidFill>
                  <a:schemeClr val="dk1"/>
                </a:solidFill>
              </a:rPr>
              <a:t>3. Cấu trúc mẫu và mô tả </a:t>
            </a:r>
            <a:endParaRPr sz="3500" b="1" dirty="0">
              <a:solidFill>
                <a:schemeClr val="dk1"/>
              </a:solidFill>
            </a:endParaRPr>
          </a:p>
        </p:txBody>
      </p:sp>
      <p:pic>
        <p:nvPicPr>
          <p:cNvPr id="111" name="Google Shape;111;p10" descr="A diagram of a software developer&#10;&#10;Description automatically generated with medium confidence"/>
          <p:cNvPicPr preferRelativeResize="0">
            <a:picLocks noGrp="1"/>
          </p:cNvPicPr>
          <p:nvPr>
            <p:ph type="body" idx="1"/>
          </p:nvPr>
        </p:nvPicPr>
        <p:blipFill rotWithShape="1">
          <a:blip r:embed="rId3">
            <a:alphaModFix/>
          </a:blip>
          <a:srcRect/>
          <a:stretch/>
        </p:blipFill>
        <p:spPr>
          <a:xfrm>
            <a:off x="495300" y="914401"/>
            <a:ext cx="7505700" cy="5932266"/>
          </a:xfrm>
          <a:prstGeom prst="rect">
            <a:avLst/>
          </a:prstGeom>
          <a:noFill/>
          <a:ln>
            <a:noFill/>
          </a:ln>
        </p:spPr>
      </p:pic>
    </p:spTree>
  </p:cSld>
  <p:clrMapOvr>
    <a:masterClrMapping/>
  </p:clrMapOvr>
  <p:transition advClick="0">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1"/>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4000" b="1">
                <a:solidFill>
                  <a:schemeClr val="dk1"/>
                </a:solidFill>
              </a:rPr>
              <a:t>3. Cấu trúc mẫu và mô tả </a:t>
            </a:r>
            <a:endParaRPr sz="4000" b="1">
              <a:solidFill>
                <a:schemeClr val="dk1"/>
              </a:solidFill>
            </a:endParaRPr>
          </a:p>
        </p:txBody>
      </p:sp>
      <p:sp>
        <p:nvSpPr>
          <p:cNvPr id="117" name="Google Shape;117;p11"/>
          <p:cNvSpPr txBox="1">
            <a:spLocks noGrp="1"/>
          </p:cNvSpPr>
          <p:nvPr>
            <p:ph type="body" idx="1"/>
          </p:nvPr>
        </p:nvSpPr>
        <p:spPr>
          <a:xfrm>
            <a:off x="457200" y="1034179"/>
            <a:ext cx="8458200" cy="55165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Wingdings" panose="05000000000000000000" pitchFamily="2" charset="2"/>
              <a:buChar char="v"/>
            </a:pPr>
            <a:r>
              <a:rPr lang="en-US" sz="2300" dirty="0" err="1"/>
              <a:t>Các</a:t>
            </a:r>
            <a:r>
              <a:rPr lang="en-US" sz="2300" dirty="0"/>
              <a:t> </a:t>
            </a:r>
            <a:r>
              <a:rPr lang="en-US" sz="2300" dirty="0" err="1"/>
              <a:t>thành</a:t>
            </a:r>
            <a:r>
              <a:rPr lang="en-US" sz="2300" dirty="0"/>
              <a:t> </a:t>
            </a:r>
            <a:r>
              <a:rPr lang="en-US" sz="2300" dirty="0" err="1"/>
              <a:t>phần</a:t>
            </a:r>
            <a:r>
              <a:rPr lang="en-US" sz="2300" dirty="0"/>
              <a:t>:</a:t>
            </a:r>
          </a:p>
          <a:p>
            <a:pPr marL="342900" lvl="0" indent="-342900" algn="l" rtl="0">
              <a:spcBef>
                <a:spcPts val="0"/>
              </a:spcBef>
              <a:spcAft>
                <a:spcPts val="0"/>
              </a:spcAft>
              <a:buClr>
                <a:schemeClr val="dk1"/>
              </a:buClr>
              <a:buSzPts val="2400"/>
              <a:buFont typeface="Arial"/>
              <a:buChar char="•"/>
            </a:pPr>
            <a:r>
              <a:rPr lang="vi-VN" sz="2300" dirty="0"/>
              <a:t>Prototype Interface</a:t>
            </a:r>
          </a:p>
          <a:p>
            <a:pPr marL="342900" lvl="0" indent="-342900" algn="l" rtl="0">
              <a:spcBef>
                <a:spcPts val="0"/>
              </a:spcBef>
              <a:spcAft>
                <a:spcPts val="0"/>
              </a:spcAft>
              <a:buClr>
                <a:schemeClr val="dk1"/>
              </a:buClr>
              <a:buSzPct val="50000"/>
              <a:buFont typeface="Courier New" panose="02070309020205020404" pitchFamily="49" charset="0"/>
              <a:buChar char="o"/>
            </a:pPr>
            <a:r>
              <a:rPr lang="vi-VN" sz="2300" dirty="0"/>
              <a:t>Định nghĩa các phương thức cần thiết cho việc sao chép các đối tượng.</a:t>
            </a:r>
          </a:p>
          <a:p>
            <a:pPr marL="342900" lvl="0" indent="-342900" algn="l" rtl="0">
              <a:spcBef>
                <a:spcPts val="0"/>
              </a:spcBef>
              <a:spcAft>
                <a:spcPts val="0"/>
              </a:spcAft>
              <a:buClr>
                <a:schemeClr val="dk1"/>
              </a:buClr>
              <a:buSzPct val="50000"/>
              <a:buFont typeface="Courier New" panose="02070309020205020404" pitchFamily="49" charset="0"/>
              <a:buChar char="o"/>
            </a:pPr>
            <a:r>
              <a:rPr lang="vi-VN" sz="2300" dirty="0"/>
              <a:t>Thường chứa một phương thức để sao chép chính đối tượng </a:t>
            </a:r>
            <a:r>
              <a:rPr lang="en-US" sz="2300" dirty="0" err="1"/>
              <a:t>đó</a:t>
            </a:r>
            <a:endParaRPr lang="en-US" sz="2300" dirty="0"/>
          </a:p>
          <a:p>
            <a:pPr marL="342900" indent="-342900">
              <a:spcBef>
                <a:spcPts val="0"/>
              </a:spcBef>
              <a:buSzPts val="2400"/>
            </a:pPr>
            <a:r>
              <a:rPr lang="vi-VN" sz="2300" dirty="0"/>
              <a:t>Concrete Prototype</a:t>
            </a:r>
          </a:p>
          <a:p>
            <a:pPr marL="342900" indent="-342900">
              <a:spcBef>
                <a:spcPts val="0"/>
              </a:spcBef>
              <a:buSzPct val="50000"/>
              <a:buFont typeface="Courier New" panose="02070309020205020404" pitchFamily="49" charset="0"/>
              <a:buChar char="o"/>
            </a:pPr>
            <a:r>
              <a:rPr lang="vi-VN" sz="2300" dirty="0"/>
              <a:t>Triển khai </a:t>
            </a:r>
            <a:r>
              <a:rPr lang="en-US" sz="2300" dirty="0" err="1"/>
              <a:t>các</a:t>
            </a:r>
            <a:r>
              <a:rPr lang="en-US" sz="2300" dirty="0"/>
              <a:t> </a:t>
            </a:r>
            <a:r>
              <a:rPr lang="en-US" sz="2300" dirty="0" err="1"/>
              <a:t>phương</a:t>
            </a:r>
            <a:r>
              <a:rPr lang="en-US" sz="2300" dirty="0"/>
              <a:t> </a:t>
            </a:r>
            <a:r>
              <a:rPr lang="en-US" sz="2300" dirty="0" err="1"/>
              <a:t>thức</a:t>
            </a:r>
            <a:r>
              <a:rPr lang="en-US" sz="2300" dirty="0"/>
              <a:t> </a:t>
            </a:r>
            <a:r>
              <a:rPr lang="en-US" sz="2300" dirty="0" err="1"/>
              <a:t>trong</a:t>
            </a:r>
            <a:r>
              <a:rPr lang="en-US" sz="2300" dirty="0"/>
              <a:t> </a:t>
            </a:r>
            <a:r>
              <a:rPr lang="vi-VN" sz="2300" dirty="0"/>
              <a:t>Prototype Interface</a:t>
            </a:r>
          </a:p>
          <a:p>
            <a:pPr marL="342900" indent="-342900">
              <a:spcBef>
                <a:spcPts val="0"/>
              </a:spcBef>
              <a:buSzPct val="50000"/>
              <a:buFont typeface="Courier New" panose="02070309020205020404" pitchFamily="49" charset="0"/>
              <a:buChar char="o"/>
            </a:pPr>
            <a:r>
              <a:rPr lang="en-US" sz="2300" dirty="0"/>
              <a:t>X</a:t>
            </a:r>
            <a:r>
              <a:rPr lang="vi-VN" sz="2300" dirty="0"/>
              <a:t>ác định cách thực hiện quá trình sao chép đối tượng của chính nó. </a:t>
            </a:r>
            <a:endParaRPr lang="en-US" sz="2300" dirty="0"/>
          </a:p>
          <a:p>
            <a:pPr marL="342900" indent="-342900">
              <a:spcBef>
                <a:spcPts val="0"/>
              </a:spcBef>
              <a:buSzPct val="50000"/>
              <a:buFont typeface="Courier New" panose="02070309020205020404" pitchFamily="49" charset="0"/>
              <a:buChar char="o"/>
            </a:pPr>
            <a:r>
              <a:rPr lang="en-US" sz="2300" dirty="0"/>
              <a:t>T</a:t>
            </a:r>
            <a:r>
              <a:rPr lang="vi-VN" sz="2300" dirty="0"/>
              <a:t>hường bao gồm một phương thức để tạo ra một bản sao mới của đối tượng hiện tại. Phương thức này thường được gọi là clone()</a:t>
            </a:r>
            <a:endParaRPr lang="en-US" sz="2300" dirty="0"/>
          </a:p>
          <a:p>
            <a:pPr marL="342900" indent="-342900">
              <a:spcBef>
                <a:spcPts val="0"/>
              </a:spcBef>
              <a:buSzPts val="2400"/>
            </a:pPr>
            <a:r>
              <a:rPr lang="vi-VN" sz="2300" dirty="0"/>
              <a:t>Client: tạo ra một đối tượng mới bằng việc yêu cầu một kiểu mẫu để sao chép của nó.</a:t>
            </a:r>
            <a:endParaRPr sz="2300" dirty="0"/>
          </a:p>
        </p:txBody>
      </p:sp>
    </p:spTree>
  </p:cSld>
  <p:clrMapOvr>
    <a:masterClrMapping/>
  </p:clrMapOvr>
  <p:transition advClick="0">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3500" b="1" dirty="0">
                <a:solidFill>
                  <a:schemeClr val="dk1"/>
                </a:solidFill>
              </a:rPr>
              <a:t>4. Code</a:t>
            </a:r>
            <a:r>
              <a:rPr lang="en-US" sz="3500" b="1" dirty="0">
                <a:solidFill>
                  <a:schemeClr val="dk1"/>
                </a:solidFill>
              </a:rPr>
              <a:t> </a:t>
            </a:r>
            <a:r>
              <a:rPr lang="en-US" sz="3500" b="1" dirty="0" err="1">
                <a:solidFill>
                  <a:schemeClr val="dk1"/>
                </a:solidFill>
              </a:rPr>
              <a:t>minh</a:t>
            </a:r>
            <a:r>
              <a:rPr lang="en-US" sz="3500" b="1" dirty="0">
                <a:solidFill>
                  <a:schemeClr val="dk1"/>
                </a:solidFill>
              </a:rPr>
              <a:t> </a:t>
            </a:r>
            <a:r>
              <a:rPr lang="en-US" sz="3500" b="1" dirty="0" err="1">
                <a:solidFill>
                  <a:schemeClr val="dk1"/>
                </a:solidFill>
              </a:rPr>
              <a:t>họa</a:t>
            </a:r>
            <a:endParaRPr sz="3500" b="1" dirty="0">
              <a:solidFill>
                <a:schemeClr val="dk1"/>
              </a:solidFill>
            </a:endParaRPr>
          </a:p>
        </p:txBody>
      </p:sp>
      <p:sp>
        <p:nvSpPr>
          <p:cNvPr id="171" name="Google Shape;171;p13"/>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2400"/>
              <a:buFont typeface="Arial"/>
              <a:buNone/>
            </a:pPr>
            <a:r>
              <a:rPr lang="vi-VN" sz="2400" dirty="0">
                <a:latin typeface="Arial"/>
                <a:ea typeface="Arial"/>
                <a:cs typeface="Arial"/>
                <a:sym typeface="Arial"/>
              </a:rPr>
              <a:t> public class Person</a:t>
            </a:r>
            <a:endParaRPr dirty="0"/>
          </a:p>
          <a:p>
            <a:pPr marL="0" lvl="0" indent="0" algn="just" rtl="0">
              <a:lnSpc>
                <a:spcPct val="120000"/>
              </a:lnSpc>
              <a:spcBef>
                <a:spcPts val="600"/>
              </a:spcBef>
              <a:spcAft>
                <a:spcPts val="0"/>
              </a:spcAft>
              <a:buClr>
                <a:schemeClr val="dk1"/>
              </a:buClr>
              <a:buSzPts val="2400"/>
              <a:buFont typeface="Arial"/>
              <a:buNone/>
            </a:pPr>
            <a:r>
              <a:rPr lang="vi-VN" sz="2400" dirty="0">
                <a:latin typeface="Arial"/>
                <a:ea typeface="Arial"/>
                <a:cs typeface="Arial"/>
                <a:sym typeface="Arial"/>
              </a:rPr>
              <a:t>    {</a:t>
            </a:r>
            <a:endParaRPr dirty="0"/>
          </a:p>
          <a:p>
            <a:pPr marL="0" lvl="0" indent="0" algn="just" rtl="0">
              <a:lnSpc>
                <a:spcPct val="120000"/>
              </a:lnSpc>
              <a:spcBef>
                <a:spcPts val="600"/>
              </a:spcBef>
              <a:spcAft>
                <a:spcPts val="0"/>
              </a:spcAft>
              <a:buClr>
                <a:schemeClr val="dk1"/>
              </a:buClr>
              <a:buSzPts val="2400"/>
              <a:buFont typeface="Arial"/>
              <a:buNone/>
            </a:pPr>
            <a:r>
              <a:rPr lang="vi-VN" sz="2400" dirty="0">
                <a:latin typeface="Arial"/>
                <a:ea typeface="Arial"/>
                <a:cs typeface="Arial"/>
                <a:sym typeface="Arial"/>
              </a:rPr>
              <a:t>	…</a:t>
            </a:r>
            <a:endParaRPr dirty="0"/>
          </a:p>
          <a:p>
            <a:pPr marL="0" lvl="0" indent="0" algn="just" rtl="0">
              <a:lnSpc>
                <a:spcPct val="120000"/>
              </a:lnSpc>
              <a:spcBef>
                <a:spcPts val="600"/>
              </a:spcBef>
              <a:spcAft>
                <a:spcPts val="0"/>
              </a:spcAft>
              <a:buClr>
                <a:schemeClr val="dk1"/>
              </a:buClr>
              <a:buSzPts val="2400"/>
              <a:buFont typeface="Arial"/>
              <a:buNone/>
            </a:pPr>
            <a:r>
              <a:rPr lang="vi-VN" sz="2400" dirty="0">
                <a:latin typeface="Arial"/>
                <a:ea typeface="Arial"/>
                <a:cs typeface="Arial"/>
                <a:sym typeface="Arial"/>
              </a:rPr>
              <a:t>        //Các object con bên trong chỉ được copy reference. Nghĩa là chỉ nhân bản được value type.</a:t>
            </a:r>
            <a:endParaRPr dirty="0"/>
          </a:p>
          <a:p>
            <a:pPr marL="0" lvl="0" indent="0" algn="just" rtl="0">
              <a:lnSpc>
                <a:spcPct val="120000"/>
              </a:lnSpc>
              <a:spcBef>
                <a:spcPts val="600"/>
              </a:spcBef>
              <a:spcAft>
                <a:spcPts val="0"/>
              </a:spcAft>
              <a:buClr>
                <a:schemeClr val="dk1"/>
              </a:buClr>
              <a:buSzPts val="2400"/>
              <a:buFont typeface="Arial"/>
              <a:buNone/>
            </a:pPr>
            <a:r>
              <a:rPr lang="vi-VN" sz="2400" dirty="0">
                <a:latin typeface="Arial"/>
                <a:ea typeface="Arial"/>
                <a:cs typeface="Arial"/>
                <a:sym typeface="Arial"/>
              </a:rPr>
              <a:t>        public Person ShallowCopy()</a:t>
            </a:r>
            <a:endParaRPr dirty="0"/>
          </a:p>
          <a:p>
            <a:pPr marL="0" lvl="0" indent="0" algn="just" rtl="0">
              <a:lnSpc>
                <a:spcPct val="120000"/>
              </a:lnSpc>
              <a:spcBef>
                <a:spcPts val="600"/>
              </a:spcBef>
              <a:spcAft>
                <a:spcPts val="0"/>
              </a:spcAft>
              <a:buClr>
                <a:schemeClr val="dk1"/>
              </a:buClr>
              <a:buSzPts val="2400"/>
              <a:buFont typeface="Arial"/>
              <a:buNone/>
            </a:pPr>
            <a:r>
              <a:rPr lang="vi-VN" sz="2400" dirty="0">
                <a:latin typeface="Arial"/>
                <a:ea typeface="Arial"/>
                <a:cs typeface="Arial"/>
                <a:sym typeface="Arial"/>
              </a:rPr>
              <a:t>        {</a:t>
            </a:r>
            <a:endParaRPr dirty="0"/>
          </a:p>
          <a:p>
            <a:pPr marL="0" lvl="0" indent="0" algn="just" rtl="0">
              <a:lnSpc>
                <a:spcPct val="120000"/>
              </a:lnSpc>
              <a:spcBef>
                <a:spcPts val="600"/>
              </a:spcBef>
              <a:spcAft>
                <a:spcPts val="0"/>
              </a:spcAft>
              <a:buClr>
                <a:schemeClr val="dk1"/>
              </a:buClr>
              <a:buSzPts val="2400"/>
              <a:buFont typeface="Arial"/>
              <a:buNone/>
            </a:pPr>
            <a:r>
              <a:rPr lang="vi-VN" sz="2400" dirty="0">
                <a:latin typeface="Arial"/>
                <a:ea typeface="Arial"/>
                <a:cs typeface="Arial"/>
                <a:sym typeface="Arial"/>
              </a:rPr>
              <a:t>            return (Person)this.MemberwiseClone();</a:t>
            </a:r>
            <a:endParaRPr dirty="0"/>
          </a:p>
          <a:p>
            <a:pPr marL="0" lvl="0" indent="0" algn="just" rtl="0">
              <a:lnSpc>
                <a:spcPct val="120000"/>
              </a:lnSpc>
              <a:spcBef>
                <a:spcPts val="600"/>
              </a:spcBef>
              <a:spcAft>
                <a:spcPts val="0"/>
              </a:spcAft>
              <a:buClr>
                <a:schemeClr val="dk1"/>
              </a:buClr>
              <a:buSzPts val="2400"/>
              <a:buFont typeface="Arial"/>
              <a:buNone/>
            </a:pPr>
            <a:r>
              <a:rPr lang="vi-VN" sz="2400" dirty="0">
                <a:latin typeface="Arial"/>
                <a:ea typeface="Arial"/>
                <a:cs typeface="Arial"/>
                <a:sym typeface="Arial"/>
              </a:rPr>
              <a:t>        }</a:t>
            </a:r>
            <a:endParaRPr dirty="0"/>
          </a:p>
          <a:p>
            <a:pPr marL="457200" lvl="1" indent="0" algn="just" rtl="0">
              <a:lnSpc>
                <a:spcPct val="120000"/>
              </a:lnSpc>
              <a:spcBef>
                <a:spcPts val="600"/>
              </a:spcBef>
              <a:spcAft>
                <a:spcPts val="0"/>
              </a:spcAft>
              <a:buClr>
                <a:schemeClr val="dk1"/>
              </a:buClr>
              <a:buSzPts val="2000"/>
              <a:buFont typeface="Arial"/>
              <a:buNone/>
            </a:pPr>
            <a:r>
              <a:rPr lang="vi-VN" sz="2000" dirty="0">
                <a:latin typeface="Arial"/>
                <a:ea typeface="Arial"/>
                <a:cs typeface="Arial"/>
                <a:sym typeface="Arial"/>
              </a:rPr>
              <a:t>…</a:t>
            </a:r>
            <a:endParaRPr dirty="0"/>
          </a:p>
          <a:p>
            <a:pPr marL="457200" lvl="1" indent="0" algn="just" rtl="0">
              <a:lnSpc>
                <a:spcPct val="120000"/>
              </a:lnSpc>
              <a:spcBef>
                <a:spcPts val="600"/>
              </a:spcBef>
              <a:spcAft>
                <a:spcPts val="0"/>
              </a:spcAft>
              <a:buClr>
                <a:schemeClr val="dk1"/>
              </a:buClr>
              <a:buSzPts val="2000"/>
              <a:buFont typeface="Arial"/>
              <a:buNone/>
            </a:pPr>
            <a:r>
              <a:rPr lang="vi-VN" sz="2000" dirty="0">
                <a:latin typeface="Arial"/>
                <a:ea typeface="Arial"/>
                <a:cs typeface="Arial"/>
                <a:sym typeface="Arial"/>
              </a:rPr>
              <a:t>}</a:t>
            </a:r>
            <a:endParaRPr dirty="0"/>
          </a:p>
        </p:txBody>
      </p:sp>
    </p:spTree>
  </p:cSld>
  <p:clrMapOvr>
    <a:masterClrMapping/>
  </p:clrMapOvr>
  <p:transition advClick="0">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2"/>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vi-VN" sz="4000" b="1">
                <a:solidFill>
                  <a:schemeClr val="dk1"/>
                </a:solidFill>
              </a:rPr>
              <a:t>5. Ưu điểm</a:t>
            </a:r>
            <a:endParaRPr sz="4000" b="1">
              <a:solidFill>
                <a:schemeClr val="dk1"/>
              </a:solidFill>
            </a:endParaRPr>
          </a:p>
        </p:txBody>
      </p:sp>
      <p:sp>
        <p:nvSpPr>
          <p:cNvPr id="226" name="Google Shape;226;p22"/>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vi-VN" sz="2400">
                <a:latin typeface="Arial"/>
                <a:ea typeface="Arial"/>
                <a:cs typeface="Arial"/>
                <a:sym typeface="Arial"/>
              </a:rPr>
              <a:t>Thêm và loại bỏ lớp concrete lúc run-time:</a:t>
            </a:r>
            <a:endParaRPr/>
          </a:p>
          <a:p>
            <a:pPr marL="342900" lvl="0" indent="-342900" algn="just" rtl="0">
              <a:lnSpc>
                <a:spcPct val="120000"/>
              </a:lnSpc>
              <a:spcBef>
                <a:spcPts val="600"/>
              </a:spcBef>
              <a:spcAft>
                <a:spcPts val="0"/>
              </a:spcAft>
              <a:buClr>
                <a:schemeClr val="dk1"/>
              </a:buClr>
              <a:buSzPts val="2400"/>
              <a:buFont typeface="Noto Sans Symbols"/>
              <a:buChar char="❖"/>
            </a:pPr>
            <a:r>
              <a:rPr lang="vi-VN" sz="2400">
                <a:latin typeface="Arial"/>
                <a:ea typeface="Arial"/>
                <a:cs typeface="Arial"/>
                <a:sym typeface="Arial"/>
              </a:rPr>
              <a:t>Khởi tạo object mới bằng cách thay đổi attribute</a:t>
            </a:r>
            <a:endParaRPr/>
          </a:p>
          <a:p>
            <a:pPr marL="342900" lvl="0" indent="-342900" algn="just" rtl="0">
              <a:lnSpc>
                <a:spcPct val="120000"/>
              </a:lnSpc>
              <a:spcBef>
                <a:spcPts val="600"/>
              </a:spcBef>
              <a:spcAft>
                <a:spcPts val="0"/>
              </a:spcAft>
              <a:buClr>
                <a:schemeClr val="dk1"/>
              </a:buClr>
              <a:buSzPts val="2400"/>
              <a:buFont typeface="Noto Sans Symbols"/>
              <a:buChar char="❖"/>
            </a:pPr>
            <a:r>
              <a:rPr lang="vi-VN" sz="2400">
                <a:latin typeface="Arial"/>
                <a:ea typeface="Arial"/>
                <a:cs typeface="Arial"/>
                <a:sym typeface="Arial"/>
              </a:rPr>
              <a:t>Khởi tạo object mới bằng cách thay đổi cấu trúc</a:t>
            </a:r>
            <a:endParaRPr/>
          </a:p>
          <a:p>
            <a:pPr marL="342900" lvl="0" indent="-342900" algn="just" rtl="0">
              <a:lnSpc>
                <a:spcPct val="120000"/>
              </a:lnSpc>
              <a:spcBef>
                <a:spcPts val="600"/>
              </a:spcBef>
              <a:spcAft>
                <a:spcPts val="0"/>
              </a:spcAft>
              <a:buClr>
                <a:schemeClr val="dk1"/>
              </a:buClr>
              <a:buSzPts val="2400"/>
              <a:buFont typeface="Noto Sans Symbols"/>
              <a:buChar char="❖"/>
            </a:pPr>
            <a:r>
              <a:rPr lang="vi-VN" sz="2400">
                <a:latin typeface="Arial"/>
                <a:ea typeface="Arial"/>
                <a:cs typeface="Arial"/>
                <a:sym typeface="Arial"/>
              </a:rPr>
              <a:t>Giảm việc phân lớp</a:t>
            </a:r>
            <a:endParaRPr/>
          </a:p>
          <a:p>
            <a:pPr marL="342900" lvl="0" indent="-190500" algn="just" rtl="0">
              <a:lnSpc>
                <a:spcPct val="120000"/>
              </a:lnSpc>
              <a:spcBef>
                <a:spcPts val="600"/>
              </a:spcBef>
              <a:spcAft>
                <a:spcPts val="0"/>
              </a:spcAft>
              <a:buClr>
                <a:schemeClr val="dk1"/>
              </a:buClr>
              <a:buSzPts val="2400"/>
              <a:buFont typeface="Noto Sans Symbols"/>
              <a:buNone/>
            </a:pPr>
            <a:endParaRPr sz="2400">
              <a:latin typeface="Arial"/>
              <a:ea typeface="Arial"/>
              <a:cs typeface="Arial"/>
              <a:sym typeface="Arial"/>
            </a:endParaRPr>
          </a:p>
        </p:txBody>
      </p:sp>
    </p:spTree>
  </p:cSld>
  <p:clrMapOvr>
    <a:masterClrMapping/>
  </p:clrMapOvr>
  <p:transition advClick="0">
    <p:wheel spokes="1"/>
  </p:transition>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916</Words>
  <Application>Microsoft Office PowerPoint</Application>
  <PresentationFormat>On-screen Show (4:3)</PresentationFormat>
  <Paragraphs>80</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Times New Roman</vt:lpstr>
      <vt:lpstr>Wingdings</vt:lpstr>
      <vt:lpstr>Arial</vt:lpstr>
      <vt:lpstr>Noto Sans Symbols</vt:lpstr>
      <vt:lpstr>Courier New</vt:lpstr>
      <vt:lpstr>Tahoma</vt:lpstr>
      <vt:lpstr>Calibri</vt:lpstr>
      <vt:lpstr>VNPT template</vt:lpstr>
      <vt:lpstr>Mẫu Prototype</vt:lpstr>
      <vt:lpstr>Nội dung</vt:lpstr>
      <vt:lpstr>1. Tổng quan</vt:lpstr>
      <vt:lpstr>2. Ngữ cảnh/trường hợp sử dụng </vt:lpstr>
      <vt:lpstr>2. Ngữ cảnh/trường hợp sử dụng </vt:lpstr>
      <vt:lpstr>3. Cấu trúc mẫu và mô tả </vt:lpstr>
      <vt:lpstr>3. Cấu trúc mẫu và mô tả </vt:lpstr>
      <vt:lpstr>4. Code minh họa</vt:lpstr>
      <vt:lpstr>5. Ưu điểm</vt:lpstr>
      <vt:lpstr>5. Ưu điểm</vt:lpstr>
      <vt:lpstr>5. Ưu điểm</vt:lpstr>
      <vt:lpstr>5. Ưu điểm</vt:lpstr>
      <vt:lpstr>5. Ưu điểm</vt:lpstr>
      <vt:lpstr>6. Nhược điểm</vt:lpstr>
      <vt:lpstr>7. Liên quan các mẫu khác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Prototype</dc:title>
  <dc:creator>Tran Anh Dung</dc:creator>
  <cp:lastModifiedBy>Nguyen Quan</cp:lastModifiedBy>
  <cp:revision>2</cp:revision>
  <dcterms:created xsi:type="dcterms:W3CDTF">2010-09-29T06:57:02Z</dcterms:created>
  <dcterms:modified xsi:type="dcterms:W3CDTF">2024-03-25T16:47:32Z</dcterms:modified>
</cp:coreProperties>
</file>