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5"/>
  </p:notesMasterIdLst>
  <p:handoutMasterIdLst>
    <p:handoutMasterId r:id="rId16"/>
  </p:handoutMasterIdLst>
  <p:sldIdLst>
    <p:sldId id="256" r:id="rId3"/>
    <p:sldId id="754" r:id="rId4"/>
    <p:sldId id="755" r:id="rId5"/>
    <p:sldId id="756" r:id="rId6"/>
    <p:sldId id="758" r:id="rId7"/>
    <p:sldId id="259" r:id="rId8"/>
    <p:sldId id="759" r:id="rId9"/>
    <p:sldId id="760" r:id="rId10"/>
    <p:sldId id="763" r:id="rId11"/>
    <p:sldId id="767" r:id="rId12"/>
    <p:sldId id="768" r:id="rId13"/>
    <p:sldId id="769" r:id="rId14"/>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0437" autoAdjust="0"/>
  </p:normalViewPr>
  <p:slideViewPr>
    <p:cSldViewPr>
      <p:cViewPr>
        <p:scale>
          <a:sx n="100" d="100"/>
          <a:sy n="100" d="100"/>
        </p:scale>
        <p:origin x="970" y="-211"/>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22/04/2024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err="1"/>
              <a:t>Các</a:t>
            </a:r>
            <a:r>
              <a:rPr lang="en-US" sz="1200" dirty="0"/>
              <a:t> </a:t>
            </a:r>
            <a:r>
              <a:rPr lang="en-US" sz="1200" dirty="0" err="1"/>
              <a:t>thành</a:t>
            </a:r>
            <a:r>
              <a:rPr lang="en-US" sz="1200" dirty="0"/>
              <a:t> </a:t>
            </a:r>
            <a:r>
              <a:rPr lang="en-US" sz="1200" dirty="0" err="1"/>
              <a:t>phần</a:t>
            </a:r>
            <a:r>
              <a:rPr lang="en-US" sz="1200" dirty="0"/>
              <a:t> </a:t>
            </a:r>
            <a:r>
              <a:rPr lang="en-US" sz="1200" dirty="0" err="1"/>
              <a:t>trong</a:t>
            </a:r>
            <a:r>
              <a:rPr lang="en-US" sz="1200" dirty="0"/>
              <a:t> </a:t>
            </a:r>
            <a:r>
              <a:rPr lang="en-US" sz="1200" dirty="0" err="1"/>
              <a:t>mô</a:t>
            </a:r>
            <a:r>
              <a:rPr lang="en-US" sz="1200" dirty="0"/>
              <a:t> </a:t>
            </a:r>
            <a:r>
              <a:rPr lang="en-US" sz="1200" dirty="0" err="1"/>
              <a:t>hình</a:t>
            </a:r>
            <a:r>
              <a:rPr lang="en-US" sz="1200" dirty="0"/>
              <a:t>:</a:t>
            </a:r>
          </a:p>
          <a:p>
            <a:pPr lvl="0"/>
            <a:r>
              <a:rPr lang="en-US" sz="1200" b="1" dirty="0"/>
              <a:t>Context</a:t>
            </a:r>
            <a:r>
              <a:rPr lang="en-US" sz="1200" dirty="0"/>
              <a:t>: </a:t>
            </a:r>
            <a:r>
              <a:rPr lang="en-US" sz="1200" dirty="0" err="1"/>
              <a:t>là</a:t>
            </a:r>
            <a:r>
              <a:rPr lang="en-US" sz="1200" dirty="0"/>
              <a:t> </a:t>
            </a:r>
            <a:r>
              <a:rPr lang="en-US" sz="1200" dirty="0" err="1"/>
              <a:t>lớp</a:t>
            </a:r>
            <a:r>
              <a:rPr lang="en-US" sz="1200" dirty="0"/>
              <a:t> </a:t>
            </a:r>
            <a:r>
              <a:rPr lang="en-US" sz="1200" dirty="0" err="1"/>
              <a:t>có</a:t>
            </a:r>
            <a:r>
              <a:rPr lang="en-US" sz="1200" dirty="0"/>
              <a:t> </a:t>
            </a:r>
            <a:r>
              <a:rPr lang="en-US" sz="1200" dirty="0" err="1"/>
              <a:t>nhiều</a:t>
            </a:r>
            <a:r>
              <a:rPr lang="en-US" sz="1200" dirty="0"/>
              <a:t> </a:t>
            </a:r>
            <a:r>
              <a:rPr lang="en-US" sz="1200" dirty="0" err="1"/>
              <a:t>trạng</a:t>
            </a:r>
            <a:r>
              <a:rPr lang="en-US" sz="1200" dirty="0"/>
              <a:t> </a:t>
            </a:r>
            <a:r>
              <a:rPr lang="en-US" sz="1200" dirty="0" err="1"/>
              <a:t>thái</a:t>
            </a:r>
            <a:r>
              <a:rPr lang="en-US" sz="1200" dirty="0"/>
              <a:t>, </a:t>
            </a:r>
            <a:r>
              <a:rPr lang="en-US" sz="1200" dirty="0" err="1"/>
              <a:t>hành</a:t>
            </a:r>
            <a:r>
              <a:rPr lang="en-US" sz="1200" dirty="0"/>
              <a:t> vi </a:t>
            </a:r>
            <a:r>
              <a:rPr lang="en-US" sz="1200" dirty="0" err="1"/>
              <a:t>lớp</a:t>
            </a:r>
            <a:r>
              <a:rPr lang="en-US" sz="1200" dirty="0"/>
              <a:t> </a:t>
            </a:r>
            <a:r>
              <a:rPr lang="en-US" sz="1200" dirty="0" err="1"/>
              <a:t>sẽ</a:t>
            </a:r>
            <a:r>
              <a:rPr lang="en-US" sz="1200" dirty="0"/>
              <a:t> </a:t>
            </a:r>
            <a:r>
              <a:rPr lang="en-US" sz="1200" dirty="0" err="1"/>
              <a:t>bị</a:t>
            </a:r>
            <a:r>
              <a:rPr lang="en-US" sz="1200" dirty="0"/>
              <a:t> </a:t>
            </a:r>
            <a:r>
              <a:rPr lang="en-US" sz="1200" dirty="0" err="1"/>
              <a:t>thay</a:t>
            </a:r>
            <a:r>
              <a:rPr lang="en-US" sz="1200" dirty="0"/>
              <a:t> </a:t>
            </a:r>
            <a:r>
              <a:rPr lang="en-US" sz="1200" dirty="0" err="1"/>
              <a:t>đổi</a:t>
            </a:r>
            <a:r>
              <a:rPr lang="en-US" sz="1200" dirty="0"/>
              <a:t> </a:t>
            </a:r>
            <a:r>
              <a:rPr lang="en-US" sz="1200" dirty="0" err="1"/>
              <a:t>bởi</a:t>
            </a:r>
            <a:r>
              <a:rPr lang="en-US" sz="1200" dirty="0"/>
              <a:t> </a:t>
            </a:r>
            <a:r>
              <a:rPr lang="en-US" sz="1200" dirty="0" err="1"/>
              <a:t>trạng</a:t>
            </a:r>
            <a:r>
              <a:rPr lang="en-US" sz="1200" dirty="0"/>
              <a:t> </a:t>
            </a:r>
            <a:r>
              <a:rPr lang="en-US" sz="1200" dirty="0" err="1"/>
              <a:t>thái</a:t>
            </a:r>
            <a:r>
              <a:rPr lang="en-US" sz="1200" dirty="0"/>
              <a:t>. </a:t>
            </a:r>
            <a:r>
              <a:rPr lang="en-US" sz="1200" dirty="0" err="1"/>
              <a:t>Được</a:t>
            </a:r>
            <a:r>
              <a:rPr lang="en-US" sz="1200" dirty="0"/>
              <a:t> </a:t>
            </a:r>
            <a:r>
              <a:rPr lang="en-US" sz="1200" dirty="0" err="1"/>
              <a:t>sử</a:t>
            </a:r>
            <a:r>
              <a:rPr lang="en-US" sz="1200" dirty="0"/>
              <a:t> </a:t>
            </a:r>
            <a:r>
              <a:rPr lang="en-US" sz="1200" dirty="0" err="1"/>
              <a:t>dụng</a:t>
            </a:r>
            <a:r>
              <a:rPr lang="en-US" sz="1200" dirty="0"/>
              <a:t> </a:t>
            </a:r>
            <a:r>
              <a:rPr lang="en-US" sz="1200" dirty="0" err="1"/>
              <a:t>bởi</a:t>
            </a:r>
            <a:r>
              <a:rPr lang="en-US" sz="1200" dirty="0"/>
              <a:t> Client. Client </a:t>
            </a:r>
            <a:r>
              <a:rPr lang="en-US" sz="1200" dirty="0" err="1"/>
              <a:t>không</a:t>
            </a:r>
            <a:r>
              <a:rPr lang="en-US" sz="1200" dirty="0"/>
              <a:t> </a:t>
            </a:r>
            <a:r>
              <a:rPr lang="en-US" sz="1200" dirty="0" err="1"/>
              <a:t>truy</a:t>
            </a:r>
            <a:r>
              <a:rPr lang="en-US" sz="1200" dirty="0"/>
              <a:t> </a:t>
            </a:r>
            <a:r>
              <a:rPr lang="en-US" sz="1200" dirty="0" err="1"/>
              <a:t>cập</a:t>
            </a:r>
            <a:r>
              <a:rPr lang="en-US" sz="1200" dirty="0"/>
              <a:t> </a:t>
            </a:r>
            <a:r>
              <a:rPr lang="en-US" sz="1200" dirty="0" err="1"/>
              <a:t>trực</a:t>
            </a:r>
            <a:r>
              <a:rPr lang="en-US" sz="1200" dirty="0"/>
              <a:t> </a:t>
            </a:r>
            <a:r>
              <a:rPr lang="en-US" sz="1200" dirty="0" err="1"/>
              <a:t>tiếp</a:t>
            </a:r>
            <a:r>
              <a:rPr lang="en-US" sz="1200" dirty="0"/>
              <a:t> </a:t>
            </a:r>
            <a:r>
              <a:rPr lang="en-US" sz="1200" dirty="0" err="1"/>
              <a:t>đến</a:t>
            </a:r>
            <a:r>
              <a:rPr lang="en-US" sz="1200" dirty="0"/>
              <a:t> State </a:t>
            </a:r>
            <a:r>
              <a:rPr lang="en-US" sz="1200" dirty="0" err="1"/>
              <a:t>của</a:t>
            </a:r>
            <a:r>
              <a:rPr lang="en-US" sz="1200" dirty="0"/>
              <a:t> Object. </a:t>
            </a:r>
            <a:r>
              <a:rPr lang="en-US" sz="1200" dirty="0" err="1"/>
              <a:t>Lớp</a:t>
            </a:r>
            <a:r>
              <a:rPr lang="en-US" sz="1200" dirty="0"/>
              <a:t> Context </a:t>
            </a:r>
            <a:r>
              <a:rPr lang="en-US" sz="1200" dirty="0" err="1"/>
              <a:t>này</a:t>
            </a:r>
            <a:r>
              <a:rPr lang="en-US" sz="1200" dirty="0"/>
              <a:t> </a:t>
            </a:r>
            <a:r>
              <a:rPr lang="en-US" sz="1200" dirty="0" err="1"/>
              <a:t>chứa</a:t>
            </a:r>
            <a:r>
              <a:rPr lang="en-US" sz="1200" dirty="0"/>
              <a:t> </a:t>
            </a:r>
            <a:r>
              <a:rPr lang="en-US" sz="1200" dirty="0" err="1"/>
              <a:t>thông</a:t>
            </a:r>
            <a:r>
              <a:rPr lang="en-US" sz="1200" dirty="0"/>
              <a:t> tin </a:t>
            </a:r>
            <a:r>
              <a:rPr lang="en-US" sz="1200" dirty="0" err="1"/>
              <a:t>của</a:t>
            </a:r>
            <a:r>
              <a:rPr lang="en-US" sz="1200" dirty="0"/>
              <a:t> </a:t>
            </a:r>
            <a:r>
              <a:rPr lang="en-US" sz="1200" dirty="0" err="1"/>
              <a:t>ConcreteState</a:t>
            </a:r>
            <a:r>
              <a:rPr lang="en-US" sz="1200" dirty="0"/>
              <a:t> Object, </a:t>
            </a:r>
            <a:r>
              <a:rPr lang="en-US" sz="1200" dirty="0" err="1"/>
              <a:t>cho</a:t>
            </a:r>
            <a:r>
              <a:rPr lang="en-US" sz="1200" dirty="0"/>
              <a:t> </a:t>
            </a:r>
            <a:r>
              <a:rPr lang="en-US" sz="1200" dirty="0" err="1"/>
              <a:t>hành</a:t>
            </a:r>
            <a:r>
              <a:rPr lang="en-US" sz="1200" dirty="0"/>
              <a:t> vi </a:t>
            </a:r>
            <a:r>
              <a:rPr lang="en-US" sz="1200" dirty="0" err="1"/>
              <a:t>nào</a:t>
            </a:r>
            <a:r>
              <a:rPr lang="en-US" sz="1200" dirty="0"/>
              <a:t> </a:t>
            </a:r>
            <a:r>
              <a:rPr lang="en-US" sz="1200" dirty="0" err="1"/>
              <a:t>tương</a:t>
            </a:r>
            <a:r>
              <a:rPr lang="en-US" sz="1200" dirty="0"/>
              <a:t> </a:t>
            </a:r>
            <a:r>
              <a:rPr lang="en-US" sz="1200" dirty="0" err="1"/>
              <a:t>ứng</a:t>
            </a:r>
            <a:r>
              <a:rPr lang="en-US" sz="1200" dirty="0"/>
              <a:t> </a:t>
            </a:r>
            <a:r>
              <a:rPr lang="en-US" sz="1200" dirty="0" err="1"/>
              <a:t>với</a:t>
            </a:r>
            <a:r>
              <a:rPr lang="en-US" sz="1200" dirty="0"/>
              <a:t> </a:t>
            </a:r>
            <a:r>
              <a:rPr lang="en-US" sz="1200" dirty="0" err="1"/>
              <a:t>trạng</a:t>
            </a:r>
            <a:r>
              <a:rPr lang="en-US" sz="1200" dirty="0"/>
              <a:t> </a:t>
            </a:r>
            <a:r>
              <a:rPr lang="en-US" sz="1200" dirty="0" err="1"/>
              <a:t>thái</a:t>
            </a:r>
            <a:r>
              <a:rPr lang="en-US" sz="1200" dirty="0"/>
              <a:t> </a:t>
            </a:r>
            <a:r>
              <a:rPr lang="en-US" sz="1200" dirty="0" err="1"/>
              <a:t>nào</a:t>
            </a:r>
            <a:r>
              <a:rPr lang="en-US" sz="1200" dirty="0"/>
              <a:t> </a:t>
            </a:r>
            <a:r>
              <a:rPr lang="en-US" sz="1200" dirty="0" err="1"/>
              <a:t>hiện</a:t>
            </a:r>
            <a:r>
              <a:rPr lang="en-US" sz="1200" dirty="0"/>
              <a:t> </a:t>
            </a:r>
            <a:r>
              <a:rPr lang="en-US" sz="1200" dirty="0" err="1"/>
              <a:t>đang</a:t>
            </a:r>
            <a:r>
              <a:rPr lang="en-US" sz="1200" dirty="0"/>
              <a:t> </a:t>
            </a:r>
            <a:r>
              <a:rPr lang="en-US" sz="1200" dirty="0" err="1"/>
              <a:t>được</a:t>
            </a:r>
            <a:r>
              <a:rPr lang="en-US" sz="1200" dirty="0"/>
              <a:t> </a:t>
            </a:r>
            <a:r>
              <a:rPr lang="en-US" sz="1200" dirty="0" err="1"/>
              <a:t>thực</a:t>
            </a:r>
            <a:r>
              <a:rPr lang="en-US" sz="1200" dirty="0"/>
              <a:t> </a:t>
            </a:r>
            <a:r>
              <a:rPr lang="en-US" sz="1200" dirty="0" err="1"/>
              <a:t>hiện</a:t>
            </a:r>
            <a:r>
              <a:rPr lang="en-US" sz="1200" dirty="0"/>
              <a:t>.</a:t>
            </a:r>
          </a:p>
          <a:p>
            <a:pPr lvl="0"/>
            <a:r>
              <a:rPr lang="en-US" sz="1200" b="1" dirty="0"/>
              <a:t>State Interface</a:t>
            </a:r>
            <a:r>
              <a:rPr lang="en-US" sz="1200" dirty="0"/>
              <a:t>: </a:t>
            </a:r>
            <a:r>
              <a:rPr lang="en-US" sz="1200" dirty="0" err="1"/>
              <a:t>Là</a:t>
            </a:r>
            <a:r>
              <a:rPr lang="en-US" sz="1200" dirty="0"/>
              <a:t> interface </a:t>
            </a:r>
            <a:r>
              <a:rPr lang="en-US" sz="1200" dirty="0" err="1"/>
              <a:t>hoặc</a:t>
            </a:r>
            <a:r>
              <a:rPr lang="en-US" sz="1200" dirty="0"/>
              <a:t> abstract class </a:t>
            </a:r>
            <a:r>
              <a:rPr lang="en-US" sz="1200" dirty="0" err="1"/>
              <a:t>xác</a:t>
            </a:r>
            <a:r>
              <a:rPr lang="en-US" sz="1200" dirty="0"/>
              <a:t> </a:t>
            </a:r>
            <a:r>
              <a:rPr lang="en-US" sz="1200" dirty="0" err="1"/>
              <a:t>định</a:t>
            </a:r>
            <a:r>
              <a:rPr lang="en-US" sz="1200" dirty="0"/>
              <a:t> </a:t>
            </a:r>
            <a:r>
              <a:rPr lang="en-US" sz="1200" dirty="0" err="1"/>
              <a:t>các</a:t>
            </a:r>
            <a:r>
              <a:rPr lang="en-US" sz="1200" dirty="0"/>
              <a:t> </a:t>
            </a:r>
            <a:r>
              <a:rPr lang="en-US" sz="1200" dirty="0" err="1"/>
              <a:t>đặc</a:t>
            </a:r>
            <a:r>
              <a:rPr lang="en-US" sz="1200" dirty="0"/>
              <a:t> </a:t>
            </a:r>
            <a:r>
              <a:rPr lang="en-US" sz="1200" dirty="0" err="1"/>
              <a:t>tính</a:t>
            </a:r>
            <a:r>
              <a:rPr lang="en-US" sz="1200" dirty="0"/>
              <a:t> </a:t>
            </a:r>
            <a:r>
              <a:rPr lang="en-US" sz="1200" dirty="0" err="1"/>
              <a:t>cơ</a:t>
            </a:r>
            <a:r>
              <a:rPr lang="en-US" sz="1200" dirty="0"/>
              <a:t> </a:t>
            </a:r>
            <a:r>
              <a:rPr lang="en-US" sz="1200" dirty="0" err="1"/>
              <a:t>bản</a:t>
            </a:r>
            <a:r>
              <a:rPr lang="en-US" sz="1200" dirty="0"/>
              <a:t> </a:t>
            </a:r>
            <a:r>
              <a:rPr lang="en-US" sz="1200" dirty="0" err="1"/>
              <a:t>của</a:t>
            </a:r>
            <a:r>
              <a:rPr lang="en-US" sz="1200" dirty="0"/>
              <a:t> </a:t>
            </a:r>
            <a:r>
              <a:rPr lang="en-US" sz="1200" dirty="0" err="1"/>
              <a:t>tất</a:t>
            </a:r>
            <a:r>
              <a:rPr lang="en-US" sz="1200" dirty="0"/>
              <a:t> </a:t>
            </a:r>
            <a:r>
              <a:rPr lang="en-US" sz="1200" dirty="0" err="1"/>
              <a:t>cả</a:t>
            </a:r>
            <a:r>
              <a:rPr lang="en-US" sz="1200" dirty="0"/>
              <a:t> Concrete Object. </a:t>
            </a:r>
            <a:r>
              <a:rPr lang="en-US" sz="1200" dirty="0" err="1"/>
              <a:t>Chúng</a:t>
            </a:r>
            <a:r>
              <a:rPr lang="en-US" sz="1200" dirty="0"/>
              <a:t> </a:t>
            </a:r>
            <a:r>
              <a:rPr lang="en-US" sz="1200" dirty="0" err="1"/>
              <a:t>sẽ</a:t>
            </a:r>
            <a:r>
              <a:rPr lang="en-US" sz="1200" dirty="0"/>
              <a:t> </a:t>
            </a:r>
            <a:r>
              <a:rPr lang="en-US" sz="1200" dirty="0" err="1"/>
              <a:t>được</a:t>
            </a:r>
            <a:r>
              <a:rPr lang="en-US" sz="1200" dirty="0"/>
              <a:t> </a:t>
            </a:r>
            <a:r>
              <a:rPr lang="en-US" sz="1200" dirty="0" err="1"/>
              <a:t>sử</a:t>
            </a:r>
            <a:r>
              <a:rPr lang="en-US" sz="1200" dirty="0"/>
              <a:t> </a:t>
            </a:r>
            <a:r>
              <a:rPr lang="en-US" sz="1200" dirty="0" err="1"/>
              <a:t>dụng</a:t>
            </a:r>
            <a:r>
              <a:rPr lang="en-US" sz="1200" dirty="0"/>
              <a:t> </a:t>
            </a:r>
            <a:r>
              <a:rPr lang="en-US" sz="1200" dirty="0" err="1"/>
              <a:t>bởi</a:t>
            </a:r>
            <a:r>
              <a:rPr lang="en-US" sz="1200" dirty="0"/>
              <a:t> </a:t>
            </a:r>
            <a:r>
              <a:rPr lang="en-US" sz="1200" dirty="0" err="1"/>
              <a:t>đối</a:t>
            </a:r>
            <a:r>
              <a:rPr lang="en-US" sz="1200" dirty="0"/>
              <a:t> </a:t>
            </a:r>
            <a:r>
              <a:rPr lang="en-US" sz="1200" dirty="0" err="1"/>
              <a:t>tượng</a:t>
            </a:r>
            <a:r>
              <a:rPr lang="en-US" sz="1200" dirty="0"/>
              <a:t> Context </a:t>
            </a:r>
            <a:r>
              <a:rPr lang="en-US" sz="1200" dirty="0" err="1"/>
              <a:t>để</a:t>
            </a:r>
            <a:r>
              <a:rPr lang="en-US" sz="1200" dirty="0"/>
              <a:t> </a:t>
            </a:r>
            <a:r>
              <a:rPr lang="en-US" sz="1200" dirty="0" err="1"/>
              <a:t>truy</a:t>
            </a:r>
            <a:r>
              <a:rPr lang="en-US" sz="1200" dirty="0"/>
              <a:t> </a:t>
            </a:r>
            <a:r>
              <a:rPr lang="en-US" sz="1200" dirty="0" err="1"/>
              <a:t>cập</a:t>
            </a:r>
            <a:r>
              <a:rPr lang="en-US" sz="1200" dirty="0"/>
              <a:t> </a:t>
            </a:r>
            <a:r>
              <a:rPr lang="en-US" sz="1200" dirty="0" err="1"/>
              <a:t>chức</a:t>
            </a:r>
            <a:r>
              <a:rPr lang="en-US" sz="1200" dirty="0"/>
              <a:t> </a:t>
            </a:r>
            <a:r>
              <a:rPr lang="en-US" sz="1200" dirty="0" err="1"/>
              <a:t>năng</a:t>
            </a:r>
            <a:r>
              <a:rPr lang="en-US" sz="1200" dirty="0"/>
              <a:t> </a:t>
            </a:r>
            <a:r>
              <a:rPr lang="en-US" sz="1200" dirty="0" err="1"/>
              <a:t>có</a:t>
            </a:r>
            <a:r>
              <a:rPr lang="en-US" sz="1200" dirty="0"/>
              <a:t> </a:t>
            </a:r>
            <a:r>
              <a:rPr lang="en-US" sz="1200" dirty="0" err="1"/>
              <a:t>thể</a:t>
            </a:r>
            <a:r>
              <a:rPr lang="en-US" sz="1200" dirty="0"/>
              <a:t> </a:t>
            </a:r>
            <a:r>
              <a:rPr lang="en-US" sz="1200" dirty="0" err="1"/>
              <a:t>thay</a:t>
            </a:r>
            <a:r>
              <a:rPr lang="en-US" sz="1200" dirty="0"/>
              <a:t> </a:t>
            </a:r>
            <a:r>
              <a:rPr lang="en-US" sz="1200" dirty="0" err="1"/>
              <a:t>đổi</a:t>
            </a:r>
            <a:endParaRPr lang="en-US" sz="1200" dirty="0"/>
          </a:p>
          <a:p>
            <a:pPr lvl="0"/>
            <a:r>
              <a:rPr lang="en-US" sz="1200" b="1" dirty="0"/>
              <a:t>Concrete States</a:t>
            </a:r>
            <a:r>
              <a:rPr lang="en-US" sz="1200" dirty="0"/>
              <a:t>: </a:t>
            </a:r>
            <a:r>
              <a:rPr lang="en-US" sz="1200" dirty="0" err="1"/>
              <a:t>Là</a:t>
            </a:r>
            <a:r>
              <a:rPr lang="en-US" sz="1200" dirty="0"/>
              <a:t> </a:t>
            </a:r>
            <a:r>
              <a:rPr lang="en-US" sz="1200" dirty="0" err="1"/>
              <a:t>lớp</a:t>
            </a:r>
            <a:r>
              <a:rPr lang="en-US" sz="1200" dirty="0"/>
              <a:t> </a:t>
            </a:r>
            <a:r>
              <a:rPr lang="en-US" sz="1200" dirty="0" err="1"/>
              <a:t>cụ</a:t>
            </a:r>
            <a:r>
              <a:rPr lang="en-US" sz="1200" dirty="0"/>
              <a:t> </a:t>
            </a:r>
            <a:r>
              <a:rPr lang="en-US" sz="1200" dirty="0" err="1"/>
              <a:t>thể</a:t>
            </a:r>
            <a:r>
              <a:rPr lang="en-US" sz="1200" dirty="0"/>
              <a:t> </a:t>
            </a:r>
            <a:r>
              <a:rPr lang="en-US" sz="1200" dirty="0" err="1"/>
              <a:t>của</a:t>
            </a:r>
            <a:r>
              <a:rPr lang="en-US" sz="1200" dirty="0"/>
              <a:t> state </a:t>
            </a:r>
            <a:r>
              <a:rPr lang="en-US" sz="1200" dirty="0" err="1"/>
              <a:t>ứng</a:t>
            </a:r>
            <a:r>
              <a:rPr lang="en-US" sz="1200" dirty="0"/>
              <a:t> </a:t>
            </a:r>
            <a:r>
              <a:rPr lang="en-US" sz="1200" dirty="0" err="1"/>
              <a:t>với</a:t>
            </a:r>
            <a:r>
              <a:rPr lang="en-US" sz="1200" dirty="0"/>
              <a:t> </a:t>
            </a:r>
            <a:r>
              <a:rPr lang="en-US" sz="1200" dirty="0" err="1"/>
              <a:t>từng</a:t>
            </a:r>
            <a:r>
              <a:rPr lang="en-US" sz="1200" dirty="0"/>
              <a:t> </a:t>
            </a:r>
            <a:r>
              <a:rPr lang="en-US" sz="1200" dirty="0" err="1"/>
              <a:t>trạng</a:t>
            </a:r>
            <a:r>
              <a:rPr lang="en-US" sz="1200" dirty="0"/>
              <a:t> </a:t>
            </a:r>
            <a:r>
              <a:rPr lang="en-US" sz="1200" dirty="0" err="1"/>
              <a:t>thái</a:t>
            </a:r>
            <a:r>
              <a:rPr lang="en-US" sz="1200" dirty="0"/>
              <a:t> </a:t>
            </a:r>
            <a:r>
              <a:rPr lang="en-US" sz="1200" dirty="0" err="1"/>
              <a:t>của</a:t>
            </a:r>
            <a:r>
              <a:rPr lang="en-US" sz="1200" dirty="0"/>
              <a:t> context</a:t>
            </a:r>
          </a:p>
          <a:p>
            <a:endParaRPr lang="en-US" dirty="0"/>
          </a:p>
        </p:txBody>
      </p:sp>
      <p:sp>
        <p:nvSpPr>
          <p:cNvPr id="4" name="Header Placeholder 3"/>
          <p:cNvSpPr>
            <a:spLocks noGrp="1"/>
          </p:cNvSpPr>
          <p:nvPr>
            <p:ph type="hdr" sz="quarter"/>
          </p:nvPr>
        </p:nvSpPr>
        <p:spPr/>
        <p:txBody>
          <a:bodyPr/>
          <a:lstStyle/>
          <a:p>
            <a:pPr>
              <a:defRPr/>
            </a:pPr>
            <a:endParaRPr lang="vi-VN"/>
          </a:p>
        </p:txBody>
      </p:sp>
      <p:sp>
        <p:nvSpPr>
          <p:cNvPr id="5" name="Footer Placeholder 4"/>
          <p:cNvSpPr>
            <a:spLocks noGrp="1"/>
          </p:cNvSpPr>
          <p:nvPr>
            <p:ph type="ftr" sz="quarter" idx="4"/>
          </p:nvPr>
        </p:nvSpPr>
        <p:spPr/>
        <p:txBody>
          <a:bodyPr/>
          <a:lstStyle/>
          <a:p>
            <a:pPr>
              <a:defRPr/>
            </a:pPr>
            <a:r>
              <a:rPr lang="vi-VN"/>
              <a:t>ThS. Trần Anh Dũng</a:t>
            </a:r>
          </a:p>
        </p:txBody>
      </p:sp>
      <p:sp>
        <p:nvSpPr>
          <p:cNvPr id="6" name="Slide Number Placeholder 5"/>
          <p:cNvSpPr>
            <a:spLocks noGrp="1"/>
          </p:cNvSpPr>
          <p:nvPr>
            <p:ph type="sldNum" sz="quarter" idx="5"/>
          </p:nvPr>
        </p:nvSpPr>
        <p:spPr/>
        <p:txBody>
          <a:bodyPr/>
          <a:lstStyle/>
          <a:p>
            <a:pPr>
              <a:defRPr/>
            </a:pPr>
            <a:fld id="{E7EAF5D4-30DF-4666-88A0-857909604CFF}" type="slidenum">
              <a:rPr lang="vi-VN" smtClean="0"/>
              <a:pPr>
                <a:defRPr/>
              </a:pPr>
              <a:t>7</a:t>
            </a:fld>
            <a:endParaRPr lang="vi-VN"/>
          </a:p>
        </p:txBody>
      </p:sp>
    </p:spTree>
    <p:extLst>
      <p:ext uri="{BB962C8B-B14F-4D97-AF65-F5344CB8AC3E}">
        <p14:creationId xmlns:p14="http://schemas.microsoft.com/office/powerpoint/2010/main" val="117293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chemeClr val="bg1"/>
                </a:solidFill>
                <a:cs typeface="Tahoma" charset="0"/>
              </a:rPr>
              <a:t>State Pattern</a:t>
            </a:r>
            <a:endParaRPr lang="vi-VN" b="1" dirty="0">
              <a:solidFill>
                <a:schemeClr val="bg1"/>
              </a:solidFill>
              <a:cs typeface="Tahoma"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5;p1">
            <a:extLst>
              <a:ext uri="{FF2B5EF4-FFF2-40B4-BE49-F238E27FC236}">
                <a16:creationId xmlns:a16="http://schemas.microsoft.com/office/drawing/2014/main" id="{329C96CD-D85D-54C8-F610-4AE75BB0C9A7}"/>
              </a:ext>
            </a:extLst>
          </p:cNvPr>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spcBef>
                <a:spcPts val="0"/>
              </a:spcBef>
              <a:spcAft>
                <a:spcPts val="0"/>
              </a:spcAft>
              <a:buClr>
                <a:schemeClr val="dk1"/>
              </a:buClr>
              <a:buSzPts val="3200"/>
              <a:buFont typeface="Times New Roman"/>
              <a:buNone/>
            </a:pPr>
            <a:r>
              <a:rPr lang="en-US" sz="2400" b="1" kern="0" dirty="0" err="1">
                <a:solidFill>
                  <a:schemeClr val="tx2">
                    <a:lumMod val="75000"/>
                  </a:schemeClr>
                </a:solidFill>
                <a:latin typeface="Arial"/>
                <a:ea typeface="Arial"/>
                <a:cs typeface="Arial"/>
                <a:sym typeface="Arial"/>
              </a:rPr>
              <a:t>Nhóm</a:t>
            </a:r>
            <a:r>
              <a:rPr lang="en-US" sz="2400" b="1" kern="0" dirty="0">
                <a:solidFill>
                  <a:schemeClr val="tx2">
                    <a:lumMod val="75000"/>
                  </a:schemeClr>
                </a:solidFill>
                <a:latin typeface="Arial"/>
                <a:ea typeface="Arial"/>
                <a:cs typeface="Arial"/>
                <a:sym typeface="Arial"/>
              </a:rPr>
              <a:t> 03</a:t>
            </a:r>
          </a:p>
          <a:p>
            <a:pPr marL="0" indent="0">
              <a:buClr>
                <a:schemeClr val="dk1"/>
              </a:buClr>
              <a:buSzPts val="3200"/>
              <a:buNone/>
            </a:pPr>
            <a:r>
              <a:rPr lang="en-US" sz="1600" b="0" kern="0" dirty="0">
                <a:solidFill>
                  <a:schemeClr val="tx2">
                    <a:lumMod val="75000"/>
                  </a:schemeClr>
                </a:solidFill>
              </a:rPr>
              <a:t>21522553 – Lê </a:t>
            </a:r>
            <a:r>
              <a:rPr lang="en-US" sz="1600" b="0" kern="0" dirty="0" err="1">
                <a:solidFill>
                  <a:schemeClr val="tx2">
                    <a:lumMod val="75000"/>
                  </a:schemeClr>
                </a:solidFill>
              </a:rPr>
              <a:t>Hồng</a:t>
            </a:r>
            <a:r>
              <a:rPr lang="en-US" sz="1600" b="0" kern="0" dirty="0">
                <a:solidFill>
                  <a:schemeClr val="tx2">
                    <a:lumMod val="75000"/>
                  </a:schemeClr>
                </a:solidFill>
              </a:rPr>
              <a:t> </a:t>
            </a:r>
            <a:r>
              <a:rPr lang="en-US" sz="1600" b="0" kern="0" dirty="0" err="1">
                <a:solidFill>
                  <a:schemeClr val="tx2">
                    <a:lumMod val="75000"/>
                  </a:schemeClr>
                </a:solidFill>
              </a:rPr>
              <a:t>Sơn</a:t>
            </a:r>
            <a:endParaRPr lang="en-US" sz="1600" b="0" kern="0" dirty="0">
              <a:solidFill>
                <a:schemeClr val="tx2">
                  <a:lumMod val="75000"/>
                </a:schemeClr>
              </a:solidFill>
            </a:endParaRPr>
          </a:p>
          <a:p>
            <a:pPr marL="0" indent="0">
              <a:buClr>
                <a:schemeClr val="dk1"/>
              </a:buClr>
              <a:buSzPts val="3200"/>
              <a:buNone/>
            </a:pPr>
            <a:r>
              <a:rPr lang="en-US" sz="1600" b="0" kern="0" dirty="0">
                <a:solidFill>
                  <a:schemeClr val="tx2">
                    <a:lumMod val="75000"/>
                  </a:schemeClr>
                </a:solidFill>
              </a:rPr>
              <a:t>21522495 – </a:t>
            </a:r>
            <a:r>
              <a:rPr lang="en-US" sz="1600" b="0" kern="0" dirty="0" err="1">
                <a:solidFill>
                  <a:schemeClr val="tx2">
                    <a:lumMod val="75000"/>
                  </a:schemeClr>
                </a:solidFill>
              </a:rPr>
              <a:t>Nguyến</a:t>
            </a:r>
            <a:r>
              <a:rPr lang="en-US" sz="1600" b="0" kern="0" dirty="0">
                <a:solidFill>
                  <a:schemeClr val="tx2">
                    <a:lumMod val="75000"/>
                  </a:schemeClr>
                </a:solidFill>
              </a:rPr>
              <a:t> Hoàng Minh </a:t>
            </a:r>
            <a:r>
              <a:rPr lang="en-US" sz="1600" b="0" kern="0" dirty="0" err="1">
                <a:solidFill>
                  <a:schemeClr val="tx2">
                    <a:lumMod val="75000"/>
                  </a:schemeClr>
                </a:solidFill>
              </a:rPr>
              <a:t>Quân</a:t>
            </a:r>
            <a:endParaRPr lang="vi-VN" sz="1600" b="0" kern="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5</a:t>
            </a:r>
            <a:r>
              <a:rPr lang="en-US" sz="4000" b="1">
                <a:solidFill>
                  <a:schemeClr val="tx1"/>
                </a:solidFill>
                <a:cs typeface="Tahoma" charset="0"/>
              </a:rPr>
              <a:t>. Ưu điểm &amp; Nhược điểm</a:t>
            </a:r>
            <a:br>
              <a:rPr lang="en-US" sz="4000">
                <a:latin typeface="+mj-lt"/>
                <a:cs typeface="Tahoma" charset="0"/>
              </a:rPr>
            </a:br>
            <a:br>
              <a:rPr lang="en-US" sz="400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295400"/>
            <a:ext cx="8458200" cy="1447800"/>
          </a:xfrm>
          <a:noFill/>
          <a:ln>
            <a:miter lim="800000"/>
            <a:headEnd/>
            <a:tailEnd/>
          </a:ln>
        </p:spPr>
        <p:txBody>
          <a:bodyPr vert="horz" wrap="square" lIns="91440" tIns="45720" rIns="91440" bIns="45720" numCol="1" anchor="t" anchorCtr="0" compatLnSpc="1">
            <a:prstTxWarp prst="textNoShape">
              <a:avLst/>
            </a:prstTxWarp>
          </a:bodyPr>
          <a:lstStyle/>
          <a:p>
            <a:pPr lvl="0"/>
            <a:r>
              <a:rPr lang="en-US" sz="2000" b="1"/>
              <a:t>Ưu điểm:</a:t>
            </a:r>
          </a:p>
          <a:p>
            <a:pPr lvl="1"/>
            <a:r>
              <a:rPr lang="en-US" sz="2000"/>
              <a:t>Đảm bảo nguyên tắc Single Responsibility (SRP): Tách biệt mỗi State tương ứng với 1 class riêng biệt</a:t>
            </a:r>
          </a:p>
          <a:p>
            <a:pPr lvl="1"/>
            <a:r>
              <a:rPr lang="en-US" sz="2000"/>
              <a:t>Đảm bảo nguyên tắc Open/Closed Principle (OCP): Chúng ta có thể thêm một State mới mà không ảnh hướng đến State khác hay Context hiện có</a:t>
            </a:r>
          </a:p>
          <a:p>
            <a:pPr lvl="1"/>
            <a:r>
              <a:rPr lang="en-US" sz="2000"/>
              <a:t>Giữ hành vi cụ thể tương ứng với mỗi State</a:t>
            </a:r>
          </a:p>
          <a:p>
            <a:pPr lvl="1"/>
            <a:r>
              <a:rPr lang="en-US" sz="2000"/>
              <a:t>Giúp chuyển State một cách rõ ràng</a:t>
            </a:r>
          </a:p>
          <a:p>
            <a:pPr lvl="1"/>
            <a:r>
              <a:rPr lang="en-US" sz="2000"/>
              <a:t>Loại bỏ các câu lệnh xét trường hợp (If, Switch case) giúp đơn giản hóa code của context</a:t>
            </a:r>
          </a:p>
          <a:p>
            <a:pPr lvl="0"/>
            <a:r>
              <a:rPr lang="en-US" sz="2000" b="1"/>
              <a:t>Nhược điểm:</a:t>
            </a:r>
          </a:p>
          <a:p>
            <a:pPr lvl="1"/>
            <a:r>
              <a:rPr lang="en-US" sz="2000"/>
              <a:t>Việc sử dụng state pattern có thể quá mức cần thiết nếu state machine chỉ có một vài trạng thái hoặc hiếm khi thay đổi có thể dẫn đến việc tăng độ phức tạp của code</a:t>
            </a:r>
          </a:p>
        </p:txBody>
      </p:sp>
    </p:spTree>
    <p:extLst>
      <p:ext uri="{BB962C8B-B14F-4D97-AF65-F5344CB8AC3E}">
        <p14:creationId xmlns:p14="http://schemas.microsoft.com/office/powerpoint/2010/main" val="2612294450"/>
      </p:ext>
    </p:extLst>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6. Liên </a:t>
            </a:r>
            <a:r>
              <a:rPr lang="en-US" sz="4000" b="1" dirty="0" err="1">
                <a:solidFill>
                  <a:schemeClr val="tx1"/>
                </a:solidFill>
                <a:cs typeface="Tahoma" charset="0"/>
              </a:rPr>
              <a:t>quan</a:t>
            </a:r>
            <a:r>
              <a:rPr lang="en-US" sz="4000" b="1" dirty="0">
                <a:solidFill>
                  <a:schemeClr val="tx1"/>
                </a:solidFill>
                <a:cs typeface="Tahoma" charset="0"/>
              </a:rPr>
              <a:t> </a:t>
            </a:r>
            <a:r>
              <a:rPr lang="en-US" sz="4000" b="1" dirty="0" err="1">
                <a:solidFill>
                  <a:schemeClr val="tx1"/>
                </a:solidFill>
                <a:cs typeface="Tahoma" charset="0"/>
              </a:rPr>
              <a:t>đến</a:t>
            </a:r>
            <a:r>
              <a:rPr lang="en-US" sz="4000" b="1" dirty="0">
                <a:solidFill>
                  <a:schemeClr val="tx1"/>
                </a:solidFill>
                <a:cs typeface="Tahoma" charset="0"/>
              </a:rPr>
              <a:t> </a:t>
            </a:r>
            <a:r>
              <a:rPr lang="en-US" sz="4000" b="1" dirty="0" err="1">
                <a:solidFill>
                  <a:schemeClr val="tx1"/>
                </a:solidFill>
                <a:cs typeface="Tahoma" charset="0"/>
              </a:rPr>
              <a:t>các</a:t>
            </a:r>
            <a:r>
              <a:rPr lang="en-US" sz="4000" b="1" dirty="0">
                <a:solidFill>
                  <a:schemeClr val="tx1"/>
                </a:solidFill>
                <a:cs typeface="Tahoma" charset="0"/>
              </a:rPr>
              <a:t> </a:t>
            </a:r>
            <a:r>
              <a:rPr lang="en-US" sz="4000" b="1" dirty="0" err="1">
                <a:solidFill>
                  <a:schemeClr val="tx1"/>
                </a:solidFill>
                <a:cs typeface="Tahoma" charset="0"/>
              </a:rPr>
              <a:t>mẫu</a:t>
            </a:r>
            <a:r>
              <a:rPr lang="en-US" sz="4000" b="1" dirty="0">
                <a:solidFill>
                  <a:schemeClr val="tx1"/>
                </a:solidFill>
                <a:cs typeface="Tahoma" charset="0"/>
              </a:rPr>
              <a:t> </a:t>
            </a:r>
            <a:r>
              <a:rPr lang="en-US" sz="4000" b="1" dirty="0" err="1">
                <a:solidFill>
                  <a:schemeClr val="tx1"/>
                </a:solidFill>
                <a:cs typeface="Tahoma" charset="0"/>
              </a:rPr>
              <a:t>khác</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524000"/>
            <a:ext cx="8458200" cy="4267200"/>
          </a:xfrm>
          <a:noFill/>
          <a:ln>
            <a:miter lim="800000"/>
            <a:headEnd/>
            <a:tailEnd/>
          </a:ln>
        </p:spPr>
        <p:txBody>
          <a:bodyPr vert="horz" wrap="square" lIns="91440" tIns="45720" rIns="91440" bIns="45720" numCol="1" anchor="t" anchorCtr="0" compatLnSpc="1">
            <a:prstTxWarp prst="textNoShape">
              <a:avLst/>
            </a:prstTxWarp>
          </a:bodyPr>
          <a:lstStyle/>
          <a:p>
            <a:r>
              <a:rPr lang="vi-VN" sz="2000" dirty="0"/>
              <a:t>Bridge, State, Strategy có cấu trúc rất giống nhau. Tất cả các pattern này đều dựa trên bố cục, giao công việc nào đó cho các object khác. Tuy nhiên, chúng đều giải quyết các vấn đề khác nhau.</a:t>
            </a:r>
            <a:endParaRPr lang="en-US" sz="2000" dirty="0"/>
          </a:p>
          <a:p>
            <a:endParaRPr lang="vi-VN" sz="2000" dirty="0"/>
          </a:p>
          <a:p>
            <a:r>
              <a:rPr lang="vi-VN" sz="2000" dirty="0"/>
              <a:t>State có thể được coi là một phần mở rộng của Strategy. Cả hai Pattern đều dựa trên thành phần: chúng thay đổi hành vi của ngữ cảnh bằng cách ủy quyền một số công việc cho các object trợ giúp.</a:t>
            </a:r>
            <a:endParaRPr lang="en-US" sz="2000" dirty="0"/>
          </a:p>
          <a:p>
            <a:endParaRPr lang="vi-VN" sz="2000" dirty="0"/>
          </a:p>
          <a:p>
            <a:r>
              <a:rPr lang="vi-VN" sz="2000" dirty="0"/>
              <a:t>Gần giống strategy, chuyển đổi các chiến lược thông qua các phương thức được định nghĩa trong interface. State không hạn chế sự phụ thuộc giữa các trạng thái cụ thể, cho phép chúng thay đổi trạng thái của ngữ cảnh theo ý muốn.</a:t>
            </a:r>
          </a:p>
        </p:txBody>
      </p:sp>
    </p:spTree>
    <p:extLst>
      <p:ext uri="{BB962C8B-B14F-4D97-AF65-F5344CB8AC3E}">
        <p14:creationId xmlns:p14="http://schemas.microsoft.com/office/powerpoint/2010/main" val="2490922663"/>
      </p:ext>
    </p:extLst>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Kiến trúc Bridge, Strategy</a:t>
            </a:r>
            <a:br>
              <a:rPr lang="vi-VN" sz="4000">
                <a:latin typeface="+mj-lt"/>
                <a:cs typeface="Tahoma" charset="0"/>
              </a:rPr>
            </a:br>
            <a:br>
              <a:rPr lang="en-US" sz="4000">
                <a:latin typeface="+mj-lt"/>
                <a:cs typeface="Tahoma" charset="0"/>
              </a:rPr>
            </a:br>
            <a:br>
              <a:rPr lang="en-US" sz="4000">
                <a:cs typeface="Tahoma" charset="0"/>
              </a:rPr>
            </a:br>
            <a:endParaRPr lang="en-US" sz="4000" b="1" dirty="0">
              <a:solidFill>
                <a:schemeClr val="tx1"/>
              </a:solidFill>
              <a:cs typeface="Tahoma" charset="0"/>
            </a:endParaRPr>
          </a:p>
        </p:txBody>
      </p:sp>
      <p:pic>
        <p:nvPicPr>
          <p:cNvPr id="6" name="Picture 5">
            <a:extLst>
              <a:ext uri="{FF2B5EF4-FFF2-40B4-BE49-F238E27FC236}">
                <a16:creationId xmlns:a16="http://schemas.microsoft.com/office/drawing/2014/main" id="{7F9D9FFC-03FD-9769-0977-B002EA1A0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257300"/>
            <a:ext cx="4341962" cy="2667000"/>
          </a:xfrm>
          <a:prstGeom prst="rect">
            <a:avLst/>
          </a:prstGeom>
        </p:spPr>
      </p:pic>
      <p:pic>
        <p:nvPicPr>
          <p:cNvPr id="8" name="Picture 7">
            <a:extLst>
              <a:ext uri="{FF2B5EF4-FFF2-40B4-BE49-F238E27FC236}">
                <a16:creationId xmlns:a16="http://schemas.microsoft.com/office/drawing/2014/main" id="{F57F5BF1-B2E6-7D99-B558-8C1150DEC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64" y="4267200"/>
            <a:ext cx="6374763" cy="2352675"/>
          </a:xfrm>
          <a:prstGeom prst="rect">
            <a:avLst/>
          </a:prstGeom>
        </p:spPr>
      </p:pic>
      <p:sp>
        <p:nvSpPr>
          <p:cNvPr id="9" name="Rectangle 3">
            <a:extLst>
              <a:ext uri="{FF2B5EF4-FFF2-40B4-BE49-F238E27FC236}">
                <a16:creationId xmlns:a16="http://schemas.microsoft.com/office/drawing/2014/main" id="{F74D2C42-3364-25CF-33B4-02369E110B71}"/>
              </a:ext>
            </a:extLst>
          </p:cNvPr>
          <p:cNvSpPr>
            <a:spLocks noGrp="1" noChangeArrowheads="1"/>
          </p:cNvSpPr>
          <p:nvPr>
            <p:ph idx="1"/>
          </p:nvPr>
        </p:nvSpPr>
        <p:spPr bwMode="auto">
          <a:xfrm>
            <a:off x="480461" y="2184991"/>
            <a:ext cx="2324101" cy="618309"/>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vi-VN" sz="2000" b="1"/>
              <a:t>Strategy</a:t>
            </a:r>
            <a:r>
              <a:rPr lang="en-US" sz="2000" b="1"/>
              <a:t> Pattern:</a:t>
            </a:r>
            <a:endParaRPr lang="vi-VN" sz="2000" b="1"/>
          </a:p>
        </p:txBody>
      </p:sp>
      <p:sp>
        <p:nvSpPr>
          <p:cNvPr id="10" name="Rectangle 3">
            <a:extLst>
              <a:ext uri="{FF2B5EF4-FFF2-40B4-BE49-F238E27FC236}">
                <a16:creationId xmlns:a16="http://schemas.microsoft.com/office/drawing/2014/main" id="{C7EED763-F2B3-F2DC-3273-0E77690B9C31}"/>
              </a:ext>
            </a:extLst>
          </p:cNvPr>
          <p:cNvSpPr txBox="1">
            <a:spLocks noChangeArrowheads="1"/>
          </p:cNvSpPr>
          <p:nvPr/>
        </p:nvSpPr>
        <p:spPr bwMode="auto">
          <a:xfrm>
            <a:off x="685800" y="5029200"/>
            <a:ext cx="1648464" cy="61830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2000" b="1" kern="0"/>
              <a:t>Bridge Pattern:</a:t>
            </a:r>
            <a:endParaRPr lang="vi-VN" sz="2000" b="1" kern="0"/>
          </a:p>
        </p:txBody>
      </p:sp>
    </p:spTree>
    <p:extLst>
      <p:ext uri="{BB962C8B-B14F-4D97-AF65-F5344CB8AC3E}">
        <p14:creationId xmlns:p14="http://schemas.microsoft.com/office/powerpoint/2010/main" val="4207112110"/>
      </p:ext>
    </p:extLst>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a:solidFill>
                  <a:schemeClr val="tx1"/>
                </a:solidFill>
                <a:cs typeface="Tahoma" charset="0"/>
              </a:rPr>
              <a:t>Nội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lnSpc>
                <a:spcPct val="120000"/>
              </a:lnSpc>
              <a:spcBef>
                <a:spcPts val="300"/>
              </a:spcBef>
              <a:spcAft>
                <a:spcPts val="300"/>
              </a:spcAft>
              <a:buFont typeface="+mj-lt"/>
              <a:buAutoNum type="arabicPeriod"/>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Mô</a:t>
            </a:r>
            <a:r>
              <a:rPr lang="en-US" sz="2000" dirty="0">
                <a:latin typeface="+mj-lt"/>
                <a:cs typeface="Tahoma" charset="0"/>
              </a:rPr>
              <a:t> </a:t>
            </a:r>
            <a:r>
              <a:rPr lang="en-US" sz="2000" dirty="0" err="1">
                <a:latin typeface="+mj-lt"/>
                <a:cs typeface="Tahoma" charset="0"/>
              </a:rPr>
              <a:t>tả</a:t>
            </a:r>
            <a:r>
              <a:rPr lang="en-US" sz="2000" dirty="0">
                <a:latin typeface="+mj-lt"/>
                <a:cs typeface="Tahoma" charset="0"/>
              </a:rPr>
              <a:t> </a:t>
            </a:r>
            <a:r>
              <a:rPr lang="en-US" sz="2000" dirty="0" err="1">
                <a:latin typeface="+mj-lt"/>
                <a:cs typeface="Tahoma" charset="0"/>
              </a:rPr>
              <a:t>ngắn</a:t>
            </a:r>
            <a:r>
              <a:rPr lang="en-US" sz="2000" dirty="0">
                <a:latin typeface="+mj-lt"/>
                <a:cs typeface="Tahoma" charset="0"/>
              </a:rPr>
              <a:t> </a:t>
            </a:r>
            <a:r>
              <a:rPr lang="en-US" sz="2000" dirty="0" err="1">
                <a:latin typeface="+mj-lt"/>
                <a:cs typeface="Tahoma" charset="0"/>
              </a:rPr>
              <a:t>về</a:t>
            </a:r>
            <a:r>
              <a:rPr lang="en-US" sz="2000" dirty="0">
                <a:latin typeface="+mj-lt"/>
                <a:cs typeface="Tahoma" charset="0"/>
              </a:rPr>
              <a:t> </a:t>
            </a:r>
            <a:r>
              <a:rPr lang="en-US" sz="2000" dirty="0" err="1">
                <a:latin typeface="+mj-lt"/>
                <a:cs typeface="Tahoma" charset="0"/>
              </a:rPr>
              <a:t>mẫu</a:t>
            </a:r>
            <a:endParaRPr lang="en-US" sz="2000" dirty="0">
              <a:latin typeface="+mj-lt"/>
              <a:cs typeface="Tahoma" charset="0"/>
            </a:endParaRPr>
          </a:p>
          <a:p>
            <a:pPr lvl="1" algn="just">
              <a:spcBef>
                <a:spcPts val="300"/>
              </a:spcBef>
              <a:spcAft>
                <a:spcPts val="300"/>
              </a:spcAft>
              <a:buFont typeface="Wingdings" panose="05000000000000000000" pitchFamily="2" charset="2"/>
              <a:buChar char="q"/>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marL="457200" indent="-457200" algn="just">
              <a:lnSpc>
                <a:spcPct val="120000"/>
              </a:lnSpc>
              <a:spcBef>
                <a:spcPts val="300"/>
              </a:spcBef>
              <a:spcAft>
                <a:spcPts val="300"/>
              </a:spcAft>
              <a:buFont typeface="+mj-lt"/>
              <a:buAutoNum type="arabicPeriod"/>
            </a:pPr>
            <a:r>
              <a:rPr lang="en-US" sz="2400" dirty="0" err="1">
                <a:cs typeface="Tahoma" charset="0"/>
              </a:rPr>
              <a:t>Ngữ</a:t>
            </a:r>
            <a:r>
              <a:rPr lang="en-US" sz="2400" dirty="0">
                <a:cs typeface="Tahoma" charset="0"/>
              </a:rPr>
              <a:t> </a:t>
            </a:r>
            <a:r>
              <a:rPr lang="en-US" sz="2400" dirty="0" err="1">
                <a:cs typeface="Tahoma" charset="0"/>
              </a:rPr>
              <a:t>cảnh</a:t>
            </a:r>
            <a:r>
              <a:rPr lang="en-US" sz="2400" dirty="0">
                <a:cs typeface="Tahoma" charset="0"/>
              </a:rPr>
              <a:t>/</a:t>
            </a:r>
            <a:r>
              <a:rPr lang="en-US" sz="2400" dirty="0" err="1">
                <a:cs typeface="Tahoma" charset="0"/>
              </a:rPr>
              <a:t>trường</a:t>
            </a:r>
            <a:r>
              <a:rPr lang="en-US" sz="2400" dirty="0">
                <a:cs typeface="Tahoma" charset="0"/>
              </a:rPr>
              <a:t> </a:t>
            </a:r>
            <a:r>
              <a:rPr lang="en-US" sz="2400" dirty="0" err="1">
                <a:cs typeface="Tahoma" charset="0"/>
              </a:rPr>
              <a:t>hợp</a:t>
            </a:r>
            <a:r>
              <a:rPr lang="en-US" sz="2400" dirty="0">
                <a:cs typeface="Tahoma" charset="0"/>
              </a:rPr>
              <a:t> </a:t>
            </a:r>
            <a:r>
              <a:rPr lang="en-US" sz="2400" dirty="0" err="1">
                <a:cs typeface="Tahoma" charset="0"/>
              </a:rPr>
              <a:t>sử</a:t>
            </a:r>
            <a:r>
              <a:rPr lang="en-US" sz="2400" dirty="0">
                <a:cs typeface="Tahoma" charset="0"/>
              </a:rPr>
              <a:t> </a:t>
            </a:r>
            <a:r>
              <a:rPr lang="en-US" sz="2400" dirty="0" err="1">
                <a:cs typeface="Tahoma" charset="0"/>
              </a:rPr>
              <a:t>dụng</a:t>
            </a:r>
            <a:endParaRPr lang="en-US" sz="2400" dirty="0">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Cấu</a:t>
            </a:r>
            <a:r>
              <a:rPr lang="en-US" sz="2400" dirty="0">
                <a:latin typeface="+mj-lt"/>
                <a:cs typeface="Tahoma" charset="0"/>
              </a:rPr>
              <a:t> </a:t>
            </a:r>
            <a:r>
              <a:rPr lang="en-US" sz="2400" dirty="0" err="1">
                <a:latin typeface="+mj-lt"/>
                <a:cs typeface="Tahoma" charset="0"/>
              </a:rPr>
              <a:t>trúc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và</a:t>
            </a:r>
            <a:r>
              <a:rPr lang="en-US" sz="2400" dirty="0">
                <a:latin typeface="+mj-lt"/>
                <a:cs typeface="Tahoma" charset="0"/>
              </a:rPr>
              <a:t> </a:t>
            </a:r>
            <a:r>
              <a:rPr lang="en-US" sz="2400" dirty="0" err="1">
                <a:latin typeface="+mj-lt"/>
                <a:cs typeface="Tahoma" charset="0"/>
              </a:rPr>
              <a:t>mô</a:t>
            </a:r>
            <a:r>
              <a:rPr lang="en-US" sz="2400" dirty="0">
                <a:latin typeface="+mj-lt"/>
                <a:cs typeface="Tahoma" charset="0"/>
              </a:rPr>
              <a:t> </a:t>
            </a:r>
            <a:r>
              <a:rPr lang="en-US" sz="2400" dirty="0" err="1">
                <a:latin typeface="+mj-lt"/>
                <a:cs typeface="Tahoma" charset="0"/>
              </a:rPr>
              <a:t>tả</a:t>
            </a:r>
            <a:r>
              <a:rPr lang="en-US" sz="2400" dirty="0">
                <a:latin typeface="+mj-lt"/>
                <a:cs typeface="Tahoma" charset="0"/>
              </a:rPr>
              <a:t> </a:t>
            </a:r>
          </a:p>
          <a:p>
            <a:pPr marL="457200" indent="-457200" algn="just">
              <a:spcBef>
                <a:spcPts val="300"/>
              </a:spcBef>
              <a:spcAft>
                <a:spcPts val="300"/>
              </a:spcAft>
              <a:buFont typeface="+mj-lt"/>
              <a:buAutoNum type="arabicPeriod"/>
            </a:pP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bước</a:t>
            </a:r>
            <a:r>
              <a:rPr lang="en-US" sz="2400" dirty="0">
                <a:latin typeface="+mj-lt"/>
                <a:cs typeface="Tahoma" charset="0"/>
              </a:rPr>
              <a:t> </a:t>
            </a:r>
            <a:r>
              <a:rPr lang="en-US" sz="2400" dirty="0" err="1">
                <a:latin typeface="+mj-lt"/>
                <a:cs typeface="Tahoma" charset="0"/>
              </a:rPr>
              <a:t>hiện</a:t>
            </a:r>
            <a:r>
              <a:rPr lang="en-US" sz="2400" dirty="0">
                <a:latin typeface="+mj-lt"/>
                <a:cs typeface="Tahoma" charset="0"/>
              </a:rPr>
              <a:t> </a:t>
            </a:r>
            <a:r>
              <a:rPr lang="en-US" sz="2400" dirty="0" err="1">
                <a:latin typeface="+mj-lt"/>
                <a:cs typeface="Tahoma" charset="0"/>
              </a:rPr>
              <a:t>thực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 code </a:t>
            </a:r>
            <a:r>
              <a:rPr lang="en-US" sz="2400" dirty="0" err="1">
                <a:latin typeface="+mj-lt"/>
                <a:cs typeface="Tahoma" charset="0"/>
              </a:rPr>
              <a:t>minh</a:t>
            </a:r>
            <a:r>
              <a:rPr lang="en-US" sz="2400" dirty="0">
                <a:latin typeface="+mj-lt"/>
                <a:cs typeface="Tahoma" charset="0"/>
              </a:rPr>
              <a:t> </a:t>
            </a:r>
            <a:r>
              <a:rPr lang="en-US" sz="2400" dirty="0" err="1">
                <a:latin typeface="+mj-lt"/>
                <a:cs typeface="Tahoma" charset="0"/>
              </a:rPr>
              <a:t>họa</a:t>
            </a:r>
            <a:r>
              <a:rPr lang="en-US" sz="2400" dirty="0">
                <a:latin typeface="+mj-lt"/>
                <a:cs typeface="Tahoma" charset="0"/>
              </a:rPr>
              <a:t> </a:t>
            </a:r>
            <a:r>
              <a:rPr lang="en-US" sz="2400" dirty="0" err="1">
                <a:latin typeface="+mj-lt"/>
                <a:cs typeface="Tahoma" charset="0"/>
              </a:rPr>
              <a:t>cho</a:t>
            </a:r>
            <a:r>
              <a:rPr lang="en-US" sz="2400" dirty="0">
                <a:latin typeface="+mj-lt"/>
                <a:cs typeface="Tahoma" charset="0"/>
              </a:rPr>
              <a:t> </a:t>
            </a:r>
            <a:r>
              <a:rPr lang="en-US" sz="2400" dirty="0" err="1">
                <a:latin typeface="+mj-lt"/>
                <a:cs typeface="Tahoma" charset="0"/>
              </a:rPr>
              <a:t>ví</a:t>
            </a:r>
            <a:r>
              <a:rPr lang="en-US" sz="2400" dirty="0">
                <a:latin typeface="+mj-lt"/>
                <a:cs typeface="Tahoma" charset="0"/>
              </a:rPr>
              <a:t> </a:t>
            </a:r>
            <a:r>
              <a:rPr lang="en-US" sz="2400" dirty="0" err="1">
                <a:latin typeface="+mj-lt"/>
                <a:cs typeface="Tahoma" charset="0"/>
              </a:rPr>
              <a:t>dụ</a:t>
            </a:r>
            <a:r>
              <a:rPr lang="en-US" sz="2400" dirty="0">
                <a:latin typeface="+mj-lt"/>
                <a:cs typeface="Tahoma" charset="0"/>
              </a:rPr>
              <a:t> </a:t>
            </a:r>
            <a:r>
              <a:rPr lang="en-US" sz="2400" dirty="0" err="1">
                <a:latin typeface="+mj-lt"/>
                <a:cs typeface="Tahoma" charset="0"/>
              </a:rPr>
              <a:t>trên</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err="1">
                <a:latin typeface="+mj-lt"/>
                <a:cs typeface="Tahoma" charset="0"/>
              </a:rPr>
              <a:t>Ưu</a:t>
            </a:r>
            <a:r>
              <a:rPr lang="en-US" sz="2400" dirty="0">
                <a:latin typeface="+mj-lt"/>
                <a:cs typeface="Tahoma" charset="0"/>
              </a:rPr>
              <a:t> </a:t>
            </a:r>
            <a:r>
              <a:rPr lang="en-US" sz="2400" dirty="0" err="1">
                <a:latin typeface="+mj-lt"/>
                <a:cs typeface="Tahoma" charset="0"/>
              </a:rPr>
              <a:t>điểm</a:t>
            </a:r>
            <a:r>
              <a:rPr lang="en-US" sz="2400" dirty="0">
                <a:latin typeface="+mj-lt"/>
                <a:cs typeface="Tahoma" charset="0"/>
              </a:rPr>
              <a:t> &amp; </a:t>
            </a:r>
            <a:r>
              <a:rPr lang="en-US" sz="2400" dirty="0" err="1">
                <a:cs typeface="Tahoma" charset="0"/>
              </a:rPr>
              <a:t>Nhược</a:t>
            </a:r>
            <a:r>
              <a:rPr lang="en-US" sz="2400" dirty="0">
                <a:cs typeface="Tahoma" charset="0"/>
              </a:rPr>
              <a:t> </a:t>
            </a:r>
            <a:r>
              <a:rPr lang="en-US" sz="2400" dirty="0" err="1">
                <a:cs typeface="Tahoma" charset="0"/>
              </a:rPr>
              <a:t>điểm</a:t>
            </a:r>
            <a:endParaRPr lang="en-US" sz="2400" dirty="0">
              <a:latin typeface="+mj-lt"/>
              <a:cs typeface="Tahoma" charset="0"/>
            </a:endParaRPr>
          </a:p>
          <a:p>
            <a:pPr marL="457200" indent="-457200" algn="just">
              <a:spcBef>
                <a:spcPts val="300"/>
              </a:spcBef>
              <a:spcAft>
                <a:spcPts val="300"/>
              </a:spcAft>
              <a:buFont typeface="+mj-lt"/>
              <a:buAutoNum type="arabicPeriod"/>
            </a:pPr>
            <a:r>
              <a:rPr lang="en-US" sz="2400" dirty="0">
                <a:latin typeface="+mj-lt"/>
                <a:cs typeface="Tahoma" charset="0"/>
              </a:rPr>
              <a:t>Liên </a:t>
            </a:r>
            <a:r>
              <a:rPr lang="en-US" sz="2400" dirty="0" err="1">
                <a:latin typeface="+mj-lt"/>
                <a:cs typeface="Tahoma" charset="0"/>
              </a:rPr>
              <a:t>quan</a:t>
            </a:r>
            <a:r>
              <a:rPr lang="en-US" sz="2400" dirty="0">
                <a:latin typeface="+mj-lt"/>
                <a:cs typeface="Tahoma" charset="0"/>
              </a:rPr>
              <a:t> </a:t>
            </a:r>
            <a:r>
              <a:rPr lang="en-US" sz="2400" dirty="0" err="1">
                <a:latin typeface="+mj-lt"/>
                <a:cs typeface="Tahoma" charset="0"/>
              </a:rPr>
              <a:t>đến</a:t>
            </a:r>
            <a:r>
              <a:rPr lang="en-US" sz="2400" dirty="0">
                <a:latin typeface="+mj-lt"/>
                <a:cs typeface="Tahoma" charset="0"/>
              </a:rPr>
              <a:t> </a:t>
            </a:r>
            <a:r>
              <a:rPr lang="en-US" sz="2400" dirty="0" err="1">
                <a:latin typeface="+mj-lt"/>
                <a:cs typeface="Tahoma" charset="0"/>
              </a:rPr>
              <a:t>các</a:t>
            </a:r>
            <a:r>
              <a:rPr lang="en-US" sz="2400" dirty="0">
                <a:latin typeface="+mj-lt"/>
                <a:cs typeface="Tahoma" charset="0"/>
              </a:rPr>
              <a:t> </a:t>
            </a:r>
            <a:r>
              <a:rPr lang="en-US" sz="2400" dirty="0" err="1">
                <a:latin typeface="+mj-lt"/>
                <a:cs typeface="Tahoma" charset="0"/>
              </a:rPr>
              <a:t>mẫu</a:t>
            </a:r>
            <a:r>
              <a:rPr lang="en-US" sz="2400" dirty="0">
                <a:latin typeface="+mj-lt"/>
                <a:cs typeface="Tahoma" charset="0"/>
              </a:rPr>
              <a:t> </a:t>
            </a:r>
            <a:r>
              <a:rPr lang="en-US" sz="2400" dirty="0" err="1">
                <a:latin typeface="+mj-lt"/>
                <a:cs typeface="Tahoma" charset="0"/>
              </a:rPr>
              <a:t>khác</a:t>
            </a:r>
            <a:endParaRPr lang="vi-VN" sz="2400" dirty="0">
              <a:latin typeface="+mj-lt"/>
              <a:cs typeface="Tahoma" charset="0"/>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animEffect transition="in" filter="fade">
                                      <p:cBhvr>
                                        <p:cTn id="21" dur="1000"/>
                                        <p:tgtEl>
                                          <p:spTgt spid="9219">
                                            <p:txEl>
                                              <p:pRg st="1" end="1"/>
                                            </p:txEl>
                                          </p:spTgt>
                                        </p:tgtEl>
                                      </p:cBhvr>
                                    </p:animEffect>
                                    <p:anim calcmode="lin" valueType="num">
                                      <p:cBhvr>
                                        <p:cTn id="22"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219">
                                            <p:txEl>
                                              <p:pRg st="2" end="2"/>
                                            </p:txEl>
                                          </p:spTgt>
                                        </p:tgtEl>
                                        <p:attrNameLst>
                                          <p:attrName>style.visibility</p:attrName>
                                        </p:attrNameLst>
                                      </p:cBhvr>
                                      <p:to>
                                        <p:strVal val="visible"/>
                                      </p:to>
                                    </p:set>
                                    <p:animEffect transition="in" filter="fade">
                                      <p:cBhvr>
                                        <p:cTn id="26" dur="1000"/>
                                        <p:tgtEl>
                                          <p:spTgt spid="9219">
                                            <p:txEl>
                                              <p:pRg st="2" end="2"/>
                                            </p:txEl>
                                          </p:spTgt>
                                        </p:tgtEl>
                                      </p:cBhvr>
                                    </p:animEffect>
                                    <p:anim calcmode="lin" valueType="num">
                                      <p:cBhvr>
                                        <p:cTn id="27"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219">
                                            <p:txEl>
                                              <p:pRg st="3" end="3"/>
                                            </p:txEl>
                                          </p:spTgt>
                                        </p:tgtEl>
                                        <p:attrNameLst>
                                          <p:attrName>style.visibility</p:attrName>
                                        </p:attrNameLst>
                                      </p:cBhvr>
                                      <p:to>
                                        <p:strVal val="visible"/>
                                      </p:to>
                                    </p:set>
                                    <p:animEffect transition="in" filter="fade">
                                      <p:cBhvr>
                                        <p:cTn id="33" dur="1000"/>
                                        <p:tgtEl>
                                          <p:spTgt spid="9219">
                                            <p:txEl>
                                              <p:pRg st="3" end="3"/>
                                            </p:txEl>
                                          </p:spTgt>
                                        </p:tgtEl>
                                      </p:cBhvr>
                                    </p:animEffect>
                                    <p:anim calcmode="lin" valueType="num">
                                      <p:cBhvr>
                                        <p:cTn id="34"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219">
                                            <p:txEl>
                                              <p:pRg st="4" end="4"/>
                                            </p:txEl>
                                          </p:spTgt>
                                        </p:tgtEl>
                                        <p:attrNameLst>
                                          <p:attrName>style.visibility</p:attrName>
                                        </p:attrNameLst>
                                      </p:cBhvr>
                                      <p:to>
                                        <p:strVal val="visible"/>
                                      </p:to>
                                    </p:set>
                                    <p:animEffect transition="in" filter="fade">
                                      <p:cBhvr>
                                        <p:cTn id="40" dur="1000"/>
                                        <p:tgtEl>
                                          <p:spTgt spid="9219">
                                            <p:txEl>
                                              <p:pRg st="4" end="4"/>
                                            </p:txEl>
                                          </p:spTgt>
                                        </p:tgtEl>
                                      </p:cBhvr>
                                    </p:animEffect>
                                    <p:anim calcmode="lin" valueType="num">
                                      <p:cBhvr>
                                        <p:cTn id="41"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219">
                                            <p:txEl>
                                              <p:pRg st="5" end="5"/>
                                            </p:txEl>
                                          </p:spTgt>
                                        </p:tgtEl>
                                        <p:attrNameLst>
                                          <p:attrName>style.visibility</p:attrName>
                                        </p:attrNameLst>
                                      </p:cBhvr>
                                      <p:to>
                                        <p:strVal val="visible"/>
                                      </p:to>
                                    </p:set>
                                    <p:animEffect transition="in" filter="fade">
                                      <p:cBhvr>
                                        <p:cTn id="47" dur="1000"/>
                                        <p:tgtEl>
                                          <p:spTgt spid="9219">
                                            <p:txEl>
                                              <p:pRg st="5" end="5"/>
                                            </p:txEl>
                                          </p:spTgt>
                                        </p:tgtEl>
                                      </p:cBhvr>
                                    </p:animEffect>
                                    <p:anim calcmode="lin" valueType="num">
                                      <p:cBhvr>
                                        <p:cTn id="48"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219">
                                            <p:txEl>
                                              <p:pRg st="6" end="6"/>
                                            </p:txEl>
                                          </p:spTgt>
                                        </p:tgtEl>
                                        <p:attrNameLst>
                                          <p:attrName>style.visibility</p:attrName>
                                        </p:attrNameLst>
                                      </p:cBhvr>
                                      <p:to>
                                        <p:strVal val="visible"/>
                                      </p:to>
                                    </p:set>
                                    <p:animEffect transition="in" filter="fade">
                                      <p:cBhvr>
                                        <p:cTn id="54" dur="1000"/>
                                        <p:tgtEl>
                                          <p:spTgt spid="9219">
                                            <p:txEl>
                                              <p:pRg st="6" end="6"/>
                                            </p:txEl>
                                          </p:spTgt>
                                        </p:tgtEl>
                                      </p:cBhvr>
                                    </p:animEffect>
                                    <p:anim calcmode="lin" valueType="num">
                                      <p:cBhvr>
                                        <p:cTn id="55"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219">
                                            <p:txEl>
                                              <p:pRg st="7" end="7"/>
                                            </p:txEl>
                                          </p:spTgt>
                                        </p:tgtEl>
                                        <p:attrNameLst>
                                          <p:attrName>style.visibility</p:attrName>
                                        </p:attrNameLst>
                                      </p:cBhvr>
                                      <p:to>
                                        <p:strVal val="visible"/>
                                      </p:to>
                                    </p:set>
                                    <p:animEffect transition="in" filter="fade">
                                      <p:cBhvr>
                                        <p:cTn id="61" dur="1000"/>
                                        <p:tgtEl>
                                          <p:spTgt spid="9219">
                                            <p:txEl>
                                              <p:pRg st="7" end="7"/>
                                            </p:txEl>
                                          </p:spTgt>
                                        </p:tgtEl>
                                      </p:cBhvr>
                                    </p:animEffect>
                                    <p:anim calcmode="lin" valueType="num">
                                      <p:cBhvr>
                                        <p:cTn id="62"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219">
                                            <p:txEl>
                                              <p:pRg st="8" end="8"/>
                                            </p:txEl>
                                          </p:spTgt>
                                        </p:tgtEl>
                                        <p:attrNameLst>
                                          <p:attrName>style.visibility</p:attrName>
                                        </p:attrNameLst>
                                      </p:cBhvr>
                                      <p:to>
                                        <p:strVal val="visible"/>
                                      </p:to>
                                    </p:set>
                                    <p:animEffect transition="in" filter="fade">
                                      <p:cBhvr>
                                        <p:cTn id="68" dur="1000"/>
                                        <p:tgtEl>
                                          <p:spTgt spid="9219">
                                            <p:txEl>
                                              <p:pRg st="8" end="8"/>
                                            </p:txEl>
                                          </p:spTgt>
                                        </p:tgtEl>
                                      </p:cBhvr>
                                    </p:animEffect>
                                    <p:anim calcmode="lin" valueType="num">
                                      <p:cBhvr>
                                        <p:cTn id="69"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a:solidFill>
                  <a:schemeClr val="tx1"/>
                </a:solidFill>
                <a:cs typeface="Tahoma" charset="0"/>
              </a:rPr>
              <a:t>1. </a:t>
            </a:r>
            <a:r>
              <a:rPr lang="en-US" sz="4000" b="1" dirty="0" err="1">
                <a:solidFill>
                  <a:schemeClr val="tx1"/>
                </a:solidFill>
                <a:cs typeface="Tahoma" charset="0"/>
              </a:rPr>
              <a:t>Tổng</a:t>
            </a:r>
            <a:r>
              <a:rPr lang="en-US" sz="4000" b="1" dirty="0">
                <a:solidFill>
                  <a:schemeClr val="tx1"/>
                </a:solidFill>
                <a:cs typeface="Tahoma" charset="0"/>
              </a:rPr>
              <a:t> </a:t>
            </a:r>
            <a:r>
              <a:rPr lang="en-US" sz="4000" b="1" dirty="0" err="1">
                <a:solidFill>
                  <a:schemeClr val="tx1"/>
                </a:solidFill>
                <a:cs typeface="Tahoma" charset="0"/>
              </a:rPr>
              <a:t>quan</a:t>
            </a:r>
            <a:endParaRPr lang="en-US" sz="4000" b="1" dirty="0">
              <a:solidFill>
                <a:schemeClr val="tx1"/>
              </a:solidFill>
              <a:cs typeface="Tahoma" charset="0"/>
            </a:endParaRPr>
          </a:p>
        </p:txBody>
      </p:sp>
      <p:sp>
        <p:nvSpPr>
          <p:cNvPr id="9219" name="Rectangle 3"/>
          <p:cNvSpPr>
            <a:spLocks noGrp="1" noChangeArrowheads="1"/>
          </p:cNvSpPr>
          <p:nvPr>
            <p:ph idx="1"/>
          </p:nvPr>
        </p:nvSpPr>
        <p:spPr bwMode="auto">
          <a:xfrm>
            <a:off x="571499" y="1371600"/>
            <a:ext cx="8458200" cy="1981200"/>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2300" dirty="0" err="1"/>
              <a:t>Tên</a:t>
            </a:r>
            <a:r>
              <a:rPr lang="en-US" sz="2300" dirty="0"/>
              <a:t> </a:t>
            </a:r>
            <a:r>
              <a:rPr lang="en-US" sz="2300" dirty="0" err="1"/>
              <a:t>mẫu</a:t>
            </a:r>
            <a:r>
              <a:rPr lang="en-US" sz="2300" dirty="0"/>
              <a:t>: </a:t>
            </a:r>
            <a:r>
              <a:rPr lang="en-US" sz="2300" kern="0" dirty="0"/>
              <a:t>State </a:t>
            </a:r>
            <a:r>
              <a:rPr lang="en-US" sz="2300" kern="0" dirty="0" err="1"/>
              <a:t>Patern</a:t>
            </a:r>
            <a:endParaRPr lang="en-US" sz="2300" dirty="0"/>
          </a:p>
          <a:p>
            <a:pPr lvl="0" algn="just"/>
            <a:r>
              <a:rPr lang="en-US" sz="2300" dirty="0" err="1"/>
              <a:t>Thuộc</a:t>
            </a:r>
            <a:r>
              <a:rPr lang="en-US" sz="2300" dirty="0"/>
              <a:t> </a:t>
            </a:r>
            <a:r>
              <a:rPr lang="en-US" sz="2300" dirty="0" err="1"/>
              <a:t>nhóm</a:t>
            </a:r>
            <a:r>
              <a:rPr lang="en-US" sz="2300" dirty="0"/>
              <a:t>: Behavioral Pattern – </a:t>
            </a:r>
            <a:r>
              <a:rPr lang="en-US" sz="2300" dirty="0" err="1"/>
              <a:t>những</a:t>
            </a:r>
            <a:r>
              <a:rPr lang="en-US" sz="2300" dirty="0"/>
              <a:t> </a:t>
            </a:r>
            <a:r>
              <a:rPr lang="en-US" sz="2300" dirty="0" err="1"/>
              <a:t>mẫu</a:t>
            </a:r>
            <a:r>
              <a:rPr lang="en-US" sz="2300" dirty="0"/>
              <a:t> </a:t>
            </a:r>
            <a:r>
              <a:rPr lang="en-US" sz="2300" dirty="0" err="1"/>
              <a:t>thiết</a:t>
            </a:r>
            <a:r>
              <a:rPr lang="en-US" sz="2300" dirty="0"/>
              <a:t> </a:t>
            </a:r>
            <a:r>
              <a:rPr lang="en-US" sz="2300" dirty="0" err="1"/>
              <a:t>kế</a:t>
            </a:r>
            <a:r>
              <a:rPr lang="en-US" sz="2300" dirty="0"/>
              <a:t> </a:t>
            </a:r>
            <a:r>
              <a:rPr lang="vi-VN" sz="2300" dirty="0"/>
              <a:t>tập trung vào cách các đối tượng tương tác và trao đổi thông tin với nhau để hoàn thành một công việc cụ thể</a:t>
            </a:r>
            <a:endParaRPr lang="en-US" sz="2300" dirty="0"/>
          </a:p>
          <a:p>
            <a:pPr lvl="0" algn="just"/>
            <a:r>
              <a:rPr lang="en-US" sz="2300" dirty="0"/>
              <a:t>State pattern c</a:t>
            </a:r>
            <a:r>
              <a:rPr lang="vi-VN" sz="2300" dirty="0"/>
              <a:t>ho phép một đối tượng thay đổi hành vi của mình khi trạng thái nội bộ của nó thay đổi. Điều này cho phép một đối tượng thay đổi hành vi của mình mà không cần thay đổi cấu trúc.</a:t>
            </a:r>
            <a:endParaRPr lang="vi-VN" sz="2000" dirty="0">
              <a:latin typeface="+mj-lt"/>
              <a:cs typeface="Tahoma" charset="0"/>
            </a:endParaRPr>
          </a:p>
        </p:txBody>
      </p:sp>
      <p:pic>
        <p:nvPicPr>
          <p:cNvPr id="4" name="Picture 3">
            <a:extLst>
              <a:ext uri="{FF2B5EF4-FFF2-40B4-BE49-F238E27FC236}">
                <a16:creationId xmlns:a16="http://schemas.microsoft.com/office/drawing/2014/main" id="{A0F9400E-BB27-67A7-D4B2-252DC20BE594}"/>
              </a:ext>
            </a:extLst>
          </p:cNvPr>
          <p:cNvPicPr>
            <a:picLocks noChangeAspect="1"/>
          </p:cNvPicPr>
          <p:nvPr/>
        </p:nvPicPr>
        <p:blipFill>
          <a:blip r:embed="rId2"/>
          <a:stretch>
            <a:fillRect/>
          </a:stretch>
        </p:blipFill>
        <p:spPr>
          <a:xfrm>
            <a:off x="2743200" y="4188774"/>
            <a:ext cx="4138896" cy="2595251"/>
          </a:xfrm>
          <a:prstGeom prst="rect">
            <a:avLst/>
          </a:prstGeom>
        </p:spPr>
      </p:pic>
    </p:spTree>
    <p:extLst>
      <p:ext uri="{BB962C8B-B14F-4D97-AF65-F5344CB8AC3E}">
        <p14:creationId xmlns:p14="http://schemas.microsoft.com/office/powerpoint/2010/main" val="3376617654"/>
      </p:ext>
    </p:extLst>
  </p:cSld>
  <p:clrMapOvr>
    <a:masterClrMapping/>
  </p:clrMapOvr>
  <p:transition advClick="0">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2. </a:t>
            </a:r>
            <a:r>
              <a:rPr lang="en-US" sz="4000" b="1" dirty="0" err="1">
                <a:solidFill>
                  <a:schemeClr val="tx1"/>
                </a:solidFill>
                <a:cs typeface="Tahoma" charset="0"/>
              </a:rPr>
              <a:t>Ngữ</a:t>
            </a:r>
            <a:r>
              <a:rPr lang="en-US" sz="4000" b="1" dirty="0">
                <a:solidFill>
                  <a:schemeClr val="tx1"/>
                </a:solidFill>
                <a:cs typeface="Tahoma" charset="0"/>
              </a:rPr>
              <a:t> </a:t>
            </a:r>
            <a:r>
              <a:rPr lang="en-US" sz="4000" b="1" dirty="0" err="1">
                <a:solidFill>
                  <a:schemeClr val="tx1"/>
                </a:solidFill>
                <a:cs typeface="Tahoma" charset="0"/>
              </a:rPr>
              <a:t>cảnh</a:t>
            </a:r>
            <a:r>
              <a:rPr lang="en-US" sz="4000" b="1" dirty="0">
                <a:solidFill>
                  <a:schemeClr val="tx1"/>
                </a:solidFill>
                <a:cs typeface="Tahoma" charset="0"/>
              </a:rPr>
              <a:t>/</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br>
              <a:rPr lang="en-US" sz="4000" dirty="0">
                <a:cs typeface="Tahoma" charset="0"/>
              </a:rPr>
            </a:br>
            <a:endParaRPr lang="en-US" sz="4000" b="1" dirty="0">
              <a:solidFill>
                <a:schemeClr val="tx1"/>
              </a:solidFill>
              <a:cs typeface="Tahoma" charset="0"/>
            </a:endParaRPr>
          </a:p>
        </p:txBody>
      </p:sp>
      <p:pic>
        <p:nvPicPr>
          <p:cNvPr id="3" name="Picture 2">
            <a:extLst>
              <a:ext uri="{FF2B5EF4-FFF2-40B4-BE49-F238E27FC236}">
                <a16:creationId xmlns:a16="http://schemas.microsoft.com/office/drawing/2014/main" id="{2803DB60-8E29-BB2A-3421-4B32C79D40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828800"/>
            <a:ext cx="6477000" cy="4038600"/>
          </a:xfrm>
          <a:prstGeom prst="rect">
            <a:avLst/>
          </a:prstGeom>
          <a:noFill/>
        </p:spPr>
      </p:pic>
    </p:spTree>
    <p:extLst>
      <p:ext uri="{BB962C8B-B14F-4D97-AF65-F5344CB8AC3E}">
        <p14:creationId xmlns:p14="http://schemas.microsoft.com/office/powerpoint/2010/main" val="1412237099"/>
      </p:ext>
    </p:extLst>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2. </a:t>
            </a:r>
            <a:r>
              <a:rPr lang="en-US" sz="4000" b="1" dirty="0" err="1">
                <a:solidFill>
                  <a:schemeClr val="tx1"/>
                </a:solidFill>
                <a:cs typeface="Tahoma" charset="0"/>
              </a:rPr>
              <a:t>Ngữ</a:t>
            </a:r>
            <a:r>
              <a:rPr lang="en-US" sz="4000" b="1" dirty="0">
                <a:solidFill>
                  <a:schemeClr val="tx1"/>
                </a:solidFill>
                <a:cs typeface="Tahoma" charset="0"/>
              </a:rPr>
              <a:t> </a:t>
            </a:r>
            <a:r>
              <a:rPr lang="en-US" sz="4000" b="1" dirty="0" err="1">
                <a:solidFill>
                  <a:schemeClr val="tx1"/>
                </a:solidFill>
                <a:cs typeface="Tahoma" charset="0"/>
              </a:rPr>
              <a:t>cảnh</a:t>
            </a:r>
            <a:r>
              <a:rPr lang="en-US" sz="4000" b="1" dirty="0">
                <a:solidFill>
                  <a:schemeClr val="tx1"/>
                </a:solidFill>
                <a:cs typeface="Tahoma" charset="0"/>
              </a:rPr>
              <a:t>/</a:t>
            </a:r>
            <a:r>
              <a:rPr lang="en-US" sz="4000" b="1" dirty="0" err="1">
                <a:solidFill>
                  <a:schemeClr val="tx1"/>
                </a:solidFill>
                <a:cs typeface="Tahoma" charset="0"/>
              </a:rPr>
              <a:t>trường</a:t>
            </a:r>
            <a:r>
              <a:rPr lang="en-US" sz="4000" b="1" dirty="0">
                <a:solidFill>
                  <a:schemeClr val="tx1"/>
                </a:solidFill>
                <a:cs typeface="Tahoma" charset="0"/>
              </a:rPr>
              <a:t> </a:t>
            </a:r>
            <a:r>
              <a:rPr lang="en-US" sz="4000" b="1" dirty="0" err="1">
                <a:solidFill>
                  <a:schemeClr val="tx1"/>
                </a:solidFill>
                <a:cs typeface="Tahoma" charset="0"/>
              </a:rPr>
              <a:t>hợp</a:t>
            </a:r>
            <a:r>
              <a:rPr lang="en-US" sz="4000" b="1" dirty="0">
                <a:solidFill>
                  <a:schemeClr val="tx1"/>
                </a:solidFill>
                <a:cs typeface="Tahoma" charset="0"/>
              </a:rPr>
              <a:t> </a:t>
            </a:r>
            <a:r>
              <a:rPr lang="en-US" sz="4000" b="1" dirty="0" err="1">
                <a:solidFill>
                  <a:schemeClr val="tx1"/>
                </a:solidFill>
                <a:cs typeface="Tahoma" charset="0"/>
              </a:rPr>
              <a:t>sử</a:t>
            </a:r>
            <a:r>
              <a:rPr lang="en-US" sz="4000" b="1" dirty="0">
                <a:solidFill>
                  <a:schemeClr val="tx1"/>
                </a:solidFill>
                <a:cs typeface="Tahoma" charset="0"/>
              </a:rPr>
              <a:t> </a:t>
            </a:r>
            <a:r>
              <a:rPr lang="en-US" sz="4000" b="1" dirty="0" err="1">
                <a:solidFill>
                  <a:schemeClr val="tx1"/>
                </a:solidFill>
                <a:cs typeface="Tahoma" charset="0"/>
              </a:rPr>
              <a:t>dụng</a:t>
            </a:r>
            <a:br>
              <a:rPr lang="en-US" sz="4000" dirty="0">
                <a:cs typeface="Tahoma" charset="0"/>
              </a:rPr>
            </a:br>
            <a:endParaRPr lang="en-US" sz="4000" b="1" dirty="0">
              <a:solidFill>
                <a:schemeClr val="tx1"/>
              </a:solidFill>
              <a:cs typeface="Tahoma" charset="0"/>
            </a:endParaRPr>
          </a:p>
        </p:txBody>
      </p:sp>
      <p:pic>
        <p:nvPicPr>
          <p:cNvPr id="3" name="Picture 2">
            <a:extLst>
              <a:ext uri="{FF2B5EF4-FFF2-40B4-BE49-F238E27FC236}">
                <a16:creationId xmlns:a16="http://schemas.microsoft.com/office/drawing/2014/main" id="{B4CE4ECF-7C36-1E60-6A9C-056C27FA9E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075" y="1310640"/>
            <a:ext cx="7319849" cy="4687570"/>
          </a:xfrm>
          <a:prstGeom prst="rect">
            <a:avLst/>
          </a:prstGeom>
          <a:noFill/>
        </p:spPr>
      </p:pic>
    </p:spTree>
    <p:extLst>
      <p:ext uri="{BB962C8B-B14F-4D97-AF65-F5344CB8AC3E}">
        <p14:creationId xmlns:p14="http://schemas.microsoft.com/office/powerpoint/2010/main" val="2428868072"/>
      </p:ext>
    </p:extLst>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sp>
        <p:nvSpPr>
          <p:cNvPr id="74" name="Google Shape;74;g21049d4e727_1_10"/>
          <p:cNvSpPr txBox="1"/>
          <p:nvPr/>
        </p:nvSpPr>
        <p:spPr>
          <a:xfrm>
            <a:off x="838200" y="1436167"/>
            <a:ext cx="7467600" cy="398566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en-US" sz="2300" b="0" i="0" u="none" strike="noStrike" cap="none" dirty="0">
                <a:solidFill>
                  <a:srgbClr val="000000"/>
                </a:solidFill>
                <a:latin typeface="Arial"/>
                <a:ea typeface="Arial"/>
                <a:cs typeface="Arial"/>
                <a:sym typeface="Arial"/>
              </a:rPr>
              <a:t>Khi </a:t>
            </a:r>
            <a:r>
              <a:rPr lang="vi-VN" sz="2300" b="0" i="0" u="none" strike="noStrike" cap="none" dirty="0">
                <a:solidFill>
                  <a:srgbClr val="000000"/>
                </a:solidFill>
                <a:latin typeface="Arial"/>
                <a:ea typeface="Arial"/>
                <a:cs typeface="Arial"/>
                <a:sym typeface="Arial"/>
              </a:rPr>
              <a:t>bạn có một object hoạt động khác nhau tùy thuộc vào trạng thái hiện tại của nó, số lượng trạng thái là rất lớn </a:t>
            </a:r>
            <a:r>
              <a:rPr lang="en-US" sz="2300" b="0" i="0" u="none" strike="noStrike" cap="none" dirty="0" err="1">
                <a:solidFill>
                  <a:srgbClr val="000000"/>
                </a:solidFill>
                <a:latin typeface="Arial"/>
                <a:ea typeface="Arial"/>
                <a:cs typeface="Arial"/>
                <a:sym typeface="Arial"/>
              </a:rPr>
              <a:t>cũng</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như</a:t>
            </a:r>
            <a:r>
              <a:rPr lang="vi-VN" sz="2300" b="0" i="0" u="none" strike="noStrike" cap="none" dirty="0">
                <a:solidFill>
                  <a:srgbClr val="000000"/>
                </a:solidFill>
                <a:latin typeface="Arial"/>
                <a:ea typeface="Arial"/>
                <a:cs typeface="Arial"/>
                <a:sym typeface="Arial"/>
              </a:rPr>
              <a:t> code của trạng thái cụ thể thường xuyên thay đổi.</a:t>
            </a: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Khi có nhiều điều kiện if-else hoặc switch-case và khó duy trì, mở rộng</a:t>
            </a:r>
            <a:endParaRPr lang="en-US" sz="23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vi-VN" sz="2300" b="0" dirty="0">
                <a:latin typeface="+mj-lt"/>
              </a:rPr>
              <a:t>Sử dụng State Pattern khi bạn có nhiều code trùng lặp qua các trạng thái và chuyển đổi tương tự của State Pattern dựa trên điều kiện.</a:t>
            </a:r>
            <a:endParaRPr lang="en-US" sz="2300" b="0" dirty="0">
              <a:latin typeface="+mj-lt"/>
            </a:endParaRPr>
          </a:p>
          <a:p>
            <a:pPr marL="342900" marR="0" lvl="0" indent="-342900" algn="l"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Khi muốn tránh sự phụ thuộc giữa hành vi và trạng thái của một đối tượng</a:t>
            </a:r>
            <a:endParaRPr sz="23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3</a:t>
            </a:r>
            <a:r>
              <a:rPr lang="en-US" sz="4000" b="1">
                <a:solidFill>
                  <a:schemeClr val="tx1"/>
                </a:solidFill>
                <a:cs typeface="Tahoma" charset="0"/>
              </a:rPr>
              <a:t>. Cấu trúc mẫu và mô tả</a:t>
            </a:r>
            <a:br>
              <a:rPr lang="en-US" sz="4000">
                <a:cs typeface="Tahoma" charset="0"/>
              </a:rPr>
            </a:br>
            <a:endParaRPr lang="en-US" sz="4000" b="1" dirty="0">
              <a:solidFill>
                <a:schemeClr val="tx1"/>
              </a:solidFill>
              <a:cs typeface="Tahoma" charset="0"/>
            </a:endParaRPr>
          </a:p>
        </p:txBody>
      </p:sp>
      <p:pic>
        <p:nvPicPr>
          <p:cNvPr id="4" name="Picture 3">
            <a:extLst>
              <a:ext uri="{FF2B5EF4-FFF2-40B4-BE49-F238E27FC236}">
                <a16:creationId xmlns:a16="http://schemas.microsoft.com/office/drawing/2014/main" id="{CB4C4EC2-1752-FCD5-EC17-927642AA10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6390" y="1371600"/>
            <a:ext cx="6548417" cy="4495800"/>
          </a:xfrm>
          <a:prstGeom prst="rect">
            <a:avLst/>
          </a:prstGeom>
          <a:noFill/>
        </p:spPr>
      </p:pic>
    </p:spTree>
    <p:extLst>
      <p:ext uri="{BB962C8B-B14F-4D97-AF65-F5344CB8AC3E}">
        <p14:creationId xmlns:p14="http://schemas.microsoft.com/office/powerpoint/2010/main" val="3706371171"/>
      </p:ext>
    </p:extLst>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3</a:t>
            </a:r>
            <a:r>
              <a:rPr lang="en-US" sz="4000" b="1">
                <a:solidFill>
                  <a:schemeClr val="tx1"/>
                </a:solidFill>
                <a:cs typeface="Tahoma" charset="0"/>
              </a:rPr>
              <a:t>. Cấu trúc mẫu và mô tả</a:t>
            </a:r>
            <a:br>
              <a:rPr lang="en-US" sz="400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600200"/>
            <a:ext cx="8458200" cy="1447800"/>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trong</a:t>
            </a:r>
            <a:r>
              <a:rPr lang="en-US" sz="2000" dirty="0"/>
              <a:t> </a:t>
            </a:r>
            <a:r>
              <a:rPr lang="en-US" sz="2000" dirty="0" err="1"/>
              <a:t>mô</a:t>
            </a:r>
            <a:r>
              <a:rPr lang="en-US" sz="2000" dirty="0"/>
              <a:t> </a:t>
            </a:r>
            <a:r>
              <a:rPr lang="en-US" sz="2000" dirty="0" err="1"/>
              <a:t>hình</a:t>
            </a:r>
            <a:r>
              <a:rPr lang="en-US" sz="2000" dirty="0"/>
              <a:t>:</a:t>
            </a:r>
          </a:p>
          <a:p>
            <a:pPr lvl="0"/>
            <a:r>
              <a:rPr lang="vi-VN" sz="2000" b="1" dirty="0"/>
              <a:t>Context: </a:t>
            </a:r>
            <a:r>
              <a:rPr lang="vi-VN" sz="2000" dirty="0"/>
              <a:t>Là lớp có nhiều trạng thái, hành vi lớp sẽ bị thay đổi bởi trạng thái</a:t>
            </a:r>
            <a:r>
              <a:rPr lang="en-US" sz="2000" dirty="0"/>
              <a:t> đ</a:t>
            </a:r>
            <a:r>
              <a:rPr lang="vi-VN" sz="2000" dirty="0"/>
              <a:t>ược sử dụng bởi Client. Client không truy cập trực tiếp đến State của Object. Context thường chứa một tham chiếu đến State và sử dụng State để thực hiện các hành động.</a:t>
            </a:r>
            <a:endParaRPr lang="en-US" sz="2000" dirty="0"/>
          </a:p>
          <a:p>
            <a:pPr lvl="0"/>
            <a:r>
              <a:rPr lang="en-US" sz="2000" b="1" dirty="0"/>
              <a:t>State Interface</a:t>
            </a:r>
            <a:r>
              <a:rPr lang="en-US" sz="2000" dirty="0"/>
              <a:t>: </a:t>
            </a:r>
            <a:r>
              <a:rPr lang="en-US" sz="2000" dirty="0" err="1"/>
              <a:t>Là</a:t>
            </a:r>
            <a:r>
              <a:rPr lang="en-US" sz="2000" dirty="0"/>
              <a:t> interface </a:t>
            </a:r>
            <a:r>
              <a:rPr lang="en-US" sz="2000" dirty="0" err="1"/>
              <a:t>hoặc</a:t>
            </a:r>
            <a:r>
              <a:rPr lang="en-US" sz="2000" dirty="0"/>
              <a:t> abstract class </a:t>
            </a:r>
            <a:r>
              <a:rPr lang="en-US" sz="2000" dirty="0" err="1"/>
              <a:t>xác</a:t>
            </a:r>
            <a:r>
              <a:rPr lang="en-US" sz="2000" dirty="0"/>
              <a:t> </a:t>
            </a:r>
            <a:r>
              <a:rPr lang="en-US" sz="2000" dirty="0" err="1"/>
              <a:t>định</a:t>
            </a:r>
            <a:r>
              <a:rPr lang="en-US" sz="2000" dirty="0"/>
              <a:t> </a:t>
            </a:r>
            <a:r>
              <a:rPr lang="en-US" sz="2000" dirty="0" err="1"/>
              <a:t>các</a:t>
            </a:r>
            <a:r>
              <a:rPr lang="en-US" sz="2000" dirty="0"/>
              <a:t> </a:t>
            </a:r>
            <a:r>
              <a:rPr lang="en-US" sz="2000" dirty="0" err="1"/>
              <a:t>đặc</a:t>
            </a:r>
            <a:r>
              <a:rPr lang="en-US" sz="2000" dirty="0"/>
              <a:t> </a:t>
            </a:r>
            <a:r>
              <a:rPr lang="en-US" sz="2000" dirty="0" err="1"/>
              <a:t>tính</a:t>
            </a:r>
            <a:r>
              <a:rPr lang="en-US" sz="2000" dirty="0"/>
              <a:t> </a:t>
            </a:r>
            <a:r>
              <a:rPr lang="en-US" sz="2000" dirty="0" err="1"/>
              <a:t>cơ</a:t>
            </a:r>
            <a:r>
              <a:rPr lang="en-US" sz="2000" dirty="0"/>
              <a:t> </a:t>
            </a:r>
            <a:r>
              <a:rPr lang="en-US" sz="2000" dirty="0" err="1"/>
              <a:t>bản</a:t>
            </a:r>
            <a:r>
              <a:rPr lang="en-US" sz="2000" dirty="0"/>
              <a:t> </a:t>
            </a:r>
            <a:r>
              <a:rPr lang="en-US" sz="2000" dirty="0" err="1"/>
              <a:t>của</a:t>
            </a:r>
            <a:r>
              <a:rPr lang="en-US" sz="2000" dirty="0"/>
              <a:t> </a:t>
            </a:r>
            <a:r>
              <a:rPr lang="en-US" sz="2000" dirty="0" err="1"/>
              <a:t>tất</a:t>
            </a:r>
            <a:r>
              <a:rPr lang="en-US" sz="2000" dirty="0"/>
              <a:t> </a:t>
            </a:r>
            <a:r>
              <a:rPr lang="en-US" sz="2000" dirty="0" err="1"/>
              <a:t>cả</a:t>
            </a:r>
            <a:r>
              <a:rPr lang="en-US" sz="2000" dirty="0"/>
              <a:t> Concrete Object. </a:t>
            </a:r>
            <a:r>
              <a:rPr lang="en-US" sz="2000" dirty="0" err="1"/>
              <a:t>Chúng</a:t>
            </a:r>
            <a:r>
              <a:rPr lang="en-US" sz="2000" dirty="0"/>
              <a:t> </a:t>
            </a:r>
            <a:r>
              <a:rPr lang="en-US" sz="2000" dirty="0" err="1"/>
              <a:t>sẽ</a:t>
            </a:r>
            <a:r>
              <a:rPr lang="en-US" sz="2000" dirty="0"/>
              <a:t> </a:t>
            </a:r>
            <a:r>
              <a:rPr lang="en-US" sz="2000" dirty="0" err="1"/>
              <a:t>được</a:t>
            </a:r>
            <a:r>
              <a:rPr lang="en-US" sz="2000" dirty="0"/>
              <a:t> </a:t>
            </a:r>
            <a:r>
              <a:rPr lang="en-US" sz="2000" dirty="0" err="1"/>
              <a:t>sử</a:t>
            </a:r>
            <a:r>
              <a:rPr lang="en-US" sz="2000" dirty="0"/>
              <a:t> </a:t>
            </a:r>
            <a:r>
              <a:rPr lang="en-US" sz="2000" dirty="0" err="1"/>
              <a:t>dụng</a:t>
            </a:r>
            <a:r>
              <a:rPr lang="en-US" sz="2000" dirty="0"/>
              <a:t> </a:t>
            </a:r>
            <a:r>
              <a:rPr lang="en-US" sz="2000" dirty="0" err="1"/>
              <a:t>bởi</a:t>
            </a:r>
            <a:r>
              <a:rPr lang="en-US" sz="2000" dirty="0"/>
              <a:t> </a:t>
            </a:r>
            <a:r>
              <a:rPr lang="en-US" sz="2000" dirty="0" err="1"/>
              <a:t>đối</a:t>
            </a:r>
            <a:r>
              <a:rPr lang="en-US" sz="2000" dirty="0"/>
              <a:t> </a:t>
            </a:r>
            <a:r>
              <a:rPr lang="en-US" sz="2000" dirty="0" err="1"/>
              <a:t>tượng</a:t>
            </a:r>
            <a:r>
              <a:rPr lang="en-US" sz="2000" dirty="0"/>
              <a:t> Context </a:t>
            </a:r>
            <a:r>
              <a:rPr lang="en-US" sz="2000" dirty="0" err="1"/>
              <a:t>để</a:t>
            </a:r>
            <a:r>
              <a:rPr lang="en-US" sz="2000" dirty="0"/>
              <a:t> </a:t>
            </a:r>
            <a:r>
              <a:rPr lang="en-US" sz="2000" dirty="0" err="1"/>
              <a:t>truy</a:t>
            </a:r>
            <a:r>
              <a:rPr lang="en-US" sz="2000" dirty="0"/>
              <a:t> </a:t>
            </a:r>
            <a:r>
              <a:rPr lang="en-US" sz="2000" dirty="0" err="1"/>
              <a:t>cập</a:t>
            </a:r>
            <a:r>
              <a:rPr lang="en-US" sz="2000" dirty="0"/>
              <a:t> </a:t>
            </a:r>
            <a:r>
              <a:rPr lang="en-US" sz="2000" dirty="0" err="1"/>
              <a:t>chức</a:t>
            </a:r>
            <a:r>
              <a:rPr lang="en-US" sz="2000" dirty="0"/>
              <a:t> </a:t>
            </a:r>
            <a:r>
              <a:rPr lang="en-US" sz="2000" dirty="0" err="1"/>
              <a:t>năng</a:t>
            </a:r>
            <a:r>
              <a:rPr lang="en-US" sz="2000" dirty="0"/>
              <a:t> </a:t>
            </a:r>
            <a:r>
              <a:rPr lang="en-US" sz="2000" dirty="0" err="1"/>
              <a:t>có</a:t>
            </a:r>
            <a:r>
              <a:rPr lang="en-US" sz="2000" dirty="0"/>
              <a:t> </a:t>
            </a:r>
            <a:r>
              <a:rPr lang="en-US" sz="2000" dirty="0" err="1"/>
              <a:t>thể</a:t>
            </a:r>
            <a:r>
              <a:rPr lang="en-US" sz="2000" dirty="0"/>
              <a:t> </a:t>
            </a:r>
            <a:r>
              <a:rPr lang="en-US" sz="2000" dirty="0" err="1"/>
              <a:t>thay</a:t>
            </a:r>
            <a:r>
              <a:rPr lang="en-US" sz="2000" dirty="0"/>
              <a:t> </a:t>
            </a:r>
            <a:r>
              <a:rPr lang="en-US" sz="2000" dirty="0" err="1"/>
              <a:t>đổi</a:t>
            </a:r>
            <a:endParaRPr lang="en-US" sz="2000" dirty="0"/>
          </a:p>
          <a:p>
            <a:pPr lvl="0"/>
            <a:r>
              <a:rPr lang="en-US" sz="2000" b="1" dirty="0"/>
              <a:t>Concrete States</a:t>
            </a:r>
            <a:r>
              <a:rPr lang="en-US" sz="2000" dirty="0"/>
              <a:t>: </a:t>
            </a:r>
            <a:r>
              <a:rPr lang="en-US" sz="2000" dirty="0" err="1"/>
              <a:t>Là</a:t>
            </a:r>
            <a:r>
              <a:rPr lang="en-US" sz="2000" dirty="0"/>
              <a:t> </a:t>
            </a:r>
            <a:r>
              <a:rPr lang="en-US" sz="2000" dirty="0" err="1"/>
              <a:t>lớp</a:t>
            </a:r>
            <a:r>
              <a:rPr lang="en-US" sz="2000" dirty="0"/>
              <a:t> </a:t>
            </a:r>
            <a:r>
              <a:rPr lang="en-US" sz="2000" dirty="0" err="1"/>
              <a:t>cụ</a:t>
            </a:r>
            <a:r>
              <a:rPr lang="en-US" sz="2000" dirty="0"/>
              <a:t> </a:t>
            </a:r>
            <a:r>
              <a:rPr lang="en-US" sz="2000" dirty="0" err="1"/>
              <a:t>thể</a:t>
            </a:r>
            <a:r>
              <a:rPr lang="en-US" sz="2000" dirty="0"/>
              <a:t> </a:t>
            </a:r>
            <a:r>
              <a:rPr lang="en-US" sz="2000" dirty="0" err="1"/>
              <a:t>của</a:t>
            </a:r>
            <a:r>
              <a:rPr lang="en-US" sz="2000" dirty="0"/>
              <a:t> State, </a:t>
            </a:r>
            <a:r>
              <a:rPr lang="en-US" sz="2000" dirty="0" err="1"/>
              <a:t>triển</a:t>
            </a:r>
            <a:r>
              <a:rPr lang="en-US" sz="2000" dirty="0"/>
              <a:t> </a:t>
            </a:r>
            <a:r>
              <a:rPr lang="en-US" sz="2000" dirty="0" err="1"/>
              <a:t>khai</a:t>
            </a:r>
            <a:r>
              <a:rPr lang="en-US" sz="2000" dirty="0"/>
              <a:t> </a:t>
            </a:r>
            <a:r>
              <a:rPr lang="en-US" sz="2000" dirty="0" err="1"/>
              <a:t>các</a:t>
            </a:r>
            <a:r>
              <a:rPr lang="en-US" sz="2000" dirty="0"/>
              <a:t> </a:t>
            </a:r>
            <a:r>
              <a:rPr lang="en-US" sz="2000" dirty="0" err="1"/>
              <a:t>hành</a:t>
            </a:r>
            <a:r>
              <a:rPr lang="en-US" sz="2000" dirty="0"/>
              <a:t> vi </a:t>
            </a:r>
            <a:r>
              <a:rPr lang="en-US" sz="2000" dirty="0" err="1"/>
              <a:t>cụ</a:t>
            </a:r>
            <a:r>
              <a:rPr lang="en-US" sz="2000" dirty="0"/>
              <a:t> </a:t>
            </a:r>
            <a:r>
              <a:rPr lang="en-US" sz="2000" dirty="0" err="1"/>
              <a:t>thể</a:t>
            </a:r>
            <a:r>
              <a:rPr lang="en-US" sz="2000" dirty="0"/>
              <a:t>  </a:t>
            </a:r>
            <a:r>
              <a:rPr lang="en-US" sz="2000" dirty="0" err="1"/>
              <a:t>ứng</a:t>
            </a:r>
            <a:r>
              <a:rPr lang="en-US" sz="2000" dirty="0"/>
              <a:t> </a:t>
            </a:r>
            <a:r>
              <a:rPr lang="en-US" sz="2000" dirty="0" err="1"/>
              <a:t>với</a:t>
            </a:r>
            <a:r>
              <a:rPr lang="en-US" sz="2000" dirty="0"/>
              <a:t> </a:t>
            </a:r>
            <a:r>
              <a:rPr lang="en-US" sz="2000" dirty="0" err="1"/>
              <a:t>từng</a:t>
            </a:r>
            <a:r>
              <a:rPr lang="en-US" sz="2000" dirty="0"/>
              <a:t> </a:t>
            </a:r>
            <a:r>
              <a:rPr lang="en-US" sz="2000" dirty="0" err="1"/>
              <a:t>trạng</a:t>
            </a:r>
            <a:r>
              <a:rPr lang="en-US" sz="2000" dirty="0"/>
              <a:t> </a:t>
            </a:r>
            <a:r>
              <a:rPr lang="en-US" sz="2000" dirty="0" err="1"/>
              <a:t>thái</a:t>
            </a:r>
            <a:r>
              <a:rPr lang="en-US" sz="2000" dirty="0"/>
              <a:t> </a:t>
            </a:r>
            <a:r>
              <a:rPr lang="en-US" sz="2000" dirty="0" err="1"/>
              <a:t>của</a:t>
            </a:r>
            <a:r>
              <a:rPr lang="en-US" sz="2000" dirty="0"/>
              <a:t> Context</a:t>
            </a:r>
          </a:p>
          <a:p>
            <a:pPr lvl="0"/>
            <a:r>
              <a:rPr lang="vi-VN" sz="2000" b="1" dirty="0"/>
              <a:t>Client:</a:t>
            </a:r>
            <a:r>
              <a:rPr lang="vi-VN" sz="2000" dirty="0"/>
              <a:t> Là đối tượng sử dụng mẫu State để tương tác với đối tượng trong các trạng thái khác nhau. Client thường sử dụng Context để gửi các yêu cầu và thay đổi trạng thái của đối tượng.</a:t>
            </a:r>
            <a:endParaRPr lang="en-US" sz="2000" dirty="0"/>
          </a:p>
        </p:txBody>
      </p:sp>
    </p:spTree>
    <p:extLst>
      <p:ext uri="{BB962C8B-B14F-4D97-AF65-F5344CB8AC3E}">
        <p14:creationId xmlns:p14="http://schemas.microsoft.com/office/powerpoint/2010/main" val="1895960526"/>
      </p:ext>
    </p:extLst>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tx1"/>
                </a:solidFill>
                <a:cs typeface="Tahoma" charset="0"/>
              </a:rPr>
              <a:t>4. </a:t>
            </a:r>
            <a:r>
              <a:rPr lang="en-US" sz="4000" b="1" dirty="0" err="1">
                <a:solidFill>
                  <a:schemeClr val="tx1"/>
                </a:solidFill>
                <a:cs typeface="Tahoma" charset="0"/>
              </a:rPr>
              <a:t>Ví</a:t>
            </a:r>
            <a:r>
              <a:rPr lang="en-US" sz="4000" b="1" dirty="0">
                <a:solidFill>
                  <a:schemeClr val="tx1"/>
                </a:solidFill>
                <a:cs typeface="Tahoma" charset="0"/>
              </a:rPr>
              <a:t> </a:t>
            </a:r>
            <a:r>
              <a:rPr lang="en-US" sz="4000" b="1" dirty="0" err="1">
                <a:solidFill>
                  <a:schemeClr val="tx1"/>
                </a:solidFill>
                <a:cs typeface="Tahoma" charset="0"/>
              </a:rPr>
              <a:t>dụ</a:t>
            </a:r>
            <a:r>
              <a:rPr lang="en-US" sz="4000" b="1" dirty="0">
                <a:solidFill>
                  <a:schemeClr val="tx1"/>
                </a:solidFill>
                <a:cs typeface="Tahoma" charset="0"/>
              </a:rPr>
              <a:t> </a:t>
            </a:r>
            <a:r>
              <a:rPr lang="en-US" sz="4000" b="1" dirty="0" err="1">
                <a:solidFill>
                  <a:schemeClr val="tx1"/>
                </a:solidFill>
                <a:cs typeface="Tahoma" charset="0"/>
              </a:rPr>
              <a:t>minh</a:t>
            </a:r>
            <a:r>
              <a:rPr lang="en-US" sz="4000" b="1" dirty="0">
                <a:solidFill>
                  <a:schemeClr val="tx1"/>
                </a:solidFill>
                <a:cs typeface="Tahoma" charset="0"/>
              </a:rPr>
              <a:t> </a:t>
            </a:r>
            <a:r>
              <a:rPr lang="en-US" sz="4000" b="1" dirty="0" err="1">
                <a:solidFill>
                  <a:schemeClr val="tx1"/>
                </a:solidFill>
                <a:cs typeface="Tahoma" charset="0"/>
              </a:rPr>
              <a:t>họa</a:t>
            </a:r>
            <a:br>
              <a:rPr lang="en-US" sz="4000" dirty="0">
                <a:cs typeface="Tahoma" charset="0"/>
              </a:rPr>
            </a:br>
            <a:endParaRPr lang="en-US" sz="4000" b="1" dirty="0">
              <a:solidFill>
                <a:schemeClr val="tx1"/>
              </a:solidFill>
              <a:cs typeface="Tahoma" charset="0"/>
            </a:endParaRPr>
          </a:p>
        </p:txBody>
      </p:sp>
      <p:sp>
        <p:nvSpPr>
          <p:cNvPr id="2" name="Rectangle 3">
            <a:extLst>
              <a:ext uri="{FF2B5EF4-FFF2-40B4-BE49-F238E27FC236}">
                <a16:creationId xmlns:a16="http://schemas.microsoft.com/office/drawing/2014/main" id="{4EDD5E42-B96B-0378-2CD3-F67B5211F717}"/>
              </a:ext>
            </a:extLst>
          </p:cNvPr>
          <p:cNvSpPr>
            <a:spLocks noGrp="1" noChangeArrowheads="1"/>
          </p:cNvSpPr>
          <p:nvPr>
            <p:ph idx="1"/>
          </p:nvPr>
        </p:nvSpPr>
        <p:spPr bwMode="auto">
          <a:xfrm>
            <a:off x="571499" y="1143000"/>
            <a:ext cx="8458200" cy="1219200"/>
          </a:xfrm>
          <a:noFill/>
          <a:ln>
            <a:miter lim="800000"/>
            <a:headEnd/>
            <a:tailEnd/>
          </a:ln>
        </p:spPr>
        <p:txBody>
          <a:bodyPr vert="horz" wrap="square" lIns="91440" tIns="45720" rIns="91440" bIns="45720" numCol="1" anchor="t" anchorCtr="0" compatLnSpc="1">
            <a:prstTxWarp prst="textNoShape">
              <a:avLst/>
            </a:prstTxWarp>
          </a:bodyPr>
          <a:lstStyle/>
          <a:p>
            <a:pPr marL="0" lvl="0" indent="0">
              <a:buNone/>
            </a:pPr>
            <a:r>
              <a:rPr lang="en-US" sz="2300" dirty="0"/>
              <a:t>Class diagram:</a:t>
            </a:r>
          </a:p>
        </p:txBody>
      </p:sp>
    </p:spTree>
    <p:extLst>
      <p:ext uri="{BB962C8B-B14F-4D97-AF65-F5344CB8AC3E}">
        <p14:creationId xmlns:p14="http://schemas.microsoft.com/office/powerpoint/2010/main" val="234455299"/>
      </p:ext>
    </p:extLst>
  </p:cSld>
  <p:clrMapOvr>
    <a:masterClrMapping/>
  </p:clrMapOvr>
  <p:transition advClick="0">
    <p:wheel spokes="1"/>
  </p:transition>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2000</TotalTime>
  <Words>911</Words>
  <Application>Microsoft Office PowerPoint</Application>
  <PresentationFormat>On-screen Show (4:3)</PresentationFormat>
  <Paragraphs>60</Paragraphs>
  <Slides>12</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Tahoma</vt:lpstr>
      <vt:lpstr>Times New Roman</vt:lpstr>
      <vt:lpstr>Wingdings</vt:lpstr>
      <vt:lpstr>VNPT template</vt:lpstr>
      <vt:lpstr>Custom Design</vt:lpstr>
      <vt:lpstr>State Pattern</vt:lpstr>
      <vt:lpstr>Nội dung</vt:lpstr>
      <vt:lpstr>1. Tổng quan</vt:lpstr>
      <vt:lpstr>2. Ngữ cảnh/trường hợp sử dụng </vt:lpstr>
      <vt:lpstr>2. Ngữ cảnh/trường hợp sử dụng </vt:lpstr>
      <vt:lpstr>2. Ngữ cảnh/trường hợp sử dụng</vt:lpstr>
      <vt:lpstr>3. Cấu trúc mẫu và mô tả </vt:lpstr>
      <vt:lpstr>3. Cấu trúc mẫu và mô tả </vt:lpstr>
      <vt:lpstr>4. Ví dụ minh họa </vt:lpstr>
      <vt:lpstr>5. Ưu điểm &amp; Nhược điểm  </vt:lpstr>
      <vt:lpstr>6. Liên quan đến các mẫu khác </vt:lpstr>
      <vt:lpstr>Kiến trúc Bridge, Strategy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Nguyen Quan</cp:lastModifiedBy>
  <cp:revision>160</cp:revision>
  <dcterms:created xsi:type="dcterms:W3CDTF">2010-09-29T06:57:02Z</dcterms:created>
  <dcterms:modified xsi:type="dcterms:W3CDTF">2024-04-22T14:13:01Z</dcterms:modified>
</cp:coreProperties>
</file>