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76" r:id="rId6"/>
    <p:sldId id="260" r:id="rId7"/>
    <p:sldId id="263" r:id="rId8"/>
    <p:sldId id="269" r:id="rId9"/>
    <p:sldId id="277" r:id="rId10"/>
    <p:sldId id="270" r:id="rId11"/>
    <p:sldId id="271" r:id="rId12"/>
    <p:sldId id="272" r:id="rId13"/>
    <p:sldId id="273" r:id="rId14"/>
    <p:sldId id="278" r:id="rId15"/>
  </p:sldIdLst>
  <p:sldSz cx="9144000" cy="6858000" type="screen4x3"/>
  <p:notesSz cx="9872663" cy="6797675"/>
  <p:embeddedFontLst>
    <p:embeddedFont>
      <p:font typeface="Tahoma" panose="020B0604030504040204" pitchFamily="3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joLKkfuD+sp1ghMXiHdwmsdVm4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FA82C3-183E-4001-B01C-1447B0FD6E9A}">
  <a:tblStyle styleId="{76FA82C3-183E-4001-B01C-1447B0FD6E9A}"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b="off" i="off"/>
      <a:tcStyle>
        <a:tcBdr/>
        <a:fill>
          <a:solidFill>
            <a:srgbClr val="CACACA"/>
          </a:solidFill>
        </a:fill>
      </a:tcStyle>
    </a:band1H>
    <a:band2H>
      <a:tcTxStyle b="off" i="off"/>
      <a:tcStyle>
        <a:tcBdr/>
      </a:tcStyle>
    </a:band2H>
    <a:band1V>
      <a:tcTxStyle b="off" i="off"/>
      <a:tcStyle>
        <a:tcBdr/>
        <a:fill>
          <a:solidFill>
            <a:srgbClr val="CACACA"/>
          </a:solidFill>
        </a:fill>
      </a:tcStyle>
    </a:band1V>
    <a:band2V>
      <a:tcTxStyle b="off" i="off"/>
      <a:tcStyle>
        <a:tcBdr/>
      </a:tcStyle>
    </a:band2V>
    <a:lastCol>
      <a:tcTxStyle b="on" i="off">
        <a:font>
          <a:latin typeface="Arial"/>
          <a:ea typeface="Arial"/>
          <a:cs typeface="Arial"/>
        </a:font>
        <a:schemeClr val="lt1"/>
      </a:tcTxStyle>
      <a:tcStyle>
        <a:tcBdr/>
        <a:fill>
          <a:solidFill>
            <a:schemeClr val="accent4"/>
          </a:solidFill>
        </a:fill>
      </a:tcStyle>
    </a:lastCol>
    <a:firstCol>
      <a:tcTxStyle b="on" i="off">
        <a:font>
          <a:latin typeface="Arial"/>
          <a:ea typeface="Arial"/>
          <a:cs typeface="Arial"/>
        </a:font>
        <a:schemeClr val="lt1"/>
      </a:tcTxStyle>
      <a:tcStyle>
        <a:tcBdr/>
        <a:fill>
          <a:solidFill>
            <a:schemeClr val="accent4"/>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p:scale>
          <a:sx n="75" d="100"/>
          <a:sy n="75" d="100"/>
        </p:scale>
        <p:origin x="1694" y="120"/>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278154" cy="33988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2pPr>
            <a:lvl3pPr marR="0" lvl="2"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3pPr>
            <a:lvl4pPr marR="0" lvl="3"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4pPr>
            <a:lvl5pPr marR="0" lvl="4"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5592224" y="0"/>
            <a:ext cx="4278154" cy="339884"/>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2pPr>
            <a:lvl3pPr marR="0" lvl="2"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3pPr>
            <a:lvl4pPr marR="0" lvl="3"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4pPr>
            <a:lvl5pPr marR="0" lvl="4"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2pPr>
            <a:lvl3pPr marR="0" lvl="2"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3pPr>
            <a:lvl4pPr marR="0" lvl="3"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4pPr>
            <a:lvl5pPr marR="0" lvl="4"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 name="Google Shape;49;p1:notes"/>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0" name="Google Shape;50;p1:notes"/>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
        <p:nvSpPr>
          <p:cNvPr id="51" name="Google Shape;51;p1:notes"/>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ThS. Trần Anh Dũng</a:t>
            </a:r>
            <a:endParaRPr/>
          </a:p>
        </p:txBody>
      </p:sp>
      <p:sp>
        <p:nvSpPr>
          <p:cNvPr id="52" name="Google Shape;52;p1:notes"/>
          <p:cNvSpPr txBox="1">
            <a:spLocks noGrp="1"/>
          </p:cNvSpPr>
          <p:nvPr>
            <p:ph type="hdr" idx="3"/>
          </p:nvPr>
        </p:nvSpPr>
        <p:spPr>
          <a:xfrm>
            <a:off x="0" y="0"/>
            <a:ext cx="4278154" cy="33988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1049d4e727_1_71: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3" name="Google Shape;143;g21049d4e727_1_7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1049d4e727_1_76: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9" name="Google Shape;149;g21049d4e727_1_76: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1049d4e727_1_81: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5" name="Google Shape;155;g21049d4e727_1_8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1049d4e727_1_37: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03" name="Google Shape;103;g21049d4e727_1_37: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44715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 name="Google Shape;49;p1:notes"/>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0" name="Google Shape;50;p1:notes"/>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
        <p:nvSpPr>
          <p:cNvPr id="51" name="Google Shape;51;p1:notes"/>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ThS. Trần Anh Dũng</a:t>
            </a:r>
            <a:endParaRPr/>
          </a:p>
        </p:txBody>
      </p:sp>
      <p:sp>
        <p:nvSpPr>
          <p:cNvPr id="52" name="Google Shape;52;p1:notes"/>
          <p:cNvSpPr txBox="1">
            <a:spLocks noGrp="1"/>
          </p:cNvSpPr>
          <p:nvPr>
            <p:ph type="hdr" idx="3"/>
          </p:nvPr>
        </p:nvSpPr>
        <p:spPr>
          <a:xfrm>
            <a:off x="0" y="0"/>
            <a:ext cx="4278154" cy="33988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2015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1049d4e727_1_0: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9" name="Google Shape;59;g21049d4e727_1_0:notes"/>
          <p:cNvSpPr>
            <a:spLocks noGrp="1" noRot="1" noChangeAspect="1"/>
          </p:cNvSpPr>
          <p:nvPr>
            <p:ph type="sldImg" idx="2"/>
          </p:nvPr>
        </p:nvSpPr>
        <p:spPr>
          <a:xfrm>
            <a:off x="3236913" y="509588"/>
            <a:ext cx="3398700" cy="2549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1049d4e727_1_5: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5" name="Google Shape;65;g21049d4e727_1_5: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049d4e727_1_10: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1" name="Google Shape;71;g21049d4e727_1_10: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049d4e727_1_10: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1" name="Google Shape;71;g21049d4e727_1_10: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2243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049d4e727_1_15: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7" name="Google Shape;77;g21049d4e727_1_15: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1049d4e727_1_32: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7" name="Google Shape;97;g21049d4e727_1_32: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1049d4e727_1_66: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7" name="Google Shape;137;g21049d4e727_1_66: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1049d4e727_1_66: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7" name="Google Shape;137;g21049d4e727_1_66: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82930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2"/>
        <p:cNvGrpSpPr/>
        <p:nvPr/>
      </p:nvGrpSpPr>
      <p:grpSpPr>
        <a:xfrm>
          <a:off x="0" y="0"/>
          <a:ext cx="0" cy="0"/>
          <a:chOff x="0" y="0"/>
          <a:chExt cx="0" cy="0"/>
        </a:xfrm>
      </p:grpSpPr>
      <p:sp>
        <p:nvSpPr>
          <p:cNvPr id="13" name="Google Shape;13;p5"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ahoma"/>
              <a:ea typeface="Tahoma"/>
              <a:cs typeface="Tahoma"/>
              <a:sym typeface="Tahoma"/>
            </a:endParaRPr>
          </a:p>
        </p:txBody>
      </p:sp>
      <p:sp>
        <p:nvSpPr>
          <p:cNvPr id="14" name="Google Shape;14;p5"/>
          <p:cNvSpPr/>
          <p:nvPr/>
        </p:nvSpPr>
        <p:spPr>
          <a:xfrm>
            <a:off x="0" y="2590800"/>
            <a:ext cx="9144000" cy="15240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42"/>
        <p:cNvGrpSpPr/>
        <p:nvPr/>
      </p:nvGrpSpPr>
      <p:grpSpPr>
        <a:xfrm>
          <a:off x="0" y="0"/>
          <a:ext cx="0" cy="0"/>
          <a:chOff x="0" y="0"/>
          <a:chExt cx="0" cy="0"/>
        </a:xfrm>
      </p:grpSpPr>
      <p:sp>
        <p:nvSpPr>
          <p:cNvPr id="43" name="Google Shape;43;p14"/>
          <p:cNvSpPr txBox="1">
            <a:spLocks noGrp="1"/>
          </p:cNvSpPr>
          <p:nvPr>
            <p:ph type="title"/>
          </p:nvPr>
        </p:nvSpPr>
        <p:spPr>
          <a:xfrm>
            <a:off x="703263" y="133350"/>
            <a:ext cx="8212137" cy="857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44" name="Google Shape;44;p14"/>
          <p:cNvSpPr>
            <a:spLocks noGrp="1"/>
          </p:cNvSpPr>
          <p:nvPr>
            <p:ph type="tbl" idx="2"/>
          </p:nvPr>
        </p:nvSpPr>
        <p:spPr>
          <a:xfrm>
            <a:off x="179388" y="1282700"/>
            <a:ext cx="8793162" cy="54229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5" name="Google Shape;45;p14"/>
          <p:cNvSpPr txBox="1">
            <a:spLocks noGrp="1"/>
          </p:cNvSpPr>
          <p:nvPr>
            <p:ph type="sldNum" idx="12"/>
          </p:nvPr>
        </p:nvSpPr>
        <p:spPr>
          <a:xfrm>
            <a:off x="6813550" y="6477000"/>
            <a:ext cx="2155825" cy="3048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6"/>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17" name="Google Shape;17;p6"/>
          <p:cNvSpPr txBox="1">
            <a:spLocks noGrp="1"/>
          </p:cNvSpPr>
          <p:nvPr>
            <p:ph type="body" idx="1"/>
          </p:nvPr>
        </p:nvSpPr>
        <p:spPr>
          <a:xfrm>
            <a:off x="533400" y="1112837"/>
            <a:ext cx="8458200" cy="55165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20" name="Google Shape;20;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23" name="Google Shape;23;p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 name="Google Shape;24;p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5"/>
        <p:cNvGrpSpPr/>
        <p:nvPr/>
      </p:nvGrpSpPr>
      <p:grpSpPr>
        <a:xfrm>
          <a:off x="0" y="0"/>
          <a:ext cx="0" cy="0"/>
          <a:chOff x="0" y="0"/>
          <a:chExt cx="0" cy="0"/>
        </a:xfrm>
      </p:grpSpPr>
      <p:sp>
        <p:nvSpPr>
          <p:cNvPr id="26" name="Google Shape;26;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27" name="Google Shape;27;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8" name="Google Shape;28;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9" name="Google Shape;29;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0" name="Google Shape;30;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34" name="Google Shape;34;p11"/>
          <p:cNvSpPr>
            <a:spLocks noGrp="1"/>
          </p:cNvSpPr>
          <p:nvPr>
            <p:ph type="pic" idx="2"/>
          </p:nvPr>
        </p:nvSpPr>
        <p:spPr>
          <a:xfrm>
            <a:off x="1792288" y="612775"/>
            <a:ext cx="5486400" cy="4114800"/>
          </a:xfrm>
          <a:prstGeom prst="rect">
            <a:avLst/>
          </a:prstGeom>
          <a:noFill/>
          <a:ln>
            <a:noFill/>
          </a:ln>
        </p:spPr>
      </p:sp>
      <p:sp>
        <p:nvSpPr>
          <p:cNvPr id="35" name="Google Shape;35;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38" name="Google Shape;38;p1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41" name="Google Shape;41;p1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p:nvPr/>
        </p:nvSpPr>
        <p:spPr>
          <a:xfrm>
            <a:off x="492125" y="190500"/>
            <a:ext cx="8639175" cy="6477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chemeClr val="dk1"/>
              </a:solidFill>
              <a:latin typeface="Arial"/>
              <a:ea typeface="Arial"/>
              <a:cs typeface="Arial"/>
              <a:sym typeface="Arial"/>
            </a:endParaRPr>
          </a:p>
        </p:txBody>
      </p:sp>
      <p:sp>
        <p:nvSpPr>
          <p:cNvPr id="11" name="Google Shape;11;p4"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ahoma"/>
              <a:ea typeface="Tahoma"/>
              <a:cs typeface="Tahoma"/>
              <a:sym typeface="Tahoma"/>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228600" y="2667000"/>
            <a:ext cx="8686800" cy="1524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dirty="0" err="1">
                <a:solidFill>
                  <a:schemeClr val="bg1"/>
                </a:solidFill>
                <a:latin typeface="Arial"/>
                <a:ea typeface="Arial"/>
                <a:cs typeface="Arial"/>
                <a:sym typeface="Arial"/>
              </a:rPr>
              <a:t>Mẫu</a:t>
            </a:r>
            <a:r>
              <a:rPr lang="en-US" sz="4400" b="1" i="0" u="none" strike="noStrike" cap="none" dirty="0">
                <a:solidFill>
                  <a:schemeClr val="bg1"/>
                </a:solidFill>
                <a:latin typeface="Arial"/>
                <a:ea typeface="Arial"/>
                <a:cs typeface="Arial"/>
                <a:sym typeface="Arial"/>
              </a:rPr>
              <a:t> </a:t>
            </a:r>
            <a:r>
              <a:rPr lang="en-US" sz="4400" b="1" dirty="0">
                <a:solidFill>
                  <a:schemeClr val="bg1"/>
                </a:solidFill>
              </a:rPr>
              <a:t>Strategy(Policy)</a:t>
            </a:r>
            <a:endParaRPr sz="4400" b="1" i="0" u="none" strike="noStrike" cap="none" dirty="0">
              <a:solidFill>
                <a:schemeClr val="bg1"/>
              </a:solidFill>
              <a:latin typeface="Arial"/>
              <a:ea typeface="Arial"/>
              <a:cs typeface="Arial"/>
              <a:sym typeface="Arial"/>
            </a:endParaRPr>
          </a:p>
        </p:txBody>
      </p:sp>
      <p:pic>
        <p:nvPicPr>
          <p:cNvPr id="56" name="Google Shape;56;p1" descr="https://gpcoder.com/wp-content/uploads/2018/08/design-patterns.jpg"/>
          <p:cNvPicPr preferRelativeResize="0"/>
          <p:nvPr/>
        </p:nvPicPr>
        <p:blipFill rotWithShape="1">
          <a:blip r:embed="rId3">
            <a:alphaModFix/>
          </a:blip>
          <a:srcRect/>
          <a:stretch/>
        </p:blipFill>
        <p:spPr>
          <a:xfrm>
            <a:off x="2440959" y="25667"/>
            <a:ext cx="4762500" cy="2488933"/>
          </a:xfrm>
          <a:prstGeom prst="rect">
            <a:avLst/>
          </a:prstGeom>
          <a:noFill/>
          <a:ln>
            <a:noFill/>
          </a:ln>
        </p:spPr>
      </p:pic>
      <p:sp>
        <p:nvSpPr>
          <p:cNvPr id="2" name="Google Shape;55;p1"/>
          <p:cNvSpPr txBox="1">
            <a:spLocks/>
          </p:cNvSpPr>
          <p:nvPr/>
        </p:nvSpPr>
        <p:spPr>
          <a:xfrm>
            <a:off x="228600" y="5308334"/>
            <a:ext cx="5312400" cy="152399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3200"/>
              <a:buFont typeface="Times New Roman"/>
              <a:buNone/>
            </a:pPr>
            <a:r>
              <a:rPr lang="en-US" sz="2400" b="1">
                <a:solidFill>
                  <a:schemeClr val="tx2">
                    <a:lumMod val="75000"/>
                  </a:schemeClr>
                </a:solidFill>
              </a:rPr>
              <a:t>Nhóm 03</a:t>
            </a:r>
          </a:p>
          <a:p>
            <a:pPr>
              <a:buClr>
                <a:schemeClr val="dk1"/>
              </a:buClr>
              <a:buSzPts val="3200"/>
            </a:pPr>
            <a:r>
              <a:rPr lang="en-US" sz="1600">
                <a:solidFill>
                  <a:schemeClr val="tx2">
                    <a:lumMod val="75000"/>
                  </a:schemeClr>
                </a:solidFill>
              </a:rPr>
              <a:t>21522553 – Lê Hồng Sơn</a:t>
            </a:r>
          </a:p>
          <a:p>
            <a:pPr>
              <a:buClr>
                <a:schemeClr val="dk1"/>
              </a:buClr>
              <a:buSzPts val="3200"/>
            </a:pPr>
            <a:r>
              <a:rPr lang="en-US" sz="1600">
                <a:solidFill>
                  <a:schemeClr val="tx2">
                    <a:lumMod val="75000"/>
                  </a:schemeClr>
                </a:solidFill>
              </a:rPr>
              <a:t>21522495 – Nguyến Hoàng Minh Quân</a:t>
            </a:r>
            <a:endParaRPr lang="vi-VN" sz="1600" dirty="0">
              <a:solidFill>
                <a:schemeClr val="tx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21049d4e727_1_71"/>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6. Nhược điểm</a:t>
            </a:r>
            <a:endParaRPr/>
          </a:p>
        </p:txBody>
      </p:sp>
      <p:sp>
        <p:nvSpPr>
          <p:cNvPr id="146" name="Google Shape;146;g21049d4e727_1_71"/>
          <p:cNvSpPr txBox="1"/>
          <p:nvPr/>
        </p:nvSpPr>
        <p:spPr>
          <a:xfrm>
            <a:off x="723900" y="1728019"/>
            <a:ext cx="8153400" cy="4154943"/>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500"/>
              <a:buFont typeface="Arial"/>
              <a:buChar char="•"/>
            </a:pPr>
            <a:r>
              <a:rPr lang="vi-VN" sz="2500" b="0" i="0" u="none" strike="noStrike" cap="none" dirty="0">
                <a:solidFill>
                  <a:srgbClr val="000000"/>
                </a:solidFill>
                <a:latin typeface="Arial"/>
                <a:ea typeface="Arial"/>
                <a:cs typeface="Arial"/>
                <a:sym typeface="Arial"/>
              </a:rPr>
              <a:t>Trong một số trường hợp, mẫu Strategy có thể tăng độ phức tạp của hệ thống do sự hiện diện của nhiều lớp và sự phân tán logic.</a:t>
            </a:r>
          </a:p>
          <a:p>
            <a:pPr marL="342900" marR="0" lvl="0" indent="-342900" algn="l" rtl="0">
              <a:lnSpc>
                <a:spcPct val="100000"/>
              </a:lnSpc>
              <a:spcBef>
                <a:spcPts val="0"/>
              </a:spcBef>
              <a:spcAft>
                <a:spcPts val="0"/>
              </a:spcAft>
              <a:buClr>
                <a:srgbClr val="000000"/>
              </a:buClr>
              <a:buSzPts val="2500"/>
              <a:buFont typeface="Arial"/>
              <a:buChar char="•"/>
            </a:pPr>
            <a:r>
              <a:rPr lang="vi-VN" sz="2500" b="0" i="0" u="none" strike="noStrike" cap="none" dirty="0">
                <a:solidFill>
                  <a:srgbClr val="000000"/>
                </a:solidFill>
                <a:latin typeface="Arial"/>
                <a:ea typeface="Arial"/>
                <a:cs typeface="Arial"/>
                <a:sym typeface="Arial"/>
              </a:rPr>
              <a:t>Triển khai mẫu Strategy có thể yêu cầu tạo ra nhiều lớp mới, đặc biệt là khi số lượng thuật toán lớn.</a:t>
            </a:r>
            <a:endParaRPr lang="en-US" sz="25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500"/>
              <a:buFont typeface="Arial"/>
              <a:buChar char="•"/>
            </a:pPr>
            <a:r>
              <a:rPr lang="vi-VN" sz="2500" b="0" i="0" u="none" strike="noStrike" cap="none" dirty="0">
                <a:solidFill>
                  <a:srgbClr val="000000"/>
                </a:solidFill>
                <a:latin typeface="Arial"/>
                <a:ea typeface="Arial"/>
                <a:cs typeface="Arial"/>
                <a:sym typeface="Arial"/>
              </a:rPr>
              <a:t>Không nên áp dụng nếu chỉ có một vài xử lý và hiếm khi thay đổi.</a:t>
            </a:r>
          </a:p>
          <a:p>
            <a:pPr marL="342900" marR="0" lvl="0" indent="-342900" algn="l" rtl="0">
              <a:lnSpc>
                <a:spcPct val="100000"/>
              </a:lnSpc>
              <a:spcBef>
                <a:spcPts val="0"/>
              </a:spcBef>
              <a:spcAft>
                <a:spcPts val="0"/>
              </a:spcAft>
              <a:buClr>
                <a:srgbClr val="000000"/>
              </a:buClr>
              <a:buSzPts val="2500"/>
              <a:buFont typeface="Arial"/>
              <a:buChar char="•"/>
            </a:pPr>
            <a:r>
              <a:rPr lang="vi-VN" sz="2500" b="0" i="0" u="none" strike="noStrike" cap="none" dirty="0">
                <a:solidFill>
                  <a:srgbClr val="000000"/>
                </a:solidFill>
                <a:latin typeface="Arial"/>
                <a:ea typeface="Arial"/>
                <a:cs typeface="Arial"/>
                <a:sym typeface="Arial"/>
              </a:rPr>
              <a:t>Client phải nhận biết được sự khác biệt giữa các strategy.</a:t>
            </a:r>
            <a:endParaRPr lang="en-US" sz="25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500"/>
              <a:buFont typeface="Arial"/>
              <a:buChar char="•"/>
            </a:pPr>
            <a:endParaRPr lang="en-US" sz="2500" dirty="0"/>
          </a:p>
          <a:p>
            <a:pPr marL="342900" marR="0" lvl="0" indent="-342900" algn="l" rtl="0">
              <a:lnSpc>
                <a:spcPct val="100000"/>
              </a:lnSpc>
              <a:spcBef>
                <a:spcPts val="0"/>
              </a:spcBef>
              <a:spcAft>
                <a:spcPts val="0"/>
              </a:spcAft>
              <a:buClr>
                <a:srgbClr val="000000"/>
              </a:buClr>
              <a:buSzPts val="2500"/>
              <a:buFont typeface="Arial"/>
              <a:buChar char="•"/>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6" name="Picture 5">
            <a:extLst>
              <a:ext uri="{FF2B5EF4-FFF2-40B4-BE49-F238E27FC236}">
                <a16:creationId xmlns:a16="http://schemas.microsoft.com/office/drawing/2014/main" id="{24FF1FF0-CAF4-C40E-671C-358EC00B5D0A}"/>
              </a:ext>
            </a:extLst>
          </p:cNvPr>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21049d4e727_1_81"/>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7. Mối quan hệ với các mẫu khác</a:t>
            </a:r>
            <a:endParaRPr/>
          </a:p>
        </p:txBody>
      </p:sp>
      <p:sp>
        <p:nvSpPr>
          <p:cNvPr id="3" name="TextBox 2">
            <a:extLst>
              <a:ext uri="{FF2B5EF4-FFF2-40B4-BE49-F238E27FC236}">
                <a16:creationId xmlns:a16="http://schemas.microsoft.com/office/drawing/2014/main" id="{4A5582B0-75DF-851B-C4B8-B00EC755F007}"/>
              </a:ext>
            </a:extLst>
          </p:cNvPr>
          <p:cNvSpPr txBox="1"/>
          <p:nvPr/>
        </p:nvSpPr>
        <p:spPr>
          <a:xfrm>
            <a:off x="1043448" y="1292754"/>
            <a:ext cx="7514303" cy="5401479"/>
          </a:xfrm>
          <a:prstGeom prst="rect">
            <a:avLst/>
          </a:prstGeom>
          <a:noFill/>
        </p:spPr>
        <p:txBody>
          <a:bodyPr wrap="square">
            <a:spAutoFit/>
          </a:bodyPr>
          <a:lstStyle/>
          <a:p>
            <a:pPr marL="342900" indent="-342900" algn="just">
              <a:buFont typeface="Arial" panose="020B0604020202020204" pitchFamily="34" charset="0"/>
              <a:buChar char="•"/>
            </a:pPr>
            <a:r>
              <a:rPr lang="vi-VN" sz="2300" b="1" dirty="0"/>
              <a:t>Template Method </a:t>
            </a:r>
            <a:r>
              <a:rPr lang="vi-VN" sz="2300" dirty="0"/>
              <a:t>dựa trên tính kế thừa: nó cho phép  thay đổi các thành phần của thuật toán bằng cách mở rộng các phần đó trong các lớp con.</a:t>
            </a:r>
            <a:endParaRPr lang="en-US" sz="2300" dirty="0"/>
          </a:p>
          <a:p>
            <a:pPr marL="342900" indent="-342900" algn="just">
              <a:buFont typeface="Arial" panose="020B0604020202020204" pitchFamily="34" charset="0"/>
              <a:buChar char="•"/>
            </a:pPr>
            <a:r>
              <a:rPr lang="vi-VN" sz="2300" dirty="0"/>
              <a:t>Template Method hoạt động ở cấp độ </a:t>
            </a:r>
            <a:r>
              <a:rPr lang="en-US" sz="2300" dirty="0"/>
              <a:t>class</a:t>
            </a:r>
            <a:r>
              <a:rPr lang="vi-VN" sz="2300" dirty="0"/>
              <a:t> nên nó ma</a:t>
            </a:r>
            <a:r>
              <a:rPr lang="en-US" sz="2300" dirty="0"/>
              <a:t>n</a:t>
            </a:r>
            <a:r>
              <a:rPr lang="vi-VN" sz="2300" dirty="0"/>
              <a:t>g tính tĩnh.</a:t>
            </a:r>
            <a:endParaRPr lang="en-US" sz="2300" dirty="0"/>
          </a:p>
          <a:p>
            <a:pPr marL="342900" indent="-342900" algn="just">
              <a:buFont typeface="Arial" panose="020B0604020202020204" pitchFamily="34" charset="0"/>
              <a:buChar char="•"/>
            </a:pPr>
            <a:r>
              <a:rPr lang="en-US" sz="2300" dirty="0"/>
              <a:t>(</a:t>
            </a:r>
            <a:r>
              <a:rPr lang="vi-VN" sz="2300" dirty="0"/>
              <a:t>Tính tĩnh: Bản mẫu của thuật toán được xác định tại thời điểm biên dịch và không thay đổi khi chương trình đang chạy. Việc xác định cách thực hiện thuật toán là tĩnh và không thay đổi khi chạy.</a:t>
            </a:r>
            <a:r>
              <a:rPr lang="en-US" sz="2300" dirty="0"/>
              <a:t>)</a:t>
            </a:r>
          </a:p>
          <a:p>
            <a:pPr marL="342900" indent="-342900" algn="just">
              <a:buFont typeface="Arial" panose="020B0604020202020204" pitchFamily="34" charset="0"/>
              <a:buChar char="•"/>
            </a:pPr>
            <a:r>
              <a:rPr lang="vi-VN" sz="2300" b="1" dirty="0"/>
              <a:t>Strategy</a:t>
            </a:r>
            <a:r>
              <a:rPr lang="vi-VN" sz="2300" dirty="0"/>
              <a:t> dựa vào compostion: bạn có thể thay đổi các phần hành vi của đối tượng bằng cách cung cấp cho nó các chiến lược khác nhau tương ứng với hành vi đó. </a:t>
            </a:r>
          </a:p>
          <a:p>
            <a:pPr marL="342900" indent="-342900" algn="just">
              <a:buFont typeface="Arial" panose="020B0604020202020204" pitchFamily="34" charset="0"/>
              <a:buChar char="•"/>
            </a:pPr>
            <a:r>
              <a:rPr lang="vi-VN" sz="2300" dirty="0"/>
              <a:t>Strategy hoạt động ở cấp độ đối tượng, cho phép bạn chuyển đổi hành vi lúc runtime.</a:t>
            </a:r>
            <a:endParaRPr lang="en-US" sz="23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21049d4e727_1_37"/>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dirty="0">
                <a:solidFill>
                  <a:schemeClr val="dk1"/>
                </a:solidFill>
              </a:rPr>
              <a:t>3. </a:t>
            </a:r>
            <a:r>
              <a:rPr lang="en-US" sz="4000" b="1" dirty="0" err="1">
                <a:solidFill>
                  <a:schemeClr val="dk1"/>
                </a:solidFill>
              </a:rPr>
              <a:t>Ví</a:t>
            </a:r>
            <a:r>
              <a:rPr lang="en-US" sz="4000" b="1" dirty="0">
                <a:solidFill>
                  <a:schemeClr val="dk1"/>
                </a:solidFill>
              </a:rPr>
              <a:t> </a:t>
            </a:r>
            <a:r>
              <a:rPr lang="en-US" sz="4000" b="1" dirty="0" err="1">
                <a:solidFill>
                  <a:schemeClr val="dk1"/>
                </a:solidFill>
              </a:rPr>
              <a:t>dụ</a:t>
            </a:r>
            <a:r>
              <a:rPr lang="en-US" sz="4000" b="1" dirty="0">
                <a:solidFill>
                  <a:schemeClr val="dk1"/>
                </a:solidFill>
              </a:rPr>
              <a:t> </a:t>
            </a:r>
            <a:r>
              <a:rPr lang="en-US" sz="4000" b="1" dirty="0" err="1">
                <a:solidFill>
                  <a:schemeClr val="dk1"/>
                </a:solidFill>
              </a:rPr>
              <a:t>minh</a:t>
            </a:r>
            <a:r>
              <a:rPr lang="en-US" sz="4000" b="1" dirty="0">
                <a:solidFill>
                  <a:schemeClr val="dk1"/>
                </a:solidFill>
              </a:rPr>
              <a:t> </a:t>
            </a:r>
            <a:r>
              <a:rPr lang="en-US" sz="4000" b="1" dirty="0" err="1">
                <a:solidFill>
                  <a:schemeClr val="dk1"/>
                </a:solidFill>
              </a:rPr>
              <a:t>họa</a:t>
            </a:r>
            <a:endParaRPr dirty="0"/>
          </a:p>
        </p:txBody>
      </p:sp>
    </p:spTree>
    <p:extLst>
      <p:ext uri="{BB962C8B-B14F-4D97-AF65-F5344CB8AC3E}">
        <p14:creationId xmlns:p14="http://schemas.microsoft.com/office/powerpoint/2010/main" val="364902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228600" y="2667000"/>
            <a:ext cx="8686800" cy="1524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dirty="0">
                <a:solidFill>
                  <a:schemeClr val="bg1"/>
                </a:solidFill>
                <a:latin typeface="Arial"/>
                <a:ea typeface="Arial"/>
                <a:cs typeface="Arial"/>
                <a:sym typeface="Arial"/>
              </a:rPr>
              <a:t>Thanks for watching!</a:t>
            </a:r>
            <a:endParaRPr sz="4400" b="1" i="0" u="none" strike="noStrike" cap="none" dirty="0">
              <a:solidFill>
                <a:schemeClr val="bg1"/>
              </a:solidFill>
              <a:latin typeface="Arial"/>
              <a:ea typeface="Arial"/>
              <a:cs typeface="Arial"/>
              <a:sym typeface="Arial"/>
            </a:endParaRPr>
          </a:p>
        </p:txBody>
      </p:sp>
      <p:pic>
        <p:nvPicPr>
          <p:cNvPr id="56" name="Google Shape;56;p1" descr="https://gpcoder.com/wp-content/uploads/2018/08/design-patterns.jpg"/>
          <p:cNvPicPr preferRelativeResize="0"/>
          <p:nvPr/>
        </p:nvPicPr>
        <p:blipFill rotWithShape="1">
          <a:blip r:embed="rId3">
            <a:alphaModFix/>
          </a:blip>
          <a:srcRect/>
          <a:stretch/>
        </p:blipFill>
        <p:spPr>
          <a:xfrm>
            <a:off x="2440959" y="25667"/>
            <a:ext cx="4762500" cy="2488933"/>
          </a:xfrm>
          <a:prstGeom prst="rect">
            <a:avLst/>
          </a:prstGeom>
          <a:noFill/>
          <a:ln>
            <a:noFill/>
          </a:ln>
        </p:spPr>
      </p:pic>
    </p:spTree>
    <p:extLst>
      <p:ext uri="{BB962C8B-B14F-4D97-AF65-F5344CB8AC3E}">
        <p14:creationId xmlns:p14="http://schemas.microsoft.com/office/powerpoint/2010/main" val="1341533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21049d4e727_1_0"/>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Nội dung</a:t>
            </a:r>
            <a:endParaRPr/>
          </a:p>
        </p:txBody>
      </p:sp>
      <p:sp>
        <p:nvSpPr>
          <p:cNvPr id="62" name="Google Shape;62;g21049d4e727_1_0"/>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457200" lvl="0" indent="-457200" algn="just" rtl="0">
              <a:lnSpc>
                <a:spcPct val="120000"/>
              </a:lnSpc>
              <a:spcBef>
                <a:spcPts val="0"/>
              </a:spcBef>
              <a:spcAft>
                <a:spcPts val="0"/>
              </a:spcAft>
              <a:buClr>
                <a:schemeClr val="dk1"/>
              </a:buClr>
              <a:buSzPts val="2400"/>
              <a:buFont typeface="Arial"/>
              <a:buAutoNum type="arabicPeriod"/>
            </a:pPr>
            <a:r>
              <a:rPr lang="en-US" sz="2400" dirty="0" err="1">
                <a:latin typeface="Arial"/>
                <a:ea typeface="Arial"/>
                <a:cs typeface="Arial"/>
                <a:sym typeface="Arial"/>
              </a:rPr>
              <a:t>Tổng</a:t>
            </a:r>
            <a:r>
              <a:rPr lang="en-US" sz="2400" dirty="0">
                <a:latin typeface="Arial"/>
                <a:ea typeface="Arial"/>
                <a:cs typeface="Arial"/>
                <a:sym typeface="Arial"/>
              </a:rPr>
              <a:t> </a:t>
            </a:r>
            <a:r>
              <a:rPr lang="en-US" sz="2400" dirty="0" err="1">
                <a:latin typeface="Arial"/>
                <a:ea typeface="Arial"/>
                <a:cs typeface="Arial"/>
                <a:sym typeface="Arial"/>
              </a:rPr>
              <a:t>quan</a:t>
            </a:r>
            <a:endParaRPr sz="2400" dirty="0">
              <a:latin typeface="Arial"/>
              <a:ea typeface="Arial"/>
              <a:cs typeface="Arial"/>
              <a:sym typeface="Arial"/>
            </a:endParaRPr>
          </a:p>
          <a:p>
            <a:pPr marL="742950" lvl="1" indent="-285750" algn="just" rtl="0">
              <a:lnSpc>
                <a:spcPct val="100000"/>
              </a:lnSpc>
              <a:spcBef>
                <a:spcPts val="600"/>
              </a:spcBef>
              <a:spcAft>
                <a:spcPts val="0"/>
              </a:spcAft>
              <a:buClr>
                <a:schemeClr val="dk1"/>
              </a:buClr>
              <a:buSzPts val="2000"/>
              <a:buFont typeface="Noto Sans Symbols"/>
              <a:buChar char="❑"/>
            </a:pPr>
            <a:r>
              <a:rPr lang="en-US" sz="2000" dirty="0" err="1">
                <a:latin typeface="Arial"/>
                <a:ea typeface="Arial"/>
                <a:cs typeface="Arial"/>
                <a:sym typeface="Arial"/>
              </a:rPr>
              <a:t>Tên</a:t>
            </a:r>
            <a:endParaRPr sz="2000" dirty="0">
              <a:latin typeface="Arial"/>
              <a:ea typeface="Arial"/>
              <a:cs typeface="Arial"/>
              <a:sym typeface="Arial"/>
            </a:endParaRPr>
          </a:p>
          <a:p>
            <a:pPr marL="742950" lvl="1" indent="-285750" algn="just" rtl="0">
              <a:lnSpc>
                <a:spcPct val="100000"/>
              </a:lnSpc>
              <a:spcBef>
                <a:spcPts val="600"/>
              </a:spcBef>
              <a:spcAft>
                <a:spcPts val="0"/>
              </a:spcAft>
              <a:buClr>
                <a:schemeClr val="dk1"/>
              </a:buClr>
              <a:buSzPts val="2000"/>
              <a:buFont typeface="Noto Sans Symbols"/>
              <a:buChar char="❑"/>
            </a:pPr>
            <a:r>
              <a:rPr lang="en-US" sz="2000" dirty="0" err="1">
                <a:latin typeface="Arial"/>
                <a:ea typeface="Arial"/>
                <a:cs typeface="Arial"/>
                <a:sym typeface="Arial"/>
              </a:rPr>
              <a:t>Mô</a:t>
            </a:r>
            <a:r>
              <a:rPr lang="en-US" sz="2000" dirty="0">
                <a:latin typeface="Arial"/>
                <a:ea typeface="Arial"/>
                <a:cs typeface="Arial"/>
                <a:sym typeface="Arial"/>
              </a:rPr>
              <a:t> </a:t>
            </a:r>
            <a:r>
              <a:rPr lang="en-US" sz="2000" dirty="0" err="1">
                <a:latin typeface="Arial"/>
                <a:ea typeface="Arial"/>
                <a:cs typeface="Arial"/>
                <a:sym typeface="Arial"/>
              </a:rPr>
              <a:t>tả</a:t>
            </a:r>
            <a:r>
              <a:rPr lang="en-US" sz="2000" dirty="0">
                <a:latin typeface="Arial"/>
                <a:ea typeface="Arial"/>
                <a:cs typeface="Arial"/>
                <a:sym typeface="Arial"/>
              </a:rPr>
              <a:t> </a:t>
            </a:r>
            <a:r>
              <a:rPr lang="en-US" sz="2000" dirty="0" err="1">
                <a:latin typeface="Arial"/>
                <a:ea typeface="Arial"/>
                <a:cs typeface="Arial"/>
                <a:sym typeface="Arial"/>
              </a:rPr>
              <a:t>ngắn</a:t>
            </a:r>
            <a:r>
              <a:rPr lang="en-US" sz="2000" dirty="0">
                <a:latin typeface="Arial"/>
                <a:ea typeface="Arial"/>
                <a:cs typeface="Arial"/>
                <a:sym typeface="Arial"/>
              </a:rPr>
              <a:t> </a:t>
            </a:r>
            <a:r>
              <a:rPr lang="en-US" sz="2000" dirty="0" err="1">
                <a:latin typeface="Arial"/>
                <a:ea typeface="Arial"/>
                <a:cs typeface="Arial"/>
                <a:sym typeface="Arial"/>
              </a:rPr>
              <a:t>về</a:t>
            </a:r>
            <a:r>
              <a:rPr lang="en-US" sz="2000" dirty="0">
                <a:latin typeface="Arial"/>
                <a:ea typeface="Arial"/>
                <a:cs typeface="Arial"/>
                <a:sym typeface="Arial"/>
              </a:rPr>
              <a:t> </a:t>
            </a:r>
            <a:r>
              <a:rPr lang="en-US" sz="2000" dirty="0" err="1">
                <a:latin typeface="Arial"/>
                <a:ea typeface="Arial"/>
                <a:cs typeface="Arial"/>
                <a:sym typeface="Arial"/>
              </a:rPr>
              <a:t>mẫu</a:t>
            </a:r>
            <a:endParaRPr sz="2000" dirty="0">
              <a:latin typeface="Arial"/>
              <a:ea typeface="Arial"/>
              <a:cs typeface="Arial"/>
              <a:sym typeface="Arial"/>
            </a:endParaRPr>
          </a:p>
          <a:p>
            <a:pPr marL="742950" lvl="1" indent="-285750" algn="just" rtl="0">
              <a:lnSpc>
                <a:spcPct val="100000"/>
              </a:lnSpc>
              <a:spcBef>
                <a:spcPts val="600"/>
              </a:spcBef>
              <a:spcAft>
                <a:spcPts val="0"/>
              </a:spcAft>
              <a:buClr>
                <a:schemeClr val="dk1"/>
              </a:buClr>
              <a:buSzPts val="2000"/>
              <a:buFont typeface="Noto Sans Symbols"/>
              <a:buChar char="❑"/>
            </a:pPr>
            <a:r>
              <a:rPr lang="en-US" sz="2000" dirty="0" err="1">
                <a:latin typeface="Arial"/>
                <a:ea typeface="Arial"/>
                <a:cs typeface="Arial"/>
                <a:sym typeface="Arial"/>
              </a:rPr>
              <a:t>Phân</a:t>
            </a:r>
            <a:r>
              <a:rPr lang="en-US" sz="2000" dirty="0">
                <a:latin typeface="Arial"/>
                <a:ea typeface="Arial"/>
                <a:cs typeface="Arial"/>
                <a:sym typeface="Arial"/>
              </a:rPr>
              <a:t> </a:t>
            </a:r>
            <a:r>
              <a:rPr lang="en-US" sz="2000" dirty="0" err="1">
                <a:latin typeface="Arial"/>
                <a:ea typeface="Arial"/>
                <a:cs typeface="Arial"/>
                <a:sym typeface="Arial"/>
              </a:rPr>
              <a:t>loại</a:t>
            </a:r>
            <a:endParaRPr sz="2000" dirty="0">
              <a:latin typeface="Arial"/>
              <a:ea typeface="Arial"/>
              <a:cs typeface="Arial"/>
              <a:sym typeface="Arial"/>
            </a:endParaRPr>
          </a:p>
          <a:p>
            <a:pPr marL="457200" lvl="0" indent="-457200" algn="just" rtl="0">
              <a:lnSpc>
                <a:spcPct val="120000"/>
              </a:lnSpc>
              <a:spcBef>
                <a:spcPts val="600"/>
              </a:spcBef>
              <a:spcAft>
                <a:spcPts val="0"/>
              </a:spcAft>
              <a:buClr>
                <a:schemeClr val="dk1"/>
              </a:buClr>
              <a:buSzPts val="2400"/>
              <a:buFont typeface="Arial"/>
              <a:buAutoNum type="arabicPeriod"/>
            </a:pPr>
            <a:r>
              <a:rPr lang="en-US" sz="2400" dirty="0" err="1"/>
              <a:t>Ngữ</a:t>
            </a:r>
            <a:r>
              <a:rPr lang="en-US" sz="2400" dirty="0"/>
              <a:t> </a:t>
            </a:r>
            <a:r>
              <a:rPr lang="en-US" sz="2400" dirty="0" err="1"/>
              <a:t>cảnh</a:t>
            </a:r>
            <a:r>
              <a:rPr lang="en-US" sz="2400" dirty="0"/>
              <a:t>/</a:t>
            </a:r>
            <a:r>
              <a:rPr lang="en-US" sz="2400" dirty="0" err="1"/>
              <a:t>trường</a:t>
            </a:r>
            <a:r>
              <a:rPr lang="en-US" sz="2400" dirty="0"/>
              <a:t> </a:t>
            </a:r>
            <a:r>
              <a:rPr lang="en-US" sz="2400" dirty="0" err="1"/>
              <a:t>hợp</a:t>
            </a:r>
            <a:r>
              <a:rPr lang="en-US" sz="2400" dirty="0"/>
              <a:t> </a:t>
            </a:r>
            <a:r>
              <a:rPr lang="en-US" sz="2400" dirty="0" err="1"/>
              <a:t>sử</a:t>
            </a:r>
            <a:r>
              <a:rPr lang="en-US" sz="2400" dirty="0"/>
              <a:t> </a:t>
            </a:r>
            <a:r>
              <a:rPr lang="en-US" sz="2400" dirty="0" err="1"/>
              <a:t>dụng</a:t>
            </a:r>
            <a:endParaRPr sz="2400" dirty="0"/>
          </a:p>
          <a:p>
            <a:pPr marL="457200" lvl="0" indent="-457200" algn="just" rtl="0">
              <a:lnSpc>
                <a:spcPct val="100000"/>
              </a:lnSpc>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Cấu</a:t>
            </a:r>
            <a:r>
              <a:rPr lang="en-US" sz="2400" dirty="0">
                <a:latin typeface="Arial"/>
                <a:ea typeface="Arial"/>
                <a:cs typeface="Arial"/>
                <a:sym typeface="Arial"/>
              </a:rPr>
              <a:t> </a:t>
            </a:r>
            <a:r>
              <a:rPr lang="en-US" sz="2400" dirty="0" err="1">
                <a:latin typeface="Arial"/>
                <a:ea typeface="Arial"/>
                <a:cs typeface="Arial"/>
                <a:sym typeface="Arial"/>
              </a:rPr>
              <a:t>trúc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a:t>
            </a:r>
            <a:r>
              <a:rPr lang="en-US" sz="2400" dirty="0" err="1">
                <a:latin typeface="Arial"/>
                <a:ea typeface="Arial"/>
                <a:cs typeface="Arial"/>
                <a:sym typeface="Arial"/>
              </a:rPr>
              <a:t>và</a:t>
            </a:r>
            <a:r>
              <a:rPr lang="en-US" sz="2400" dirty="0">
                <a:latin typeface="Arial"/>
                <a:ea typeface="Arial"/>
                <a:cs typeface="Arial"/>
                <a:sym typeface="Arial"/>
              </a:rPr>
              <a:t> </a:t>
            </a:r>
            <a:r>
              <a:rPr lang="en-US" sz="2400" dirty="0" err="1">
                <a:latin typeface="Arial"/>
                <a:ea typeface="Arial"/>
                <a:cs typeface="Arial"/>
                <a:sym typeface="Arial"/>
              </a:rPr>
              <a:t>mô</a:t>
            </a:r>
            <a:r>
              <a:rPr lang="en-US" sz="2400" dirty="0">
                <a:latin typeface="Arial"/>
                <a:ea typeface="Arial"/>
                <a:cs typeface="Arial"/>
                <a:sym typeface="Arial"/>
              </a:rPr>
              <a:t> </a:t>
            </a:r>
            <a:r>
              <a:rPr lang="en-US" sz="2400" dirty="0" err="1">
                <a:latin typeface="Arial"/>
                <a:ea typeface="Arial"/>
                <a:cs typeface="Arial"/>
                <a:sym typeface="Arial"/>
              </a:rPr>
              <a:t>tả</a:t>
            </a:r>
            <a:r>
              <a:rPr lang="en-US" sz="2400" dirty="0">
                <a:latin typeface="Arial"/>
                <a:ea typeface="Arial"/>
                <a:cs typeface="Arial"/>
                <a:sym typeface="Arial"/>
              </a:rPr>
              <a:t> + </a:t>
            </a:r>
            <a:r>
              <a:rPr lang="en-US" sz="2400" dirty="0" err="1">
                <a:latin typeface="Arial"/>
                <a:ea typeface="Arial"/>
                <a:cs typeface="Arial"/>
                <a:sym typeface="Arial"/>
              </a:rPr>
              <a:t>ví</a:t>
            </a:r>
            <a:r>
              <a:rPr lang="en-US" sz="2400" dirty="0">
                <a:latin typeface="Arial"/>
                <a:ea typeface="Arial"/>
                <a:cs typeface="Arial"/>
                <a:sym typeface="Arial"/>
              </a:rPr>
              <a:t> </a:t>
            </a:r>
            <a:r>
              <a:rPr lang="en-US" sz="2400" dirty="0" err="1">
                <a:latin typeface="Arial"/>
                <a:ea typeface="Arial"/>
                <a:cs typeface="Arial"/>
                <a:sym typeface="Arial"/>
              </a:rPr>
              <a:t>dụ</a:t>
            </a:r>
            <a:r>
              <a:rPr lang="en-US" sz="2400" dirty="0">
                <a:latin typeface="Arial"/>
                <a:ea typeface="Arial"/>
                <a:cs typeface="Arial"/>
                <a:sym typeface="Arial"/>
              </a:rPr>
              <a:t> </a:t>
            </a:r>
            <a:r>
              <a:rPr lang="en-US" sz="2400" dirty="0" err="1">
                <a:latin typeface="Arial"/>
                <a:ea typeface="Arial"/>
                <a:cs typeface="Arial"/>
                <a:sym typeface="Arial"/>
              </a:rPr>
              <a:t>minh</a:t>
            </a:r>
            <a:r>
              <a:rPr lang="en-US" sz="2400" dirty="0">
                <a:latin typeface="Arial"/>
                <a:ea typeface="Arial"/>
                <a:cs typeface="Arial"/>
                <a:sym typeface="Arial"/>
              </a:rPr>
              <a:t> </a:t>
            </a:r>
            <a:r>
              <a:rPr lang="en-US" sz="2400" dirty="0" err="1">
                <a:latin typeface="Arial"/>
                <a:ea typeface="Arial"/>
                <a:cs typeface="Arial"/>
                <a:sym typeface="Arial"/>
              </a:rPr>
              <a:t>họa</a:t>
            </a:r>
            <a:endParaRPr sz="2400" dirty="0">
              <a:latin typeface="Arial"/>
              <a:ea typeface="Arial"/>
              <a:cs typeface="Arial"/>
              <a:sym typeface="Arial"/>
            </a:endParaRPr>
          </a:p>
          <a:p>
            <a:pPr marL="457200" lvl="0" indent="-457200" algn="just" rtl="0">
              <a:lnSpc>
                <a:spcPct val="100000"/>
              </a:lnSpc>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Các</a:t>
            </a:r>
            <a:r>
              <a:rPr lang="en-US" sz="2400" dirty="0">
                <a:latin typeface="Arial"/>
                <a:ea typeface="Arial"/>
                <a:cs typeface="Arial"/>
                <a:sym typeface="Arial"/>
              </a:rPr>
              <a:t> </a:t>
            </a:r>
            <a:r>
              <a:rPr lang="en-US" sz="2400" dirty="0" err="1">
                <a:latin typeface="Arial"/>
                <a:ea typeface="Arial"/>
                <a:cs typeface="Arial"/>
                <a:sym typeface="Arial"/>
              </a:rPr>
              <a:t>bước</a:t>
            </a:r>
            <a:r>
              <a:rPr lang="en-US" sz="2400" dirty="0">
                <a:latin typeface="Arial"/>
                <a:ea typeface="Arial"/>
                <a:cs typeface="Arial"/>
                <a:sym typeface="Arial"/>
              </a:rPr>
              <a:t> </a:t>
            </a:r>
            <a:r>
              <a:rPr lang="en-US" sz="2400" dirty="0" err="1">
                <a:latin typeface="Arial"/>
                <a:ea typeface="Arial"/>
                <a:cs typeface="Arial"/>
                <a:sym typeface="Arial"/>
              </a:rPr>
              <a:t>hiện</a:t>
            </a:r>
            <a:r>
              <a:rPr lang="en-US" sz="2400" dirty="0">
                <a:latin typeface="Arial"/>
                <a:ea typeface="Arial"/>
                <a:cs typeface="Arial"/>
                <a:sym typeface="Arial"/>
              </a:rPr>
              <a:t> </a:t>
            </a:r>
            <a:r>
              <a:rPr lang="en-US" sz="2400" dirty="0" err="1">
                <a:latin typeface="Arial"/>
                <a:ea typeface="Arial"/>
                <a:cs typeface="Arial"/>
                <a:sym typeface="Arial"/>
              </a:rPr>
              <a:t>thực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 code </a:t>
            </a:r>
            <a:r>
              <a:rPr lang="en-US" sz="2400" dirty="0" err="1">
                <a:latin typeface="Arial"/>
                <a:ea typeface="Arial"/>
                <a:cs typeface="Arial"/>
                <a:sym typeface="Arial"/>
              </a:rPr>
              <a:t>minh</a:t>
            </a:r>
            <a:r>
              <a:rPr lang="en-US" sz="2400" dirty="0">
                <a:latin typeface="Arial"/>
                <a:ea typeface="Arial"/>
                <a:cs typeface="Arial"/>
                <a:sym typeface="Arial"/>
              </a:rPr>
              <a:t> </a:t>
            </a:r>
            <a:r>
              <a:rPr lang="en-US" sz="2400" dirty="0" err="1">
                <a:latin typeface="Arial"/>
                <a:ea typeface="Arial"/>
                <a:cs typeface="Arial"/>
                <a:sym typeface="Arial"/>
              </a:rPr>
              <a:t>họa</a:t>
            </a:r>
            <a:endParaRPr sz="2400" dirty="0">
              <a:latin typeface="Arial"/>
              <a:ea typeface="Arial"/>
              <a:cs typeface="Arial"/>
              <a:sym typeface="Arial"/>
            </a:endParaRPr>
          </a:p>
          <a:p>
            <a:pPr marL="457200" lvl="0" indent="-457200" algn="just" rtl="0">
              <a:lnSpc>
                <a:spcPct val="100000"/>
              </a:lnSpc>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Ưu</a:t>
            </a:r>
            <a:r>
              <a:rPr lang="en-US" sz="2400" dirty="0">
                <a:latin typeface="Arial"/>
                <a:ea typeface="Arial"/>
                <a:cs typeface="Arial"/>
                <a:sym typeface="Arial"/>
              </a:rPr>
              <a:t> </a:t>
            </a:r>
            <a:r>
              <a:rPr lang="en-US" sz="2400" dirty="0" err="1">
                <a:latin typeface="Arial"/>
                <a:ea typeface="Arial"/>
                <a:cs typeface="Arial"/>
                <a:sym typeface="Arial"/>
              </a:rPr>
              <a:t>điểm</a:t>
            </a:r>
            <a:endParaRPr sz="2400" dirty="0">
              <a:latin typeface="Arial"/>
              <a:ea typeface="Arial"/>
              <a:cs typeface="Arial"/>
              <a:sym typeface="Arial"/>
            </a:endParaRPr>
          </a:p>
          <a:p>
            <a:pPr marL="457200" lvl="0" indent="-457200" algn="just" rtl="0">
              <a:lnSpc>
                <a:spcPct val="100000"/>
              </a:lnSpc>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Nhược</a:t>
            </a:r>
            <a:r>
              <a:rPr lang="en-US" sz="2400" dirty="0">
                <a:latin typeface="Arial"/>
                <a:ea typeface="Arial"/>
                <a:cs typeface="Arial"/>
                <a:sym typeface="Arial"/>
              </a:rPr>
              <a:t> </a:t>
            </a:r>
            <a:r>
              <a:rPr lang="en-US" sz="2400" dirty="0" err="1">
                <a:latin typeface="Arial"/>
                <a:ea typeface="Arial"/>
                <a:cs typeface="Arial"/>
                <a:sym typeface="Arial"/>
              </a:rPr>
              <a:t>điểm</a:t>
            </a:r>
            <a:endParaRPr sz="2400" dirty="0">
              <a:latin typeface="Arial"/>
              <a:ea typeface="Arial"/>
              <a:cs typeface="Arial"/>
              <a:sym typeface="Arial"/>
            </a:endParaRPr>
          </a:p>
          <a:p>
            <a:pPr marL="457200" lvl="0" indent="-457200" algn="just" rtl="0">
              <a:lnSpc>
                <a:spcPct val="100000"/>
              </a:lnSpc>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Liên</a:t>
            </a:r>
            <a:r>
              <a:rPr lang="en-US" sz="2400" dirty="0">
                <a:latin typeface="Arial"/>
                <a:ea typeface="Arial"/>
                <a:cs typeface="Arial"/>
                <a:sym typeface="Arial"/>
              </a:rPr>
              <a:t> </a:t>
            </a:r>
            <a:r>
              <a:rPr lang="en-US" sz="2400" dirty="0" err="1">
                <a:latin typeface="Arial"/>
                <a:ea typeface="Arial"/>
                <a:cs typeface="Arial"/>
                <a:sym typeface="Arial"/>
              </a:rPr>
              <a:t>quan</a:t>
            </a:r>
            <a:r>
              <a:rPr lang="en-US" sz="2400" dirty="0">
                <a:latin typeface="Arial"/>
                <a:ea typeface="Arial"/>
                <a:cs typeface="Arial"/>
                <a:sym typeface="Arial"/>
              </a:rPr>
              <a:t> </a:t>
            </a:r>
            <a:r>
              <a:rPr lang="en-US" sz="2400" dirty="0" err="1">
                <a:latin typeface="Arial"/>
                <a:ea typeface="Arial"/>
                <a:cs typeface="Arial"/>
                <a:sym typeface="Arial"/>
              </a:rPr>
              <a:t>đến</a:t>
            </a:r>
            <a:r>
              <a:rPr lang="en-US" sz="2400" dirty="0">
                <a:latin typeface="Arial"/>
                <a:ea typeface="Arial"/>
                <a:cs typeface="Arial"/>
                <a:sym typeface="Arial"/>
              </a:rPr>
              <a:t> </a:t>
            </a:r>
            <a:r>
              <a:rPr lang="en-US" sz="2400" dirty="0" err="1">
                <a:latin typeface="Arial"/>
                <a:ea typeface="Arial"/>
                <a:cs typeface="Arial"/>
                <a:sym typeface="Arial"/>
              </a:rPr>
              <a:t>các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a:t>
            </a:r>
            <a:r>
              <a:rPr lang="en-US" sz="2400" dirty="0" err="1">
                <a:latin typeface="Arial"/>
                <a:ea typeface="Arial"/>
                <a:cs typeface="Arial"/>
                <a:sym typeface="Arial"/>
              </a:rPr>
              <a:t>khác</a:t>
            </a:r>
            <a:endParaRPr sz="2400"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g21049d4e727_1_5"/>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1. Tổng quan</a:t>
            </a:r>
            <a:endParaRPr sz="4000" b="1">
              <a:solidFill>
                <a:schemeClr val="dk1"/>
              </a:solidFill>
            </a:endParaRPr>
          </a:p>
        </p:txBody>
      </p:sp>
      <p:sp>
        <p:nvSpPr>
          <p:cNvPr id="68" name="Google Shape;68;g21049d4e727_1_5"/>
          <p:cNvSpPr txBox="1"/>
          <p:nvPr/>
        </p:nvSpPr>
        <p:spPr>
          <a:xfrm>
            <a:off x="723899" y="1150413"/>
            <a:ext cx="7696200" cy="303155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1200"/>
              </a:spcBef>
              <a:spcAft>
                <a:spcPts val="0"/>
              </a:spcAft>
              <a:buClr>
                <a:srgbClr val="000000"/>
              </a:buClr>
              <a:buSzPts val="2500"/>
              <a:buFont typeface="Arial"/>
              <a:buChar char="•"/>
            </a:pPr>
            <a:r>
              <a:rPr lang="en-US" sz="2300" b="1" i="0" u="none" strike="noStrike" cap="none" dirty="0" err="1">
                <a:solidFill>
                  <a:srgbClr val="000000"/>
                </a:solidFill>
                <a:latin typeface="Arial"/>
                <a:ea typeface="Arial"/>
                <a:cs typeface="Arial"/>
                <a:sym typeface="Arial"/>
              </a:rPr>
              <a:t>Mô</a:t>
            </a:r>
            <a:r>
              <a:rPr lang="en-US" sz="2300" b="1" i="0" u="none" strike="noStrike" cap="none" dirty="0">
                <a:solidFill>
                  <a:srgbClr val="000000"/>
                </a:solidFill>
                <a:latin typeface="Arial"/>
                <a:ea typeface="Arial"/>
                <a:cs typeface="Arial"/>
                <a:sym typeface="Arial"/>
              </a:rPr>
              <a:t> </a:t>
            </a:r>
            <a:r>
              <a:rPr lang="en-US" sz="2300" b="1" i="0" u="none" strike="noStrike" cap="none" dirty="0" err="1">
                <a:solidFill>
                  <a:srgbClr val="000000"/>
                </a:solidFill>
                <a:latin typeface="Arial"/>
                <a:ea typeface="Arial"/>
                <a:cs typeface="Arial"/>
                <a:sym typeface="Arial"/>
              </a:rPr>
              <a:t>tả</a:t>
            </a:r>
            <a:r>
              <a:rPr lang="en-US" sz="2300" b="1" i="0" u="none" strike="noStrike" cap="none" dirty="0">
                <a:solidFill>
                  <a:srgbClr val="000000"/>
                </a:solidFill>
                <a:latin typeface="Arial"/>
                <a:ea typeface="Arial"/>
                <a:cs typeface="Arial"/>
                <a:sym typeface="Arial"/>
              </a:rPr>
              <a:t> </a:t>
            </a:r>
            <a:r>
              <a:rPr lang="en-US" sz="2300" b="1" i="0" u="none" strike="noStrike" cap="none" dirty="0" err="1">
                <a:solidFill>
                  <a:srgbClr val="000000"/>
                </a:solidFill>
                <a:latin typeface="Arial"/>
                <a:ea typeface="Arial"/>
                <a:cs typeface="Arial"/>
                <a:sym typeface="Arial"/>
              </a:rPr>
              <a:t>ngắn</a:t>
            </a:r>
            <a:r>
              <a:rPr lang="en-US" sz="2300" b="1" i="0" u="none" strike="noStrike" cap="none" dirty="0">
                <a:solidFill>
                  <a:srgbClr val="000000"/>
                </a:solidFill>
                <a:latin typeface="Arial"/>
                <a:ea typeface="Arial"/>
                <a:cs typeface="Arial"/>
                <a:sym typeface="Arial"/>
              </a:rPr>
              <a:t>:</a:t>
            </a:r>
          </a:p>
          <a:p>
            <a:pPr marL="342900" marR="0" lvl="0" indent="-342900" algn="l" rtl="0">
              <a:lnSpc>
                <a:spcPct val="100000"/>
              </a:lnSpc>
              <a:spcBef>
                <a:spcPts val="1200"/>
              </a:spcBef>
              <a:spcAft>
                <a:spcPts val="0"/>
              </a:spcAft>
              <a:buClr>
                <a:srgbClr val="000000"/>
              </a:buClr>
              <a:buSzPct val="50000"/>
              <a:buFont typeface="Courier New" panose="02070309020205020404" pitchFamily="49" charset="0"/>
              <a:buChar char="o"/>
            </a:pPr>
            <a:r>
              <a:rPr lang="vi-VN" sz="2300" i="0" u="none" strike="noStrike" cap="none" dirty="0">
                <a:solidFill>
                  <a:srgbClr val="000000"/>
                </a:solidFill>
                <a:latin typeface="Arial"/>
                <a:ea typeface="Arial"/>
                <a:cs typeface="Arial"/>
                <a:sym typeface="Arial"/>
              </a:rPr>
              <a:t>Strategy cho phép trừu tượng hóa những hành vi (behavior, method, function) của một đối tượng bằng cách đưa ra những cài đặt vào những lớp khác nhau</a:t>
            </a:r>
            <a:r>
              <a:rPr lang="en-US" sz="2300" i="0" u="none" strike="noStrike" cap="none" dirty="0">
                <a:solidFill>
                  <a:srgbClr val="000000"/>
                </a:solidFill>
                <a:latin typeface="Arial"/>
                <a:ea typeface="Arial"/>
                <a:cs typeface="Arial"/>
                <a:sym typeface="Arial"/>
              </a:rPr>
              <a:t> </a:t>
            </a:r>
            <a:r>
              <a:rPr lang="en-US" sz="2300" i="0" u="none" strike="noStrike" cap="none" dirty="0" err="1">
                <a:solidFill>
                  <a:srgbClr val="000000"/>
                </a:solidFill>
                <a:latin typeface="Arial"/>
                <a:ea typeface="Arial"/>
                <a:cs typeface="Arial"/>
                <a:sym typeface="Arial"/>
              </a:rPr>
              <a:t>và</a:t>
            </a:r>
            <a:r>
              <a:rPr lang="en-US" sz="2300" i="0" u="none" strike="noStrike" cap="none" dirty="0">
                <a:solidFill>
                  <a:srgbClr val="000000"/>
                </a:solidFill>
                <a:latin typeface="Arial"/>
                <a:ea typeface="Arial"/>
                <a:cs typeface="Arial"/>
                <a:sym typeface="Arial"/>
              </a:rPr>
              <a:t> </a:t>
            </a:r>
            <a:r>
              <a:rPr lang="en-US" sz="2300" i="0" u="none" strike="noStrike" cap="none" dirty="0" err="1">
                <a:solidFill>
                  <a:srgbClr val="000000"/>
                </a:solidFill>
                <a:latin typeface="Arial"/>
                <a:ea typeface="Arial"/>
                <a:cs typeface="Arial"/>
                <a:sym typeface="Arial"/>
              </a:rPr>
              <a:t>các</a:t>
            </a:r>
            <a:r>
              <a:rPr lang="en-US" sz="2300" i="0" u="none" strike="noStrike" cap="none" dirty="0">
                <a:solidFill>
                  <a:srgbClr val="000000"/>
                </a:solidFill>
                <a:latin typeface="Arial"/>
                <a:ea typeface="Arial"/>
                <a:cs typeface="Arial"/>
                <a:sym typeface="Arial"/>
              </a:rPr>
              <a:t> </a:t>
            </a:r>
            <a:r>
              <a:rPr lang="en-US" sz="2300" i="0" u="none" strike="noStrike" cap="none" dirty="0" err="1">
                <a:solidFill>
                  <a:srgbClr val="000000"/>
                </a:solidFill>
                <a:latin typeface="Arial"/>
                <a:ea typeface="Arial"/>
                <a:cs typeface="Arial"/>
                <a:sym typeface="Arial"/>
              </a:rPr>
              <a:t>hành</a:t>
            </a:r>
            <a:r>
              <a:rPr lang="en-US" sz="2300" i="0" u="none" strike="noStrike" cap="none" dirty="0">
                <a:solidFill>
                  <a:srgbClr val="000000"/>
                </a:solidFill>
                <a:latin typeface="Arial"/>
                <a:ea typeface="Arial"/>
                <a:cs typeface="Arial"/>
                <a:sym typeface="Arial"/>
              </a:rPr>
              <a:t> vi </a:t>
            </a:r>
            <a:r>
              <a:rPr lang="en-US" sz="2300" i="0" u="none" strike="noStrike" cap="none" dirty="0" err="1">
                <a:solidFill>
                  <a:srgbClr val="000000"/>
                </a:solidFill>
                <a:latin typeface="Arial"/>
                <a:ea typeface="Arial"/>
                <a:cs typeface="Arial"/>
                <a:sym typeface="Arial"/>
              </a:rPr>
              <a:t>này</a:t>
            </a:r>
            <a:r>
              <a:rPr lang="en-US" sz="2300" i="0" u="none" strike="noStrike" cap="none" dirty="0">
                <a:solidFill>
                  <a:srgbClr val="000000"/>
                </a:solidFill>
                <a:latin typeface="Arial"/>
                <a:ea typeface="Arial"/>
                <a:cs typeface="Arial"/>
                <a:sym typeface="Arial"/>
              </a:rPr>
              <a:t> </a:t>
            </a:r>
            <a:r>
              <a:rPr lang="en-US" sz="2300" i="0" u="none" strike="noStrike" cap="none" dirty="0" err="1">
                <a:solidFill>
                  <a:srgbClr val="000000"/>
                </a:solidFill>
                <a:latin typeface="Arial"/>
                <a:ea typeface="Arial"/>
                <a:cs typeface="Arial"/>
                <a:sym typeface="Arial"/>
              </a:rPr>
              <a:t>có</a:t>
            </a:r>
            <a:r>
              <a:rPr lang="en-US" sz="2300" i="0" u="none" strike="noStrike" cap="none" dirty="0">
                <a:solidFill>
                  <a:srgbClr val="000000"/>
                </a:solidFill>
                <a:latin typeface="Arial"/>
                <a:ea typeface="Arial"/>
                <a:cs typeface="Arial"/>
                <a:sym typeface="Arial"/>
              </a:rPr>
              <a:t> </a:t>
            </a:r>
            <a:r>
              <a:rPr lang="en-US" sz="2300" i="0" u="none" strike="noStrike" cap="none" dirty="0" err="1">
                <a:solidFill>
                  <a:srgbClr val="000000"/>
                </a:solidFill>
                <a:latin typeface="Arial"/>
                <a:ea typeface="Arial"/>
                <a:cs typeface="Arial"/>
                <a:sym typeface="Arial"/>
              </a:rPr>
              <a:t>thể</a:t>
            </a:r>
            <a:r>
              <a:rPr lang="en-US" sz="2300" i="0" u="none" strike="noStrike" cap="none" dirty="0">
                <a:solidFill>
                  <a:srgbClr val="000000"/>
                </a:solidFill>
                <a:latin typeface="Arial"/>
                <a:ea typeface="Arial"/>
                <a:cs typeface="Arial"/>
                <a:sym typeface="Arial"/>
              </a:rPr>
              <a:t> </a:t>
            </a:r>
            <a:r>
              <a:rPr lang="en-US" sz="2300" i="0" u="none" strike="noStrike" cap="none" dirty="0" err="1">
                <a:solidFill>
                  <a:srgbClr val="000000"/>
                </a:solidFill>
                <a:latin typeface="Arial"/>
                <a:ea typeface="Arial"/>
                <a:cs typeface="Arial"/>
                <a:sym typeface="Arial"/>
              </a:rPr>
              <a:t>thay</a:t>
            </a:r>
            <a:r>
              <a:rPr lang="en-US" sz="2300" i="0" u="none" strike="noStrike" cap="none" dirty="0">
                <a:solidFill>
                  <a:srgbClr val="000000"/>
                </a:solidFill>
                <a:latin typeface="Arial"/>
                <a:ea typeface="Arial"/>
                <a:cs typeface="Arial"/>
                <a:sym typeface="Arial"/>
              </a:rPr>
              <a:t> </a:t>
            </a:r>
            <a:r>
              <a:rPr lang="en-US" sz="2300" i="0" u="none" strike="noStrike" cap="none" dirty="0" err="1">
                <a:solidFill>
                  <a:srgbClr val="000000"/>
                </a:solidFill>
                <a:latin typeface="Arial"/>
                <a:ea typeface="Arial"/>
                <a:cs typeface="Arial"/>
                <a:sym typeface="Arial"/>
              </a:rPr>
              <a:t>thế</a:t>
            </a:r>
            <a:r>
              <a:rPr lang="en-US" sz="2300" i="0" u="none" strike="noStrike" cap="none" dirty="0">
                <a:solidFill>
                  <a:srgbClr val="000000"/>
                </a:solidFill>
                <a:latin typeface="Arial"/>
                <a:ea typeface="Arial"/>
                <a:cs typeface="Arial"/>
                <a:sym typeface="Arial"/>
              </a:rPr>
              <a:t> </a:t>
            </a:r>
            <a:r>
              <a:rPr lang="en-US" sz="2300" i="0" u="none" strike="noStrike" cap="none" dirty="0" err="1">
                <a:solidFill>
                  <a:srgbClr val="000000"/>
                </a:solidFill>
                <a:latin typeface="Arial"/>
                <a:ea typeface="Arial"/>
                <a:cs typeface="Arial"/>
                <a:sym typeface="Arial"/>
              </a:rPr>
              <a:t>lẫn</a:t>
            </a:r>
            <a:r>
              <a:rPr lang="en-US" sz="2300" i="0" u="none" strike="noStrike" cap="none" dirty="0">
                <a:solidFill>
                  <a:srgbClr val="000000"/>
                </a:solidFill>
                <a:latin typeface="Arial"/>
                <a:ea typeface="Arial"/>
                <a:cs typeface="Arial"/>
                <a:sym typeface="Arial"/>
              </a:rPr>
              <a:t> </a:t>
            </a:r>
            <a:r>
              <a:rPr lang="en-US" sz="2300" i="0" u="none" strike="noStrike" cap="none" dirty="0" err="1">
                <a:solidFill>
                  <a:srgbClr val="000000"/>
                </a:solidFill>
                <a:latin typeface="Arial"/>
                <a:ea typeface="Arial"/>
                <a:cs typeface="Arial"/>
                <a:sym typeface="Arial"/>
              </a:rPr>
              <a:t>nhau</a:t>
            </a:r>
            <a:endParaRPr lang="en-US" sz="2300" i="0" u="none" strike="noStrike" cap="none" dirty="0">
              <a:solidFill>
                <a:srgbClr val="000000"/>
              </a:solidFill>
              <a:latin typeface="Arial"/>
              <a:ea typeface="Arial"/>
              <a:cs typeface="Arial"/>
              <a:sym typeface="Arial"/>
            </a:endParaRPr>
          </a:p>
          <a:p>
            <a:pPr marL="342900" marR="0" lvl="0" indent="-342900" algn="l" rtl="0">
              <a:lnSpc>
                <a:spcPct val="100000"/>
              </a:lnSpc>
              <a:spcBef>
                <a:spcPts val="1200"/>
              </a:spcBef>
              <a:spcAft>
                <a:spcPts val="0"/>
              </a:spcAft>
              <a:buClr>
                <a:srgbClr val="000000"/>
              </a:buClr>
              <a:buSzPts val="2500"/>
              <a:buFont typeface="Arial"/>
              <a:buChar char="•"/>
            </a:pPr>
            <a:r>
              <a:rPr lang="en-US" sz="2300" b="1" i="0" u="none" strike="noStrike" cap="none" dirty="0" err="1">
                <a:solidFill>
                  <a:srgbClr val="000000"/>
                </a:solidFill>
                <a:latin typeface="Arial"/>
                <a:ea typeface="Arial"/>
                <a:cs typeface="Arial"/>
                <a:sym typeface="Arial"/>
              </a:rPr>
              <a:t>Phân</a:t>
            </a:r>
            <a:r>
              <a:rPr lang="en-US" sz="2300" b="1" i="0" u="none" strike="noStrike" cap="none" dirty="0">
                <a:solidFill>
                  <a:srgbClr val="000000"/>
                </a:solidFill>
                <a:latin typeface="Arial"/>
                <a:ea typeface="Arial"/>
                <a:cs typeface="Arial"/>
                <a:sym typeface="Arial"/>
              </a:rPr>
              <a:t> </a:t>
            </a:r>
            <a:r>
              <a:rPr lang="en-US" sz="2300" b="1" i="0" u="none" strike="noStrike" cap="none" dirty="0" err="1">
                <a:solidFill>
                  <a:srgbClr val="000000"/>
                </a:solidFill>
                <a:latin typeface="Arial"/>
                <a:ea typeface="Arial"/>
                <a:cs typeface="Arial"/>
                <a:sym typeface="Arial"/>
              </a:rPr>
              <a:t>loại</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Thuộc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phân</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nhóm</a:t>
            </a:r>
            <a:r>
              <a:rPr lang="en-US" sz="2300" b="0" i="0" u="none" strike="noStrike" cap="none" dirty="0">
                <a:solidFill>
                  <a:srgbClr val="000000"/>
                </a:solidFill>
                <a:latin typeface="Arial"/>
                <a:ea typeface="Arial"/>
                <a:cs typeface="Arial"/>
                <a:sym typeface="Arial"/>
              </a:rPr>
              <a:t> </a:t>
            </a:r>
            <a:r>
              <a:rPr lang="en-US" sz="2300" b="1" i="0" u="none" strike="noStrike" cap="none" dirty="0">
                <a:solidFill>
                  <a:schemeClr val="dk1"/>
                </a:solidFill>
                <a:latin typeface="Arial"/>
                <a:ea typeface="Arial"/>
                <a:cs typeface="Arial"/>
                <a:sym typeface="Arial"/>
              </a:rPr>
              <a:t>Behavior patterns</a:t>
            </a:r>
            <a:br>
              <a:rPr lang="en-US" sz="2300" b="1" i="0" u="none" strike="noStrike" cap="none" dirty="0">
                <a:solidFill>
                  <a:schemeClr val="dk1"/>
                </a:solidFill>
                <a:latin typeface="Tahoma"/>
                <a:ea typeface="Tahoma"/>
                <a:cs typeface="Tahoma"/>
                <a:sym typeface="Tahoma"/>
              </a:rPr>
            </a:br>
            <a:endParaRPr sz="2300" b="1" i="0" u="none" strike="noStrike" cap="none" dirty="0">
              <a:solidFill>
                <a:schemeClr val="dk1"/>
              </a:solidFill>
              <a:latin typeface="Tahoma"/>
              <a:ea typeface="Tahoma"/>
              <a:cs typeface="Tahoma"/>
              <a:sym typeface="Tahoma"/>
            </a:endParaRPr>
          </a:p>
        </p:txBody>
      </p:sp>
      <p:pic>
        <p:nvPicPr>
          <p:cNvPr id="3" name="Picture 2">
            <a:extLst>
              <a:ext uri="{FF2B5EF4-FFF2-40B4-BE49-F238E27FC236}">
                <a16:creationId xmlns:a16="http://schemas.microsoft.com/office/drawing/2014/main" id="{7BF0FD2B-FCF5-6D78-9ABF-928773F162A0}"/>
              </a:ext>
            </a:extLst>
          </p:cNvPr>
          <p:cNvPicPr>
            <a:picLocks noChangeAspect="1"/>
          </p:cNvPicPr>
          <p:nvPr/>
        </p:nvPicPr>
        <p:blipFill>
          <a:blip r:embed="rId3"/>
          <a:stretch>
            <a:fillRect/>
          </a:stretch>
        </p:blipFill>
        <p:spPr>
          <a:xfrm>
            <a:off x="2567535" y="3913239"/>
            <a:ext cx="4008930" cy="279236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21049d4e727_1_10"/>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2. Ngữ cảnh/trường hợp sử dụng</a:t>
            </a:r>
            <a:endParaRPr/>
          </a:p>
        </p:txBody>
      </p:sp>
      <p:pic>
        <p:nvPicPr>
          <p:cNvPr id="3" name="Picture 2">
            <a:extLst>
              <a:ext uri="{FF2B5EF4-FFF2-40B4-BE49-F238E27FC236}">
                <a16:creationId xmlns:a16="http://schemas.microsoft.com/office/drawing/2014/main" id="{44CF328F-AE68-D9BA-3E1E-44C6E9EAB88E}"/>
              </a:ext>
            </a:extLst>
          </p:cNvPr>
          <p:cNvPicPr>
            <a:picLocks noChangeAspect="1"/>
          </p:cNvPicPr>
          <p:nvPr/>
        </p:nvPicPr>
        <p:blipFill>
          <a:blip r:embed="rId3"/>
          <a:stretch>
            <a:fillRect/>
          </a:stretch>
        </p:blipFill>
        <p:spPr>
          <a:xfrm>
            <a:off x="139464" y="1352944"/>
            <a:ext cx="4007935" cy="1642516"/>
          </a:xfrm>
          <a:prstGeom prst="rect">
            <a:avLst/>
          </a:prstGeom>
        </p:spPr>
      </p:pic>
      <p:pic>
        <p:nvPicPr>
          <p:cNvPr id="5" name="Picture 4">
            <a:extLst>
              <a:ext uri="{FF2B5EF4-FFF2-40B4-BE49-F238E27FC236}">
                <a16:creationId xmlns:a16="http://schemas.microsoft.com/office/drawing/2014/main" id="{FE81EAD3-817A-8541-36D4-FC4BA6B996B5}"/>
              </a:ext>
            </a:extLst>
          </p:cNvPr>
          <p:cNvPicPr>
            <a:picLocks noChangeAspect="1"/>
          </p:cNvPicPr>
          <p:nvPr/>
        </p:nvPicPr>
        <p:blipFill>
          <a:blip r:embed="rId4"/>
          <a:stretch>
            <a:fillRect/>
          </a:stretch>
        </p:blipFill>
        <p:spPr>
          <a:xfrm>
            <a:off x="3860488" y="919404"/>
            <a:ext cx="5144048" cy="2509596"/>
          </a:xfrm>
          <a:prstGeom prst="rect">
            <a:avLst/>
          </a:prstGeom>
        </p:spPr>
      </p:pic>
      <p:pic>
        <p:nvPicPr>
          <p:cNvPr id="7" name="Picture 6">
            <a:extLst>
              <a:ext uri="{FF2B5EF4-FFF2-40B4-BE49-F238E27FC236}">
                <a16:creationId xmlns:a16="http://schemas.microsoft.com/office/drawing/2014/main" id="{9919EC67-8ECA-B4A0-701F-D09AD78F6A3B}"/>
              </a:ext>
            </a:extLst>
          </p:cNvPr>
          <p:cNvPicPr>
            <a:picLocks noChangeAspect="1"/>
          </p:cNvPicPr>
          <p:nvPr/>
        </p:nvPicPr>
        <p:blipFill>
          <a:blip r:embed="rId5"/>
          <a:stretch>
            <a:fillRect/>
          </a:stretch>
        </p:blipFill>
        <p:spPr>
          <a:xfrm>
            <a:off x="2106234" y="3751344"/>
            <a:ext cx="4931531" cy="2895879"/>
          </a:xfrm>
          <a:prstGeom prst="rect">
            <a:avLst/>
          </a:prstGeom>
          <a:ln>
            <a:solidFill>
              <a:schemeClr val="tx1"/>
            </a:solidFill>
          </a:ln>
        </p:spPr>
      </p:pic>
      <p:sp>
        <p:nvSpPr>
          <p:cNvPr id="9" name="Arrow: Down 8">
            <a:extLst>
              <a:ext uri="{FF2B5EF4-FFF2-40B4-BE49-F238E27FC236}">
                <a16:creationId xmlns:a16="http://schemas.microsoft.com/office/drawing/2014/main" id="{6F9EF324-1A78-90AF-1057-6B479E34A5F9}"/>
              </a:ext>
            </a:extLst>
          </p:cNvPr>
          <p:cNvSpPr/>
          <p:nvPr/>
        </p:nvSpPr>
        <p:spPr>
          <a:xfrm rot="16200000">
            <a:off x="3489865" y="1697911"/>
            <a:ext cx="362487" cy="95258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Down 10">
            <a:extLst>
              <a:ext uri="{FF2B5EF4-FFF2-40B4-BE49-F238E27FC236}">
                <a16:creationId xmlns:a16="http://schemas.microsoft.com/office/drawing/2014/main" id="{D319FB69-363C-A53F-6EA1-47AB9A4BF6DD}"/>
              </a:ext>
            </a:extLst>
          </p:cNvPr>
          <p:cNvSpPr/>
          <p:nvPr/>
        </p:nvSpPr>
        <p:spPr>
          <a:xfrm>
            <a:off x="4379118" y="2995460"/>
            <a:ext cx="362487" cy="95258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21049d4e727_1_10"/>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2. Ngữ cảnh/trường hợp sử dụng</a:t>
            </a:r>
            <a:endParaRPr/>
          </a:p>
        </p:txBody>
      </p:sp>
      <p:sp>
        <p:nvSpPr>
          <p:cNvPr id="74" name="Google Shape;74;g21049d4e727_1_10"/>
          <p:cNvSpPr txBox="1"/>
          <p:nvPr/>
        </p:nvSpPr>
        <p:spPr>
          <a:xfrm>
            <a:off x="838200" y="1219838"/>
            <a:ext cx="7467600" cy="5401438"/>
          </a:xfrm>
          <a:prstGeom prst="rect">
            <a:avLst/>
          </a:prstGeom>
          <a:noFill/>
          <a:ln>
            <a:noFill/>
          </a:ln>
        </p:spPr>
        <p:txBody>
          <a:bodyPr spcFirstLastPara="1" wrap="square" lIns="91425" tIns="45700" rIns="91425" bIns="45700" anchor="t" anchorCtr="0">
            <a:spAutoFit/>
          </a:bodyPr>
          <a:lstStyle/>
          <a:p>
            <a:pPr marL="342900" indent="-342900" algn="just">
              <a:buSzPts val="2500"/>
              <a:buFont typeface="Arial"/>
              <a:buChar char="•"/>
            </a:pPr>
            <a:r>
              <a:rPr lang="vi-VN" sz="2300" b="0" i="0" u="none" strike="noStrike" cap="none" dirty="0">
                <a:solidFill>
                  <a:srgbClr val="000000"/>
                </a:solidFill>
                <a:latin typeface="Arial"/>
                <a:ea typeface="Arial"/>
                <a:cs typeface="Arial"/>
                <a:sym typeface="Arial"/>
              </a:rPr>
              <a:t>Khi bạn có một tập hợp các thuật toán hoặc phương pháp làm việc tương tự nhau, mỗi thuật toán thích hợp với một tình huống cụ thể. </a:t>
            </a:r>
            <a:endParaRPr lang="en-US" sz="2300" b="0" i="0" u="none" strike="noStrike" cap="none" dirty="0">
              <a:solidFill>
                <a:srgbClr val="000000"/>
              </a:solidFill>
              <a:latin typeface="Arial"/>
              <a:ea typeface="Arial"/>
              <a:cs typeface="Arial"/>
              <a:sym typeface="Arial"/>
            </a:endParaRPr>
          </a:p>
          <a:p>
            <a:pPr marL="342900" indent="-342900" algn="just">
              <a:buSzPts val="2500"/>
              <a:buFont typeface="Arial"/>
              <a:buChar char="•"/>
            </a:pPr>
            <a:endParaRPr lang="en-US" sz="2300" b="0" i="0" u="none" strike="noStrike" cap="none" dirty="0">
              <a:solidFill>
                <a:srgbClr val="000000"/>
              </a:solidFill>
              <a:latin typeface="Arial"/>
              <a:ea typeface="Arial"/>
              <a:cs typeface="Arial"/>
              <a:sym typeface="Arial"/>
            </a:endParaRPr>
          </a:p>
          <a:p>
            <a:pPr marL="342900" indent="-342900" algn="just">
              <a:buSzPts val="2500"/>
              <a:buFont typeface="Arial"/>
              <a:buChar char="•"/>
            </a:pPr>
            <a:r>
              <a:rPr lang="en-US" sz="2300" dirty="0"/>
              <a:t>Khi m</a:t>
            </a:r>
            <a:r>
              <a:rPr lang="vi-VN" sz="2300" dirty="0"/>
              <a:t>uốn sử dụng các biến thể khác nhau của một xử lý trong một đối tượng và có thể chuyển đổi giữa các xử lý trong runtime.</a:t>
            </a:r>
            <a:endParaRPr lang="en-US" sz="2300" dirty="0"/>
          </a:p>
          <a:p>
            <a:pPr marL="342900" marR="0" lvl="0" indent="-342900" algn="just" rtl="0">
              <a:lnSpc>
                <a:spcPct val="100000"/>
              </a:lnSpc>
              <a:spcBef>
                <a:spcPts val="0"/>
              </a:spcBef>
              <a:spcAft>
                <a:spcPts val="0"/>
              </a:spcAft>
              <a:buClr>
                <a:srgbClr val="000000"/>
              </a:buClr>
              <a:buSzPts val="2500"/>
              <a:buFont typeface="Arial"/>
              <a:buChar char="•"/>
            </a:pPr>
            <a:endParaRPr lang="en-US" sz="2300" b="0" i="0" u="none" strike="noStrike" cap="none" dirty="0">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2500"/>
              <a:buFont typeface="Arial"/>
              <a:buChar char="•"/>
            </a:pPr>
            <a:r>
              <a:rPr lang="vi-VN" sz="2300" b="0" i="0" u="none" strike="noStrike" cap="none" dirty="0">
                <a:solidFill>
                  <a:srgbClr val="000000"/>
                </a:solidFill>
                <a:latin typeface="Arial"/>
                <a:ea typeface="Arial"/>
                <a:cs typeface="Arial"/>
                <a:sym typeface="Arial"/>
              </a:rPr>
              <a:t>Khi muốn tách biệt business logic của một lớp khỏi implementation details của các xử lý. Điều này giúp </a:t>
            </a:r>
            <a:r>
              <a:rPr lang="en-US" sz="2300" b="0" i="0" u="none" strike="noStrike" cap="none" dirty="0">
                <a:solidFill>
                  <a:srgbClr val="000000"/>
                </a:solidFill>
                <a:latin typeface="Arial"/>
                <a:ea typeface="Arial"/>
                <a:cs typeface="Arial"/>
                <a:sym typeface="Arial"/>
              </a:rPr>
              <a:t>code</a:t>
            </a:r>
            <a:r>
              <a:rPr lang="vi-VN" sz="2300" b="0" i="0" u="none" strike="noStrike" cap="none" dirty="0">
                <a:solidFill>
                  <a:srgbClr val="000000"/>
                </a:solidFill>
                <a:latin typeface="Arial"/>
                <a:ea typeface="Arial"/>
                <a:cs typeface="Arial"/>
                <a:sym typeface="Arial"/>
              </a:rPr>
              <a:t> trở nên dễ bảo trì, tái sử dụng và mở rộng.</a:t>
            </a:r>
            <a:endParaRPr lang="en-US" sz="2300" b="0" i="0" u="none" strike="noStrike" cap="none" dirty="0">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2500"/>
              <a:buFont typeface="Arial"/>
              <a:buChar char="•"/>
            </a:pPr>
            <a:endParaRPr lang="en-US" sz="2300" b="0" i="0" u="none" strike="noStrike" cap="none" dirty="0">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2500"/>
              <a:buFont typeface="Arial"/>
              <a:buChar char="•"/>
            </a:pPr>
            <a:r>
              <a:rPr lang="vi-VN" sz="2300" b="0" i="0" u="none" strike="noStrike" cap="none" dirty="0">
                <a:solidFill>
                  <a:srgbClr val="000000"/>
                </a:solidFill>
                <a:latin typeface="Arial"/>
                <a:ea typeface="Arial"/>
                <a:cs typeface="Arial"/>
                <a:sym typeface="Arial"/>
              </a:rPr>
              <a:t>Khi muốn tránh sự phụ thuộc vào</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việc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sử</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dụng</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nhiều</a:t>
            </a:r>
            <a:r>
              <a:rPr lang="vi-VN" sz="2300" b="0" i="0" u="none" strike="noStrike" cap="none" dirty="0">
                <a:solidFill>
                  <a:srgbClr val="000000"/>
                </a:solidFill>
                <a:latin typeface="Arial"/>
                <a:ea typeface="Arial"/>
                <a:cs typeface="Arial"/>
                <a:sym typeface="Arial"/>
              </a:rPr>
              <a:t> điều kiện if/else</a:t>
            </a:r>
            <a:r>
              <a:rPr lang="en-US" sz="2300" b="0" i="0" u="none" strike="noStrike" cap="none" dirty="0">
                <a:solidFill>
                  <a:srgbClr val="000000"/>
                </a:solidFill>
                <a:latin typeface="Arial"/>
                <a:ea typeface="Arial"/>
                <a:cs typeface="Arial"/>
                <a:sym typeface="Arial"/>
              </a:rPr>
              <a:t> </a:t>
            </a:r>
            <a:r>
              <a:rPr lang="vi-VN" sz="2300" b="0" i="0" u="none" strike="noStrike" cap="none" dirty="0">
                <a:solidFill>
                  <a:srgbClr val="000000"/>
                </a:solidFill>
                <a:latin typeface="Arial"/>
                <a:ea typeface="Arial"/>
                <a:cs typeface="Arial"/>
                <a:sym typeface="Arial"/>
              </a:rPr>
              <a:t>để chọn giữa các phương pháp hoặc thuật toán khác nhau</a:t>
            </a:r>
            <a:endParaRPr sz="23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043017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g21049d4e727_1_15"/>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dirty="0">
                <a:solidFill>
                  <a:schemeClr val="dk1"/>
                </a:solidFill>
              </a:rPr>
              <a:t>3. </a:t>
            </a:r>
            <a:r>
              <a:rPr lang="en-US" sz="4000" b="1" dirty="0" err="1">
                <a:solidFill>
                  <a:schemeClr val="dk1"/>
                </a:solidFill>
              </a:rPr>
              <a:t>Cấu</a:t>
            </a:r>
            <a:r>
              <a:rPr lang="en-US" sz="4000" b="1" dirty="0">
                <a:solidFill>
                  <a:schemeClr val="dk1"/>
                </a:solidFill>
              </a:rPr>
              <a:t> </a:t>
            </a:r>
            <a:r>
              <a:rPr lang="en-US" sz="4000" b="1" dirty="0" err="1">
                <a:solidFill>
                  <a:schemeClr val="dk1"/>
                </a:solidFill>
              </a:rPr>
              <a:t>trúc</a:t>
            </a:r>
            <a:r>
              <a:rPr lang="en-US" sz="4000" b="1" dirty="0">
                <a:solidFill>
                  <a:schemeClr val="dk1"/>
                </a:solidFill>
              </a:rPr>
              <a:t> </a:t>
            </a:r>
            <a:r>
              <a:rPr lang="en-US" sz="4000" b="1" dirty="0" err="1">
                <a:solidFill>
                  <a:schemeClr val="dk1"/>
                </a:solidFill>
              </a:rPr>
              <a:t>mẫu</a:t>
            </a:r>
            <a:endParaRPr dirty="0"/>
          </a:p>
        </p:txBody>
      </p:sp>
      <p:pic>
        <p:nvPicPr>
          <p:cNvPr id="3" name="Picture 2">
            <a:extLst>
              <a:ext uri="{FF2B5EF4-FFF2-40B4-BE49-F238E27FC236}">
                <a16:creationId xmlns:a16="http://schemas.microsoft.com/office/drawing/2014/main" id="{E389655D-864B-99A7-4431-83C708A18320}"/>
              </a:ext>
            </a:extLst>
          </p:cNvPr>
          <p:cNvPicPr>
            <a:picLocks noChangeAspect="1"/>
          </p:cNvPicPr>
          <p:nvPr/>
        </p:nvPicPr>
        <p:blipFill>
          <a:blip r:embed="rId3"/>
          <a:stretch>
            <a:fillRect/>
          </a:stretch>
        </p:blipFill>
        <p:spPr>
          <a:xfrm>
            <a:off x="1332215" y="1093714"/>
            <a:ext cx="6479570" cy="5493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21049d4e727_1_32"/>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3. Mô tả</a:t>
            </a:r>
            <a:endParaRPr/>
          </a:p>
        </p:txBody>
      </p:sp>
      <p:sp>
        <p:nvSpPr>
          <p:cNvPr id="100" name="Google Shape;100;g21049d4e727_1_32"/>
          <p:cNvSpPr txBox="1"/>
          <p:nvPr/>
        </p:nvSpPr>
        <p:spPr>
          <a:xfrm>
            <a:off x="762000" y="1198131"/>
            <a:ext cx="8077200" cy="504749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000000"/>
              </a:buClr>
              <a:buSzPts val="2500"/>
              <a:buFont typeface="Arial" panose="020B0604020202020204" pitchFamily="34" charset="0"/>
              <a:buChar char="•"/>
            </a:pPr>
            <a:r>
              <a:rPr lang="en-US" sz="2300" b="1" i="0" u="none" strike="noStrike" cap="none" dirty="0" err="1">
                <a:solidFill>
                  <a:srgbClr val="000000"/>
                </a:solidFill>
                <a:latin typeface="Arial"/>
                <a:ea typeface="Arial"/>
                <a:cs typeface="Arial"/>
                <a:sym typeface="Arial"/>
              </a:rPr>
              <a:t>Các</a:t>
            </a:r>
            <a:r>
              <a:rPr lang="en-US" sz="2300" b="1" i="0" u="none" strike="noStrike" cap="none" dirty="0">
                <a:solidFill>
                  <a:srgbClr val="000000"/>
                </a:solidFill>
                <a:latin typeface="Arial"/>
                <a:ea typeface="Arial"/>
                <a:cs typeface="Arial"/>
                <a:sym typeface="Arial"/>
              </a:rPr>
              <a:t> </a:t>
            </a:r>
            <a:r>
              <a:rPr lang="en-US" sz="2300" b="1" i="0" u="none" strike="noStrike" cap="none" dirty="0" err="1">
                <a:solidFill>
                  <a:srgbClr val="000000"/>
                </a:solidFill>
                <a:latin typeface="Arial"/>
                <a:ea typeface="Arial"/>
                <a:cs typeface="Arial"/>
                <a:sym typeface="Arial"/>
              </a:rPr>
              <a:t>thành</a:t>
            </a:r>
            <a:r>
              <a:rPr lang="en-US" sz="2300" b="1" i="0" u="none" strike="noStrike" cap="none" dirty="0">
                <a:solidFill>
                  <a:srgbClr val="000000"/>
                </a:solidFill>
                <a:latin typeface="Arial"/>
                <a:ea typeface="Arial"/>
                <a:cs typeface="Arial"/>
                <a:sym typeface="Arial"/>
              </a:rPr>
              <a:t> </a:t>
            </a:r>
            <a:r>
              <a:rPr lang="en-US" sz="2300" b="1" i="0" u="none" strike="noStrike" cap="none" dirty="0" err="1">
                <a:solidFill>
                  <a:srgbClr val="000000"/>
                </a:solidFill>
                <a:latin typeface="Arial"/>
                <a:ea typeface="Arial"/>
                <a:cs typeface="Arial"/>
                <a:sym typeface="Arial"/>
              </a:rPr>
              <a:t>phần</a:t>
            </a:r>
            <a:r>
              <a:rPr lang="en-US" sz="2300" b="1" i="0" u="none" strike="noStrike" cap="none" dirty="0">
                <a:solidFill>
                  <a:srgbClr val="000000"/>
                </a:solidFill>
                <a:latin typeface="Arial"/>
                <a:ea typeface="Arial"/>
                <a:cs typeface="Arial"/>
                <a:sym typeface="Arial"/>
              </a:rPr>
              <a:t>:</a:t>
            </a:r>
          </a:p>
          <a:p>
            <a:pPr marL="342900" marR="0" lvl="0" indent="-342900" algn="just" rtl="0">
              <a:lnSpc>
                <a:spcPct val="100000"/>
              </a:lnSpc>
              <a:spcBef>
                <a:spcPts val="0"/>
              </a:spcBef>
              <a:spcAft>
                <a:spcPts val="0"/>
              </a:spcAft>
              <a:buClr>
                <a:srgbClr val="000000"/>
              </a:buClr>
              <a:buSzPts val="2500"/>
              <a:buFont typeface="Arial" panose="020B0604020202020204" pitchFamily="34" charset="0"/>
              <a:buChar char="•"/>
            </a:pPr>
            <a:r>
              <a:rPr lang="vi-VN" sz="2300" b="1" i="0" u="none" strike="noStrike" cap="none" dirty="0">
                <a:solidFill>
                  <a:srgbClr val="000000"/>
                </a:solidFill>
                <a:latin typeface="Arial"/>
                <a:ea typeface="Arial"/>
                <a:cs typeface="Arial"/>
                <a:sym typeface="Arial"/>
              </a:rPr>
              <a:t>Strategy Interface</a:t>
            </a:r>
            <a:r>
              <a:rPr lang="en-US" sz="2300" b="1" dirty="0"/>
              <a:t>: </a:t>
            </a:r>
            <a:r>
              <a:rPr lang="vi-VN" sz="2300" b="0" i="0" u="none" strike="noStrike" cap="none" dirty="0">
                <a:solidFill>
                  <a:srgbClr val="000000"/>
                </a:solidFill>
                <a:latin typeface="Arial"/>
                <a:ea typeface="Arial"/>
                <a:cs typeface="Arial"/>
                <a:sym typeface="Arial"/>
              </a:rPr>
              <a:t>Định nghĩa giao diện chứa phương thức chung cho tất cả các thuật toán. Thông qua</a:t>
            </a:r>
            <a:r>
              <a:rPr lang="en-US" sz="2300" b="0" i="0" u="none" strike="noStrike" cap="none" dirty="0">
                <a:solidFill>
                  <a:srgbClr val="000000"/>
                </a:solidFill>
                <a:latin typeface="Arial"/>
                <a:ea typeface="Arial"/>
                <a:cs typeface="Arial"/>
                <a:sym typeface="Arial"/>
              </a:rPr>
              <a:t> </a:t>
            </a:r>
            <a:r>
              <a:rPr lang="vi-VN" sz="2300" b="0" i="0" u="none" strike="noStrike" cap="none" dirty="0">
                <a:solidFill>
                  <a:srgbClr val="000000"/>
                </a:solidFill>
                <a:latin typeface="Arial"/>
                <a:ea typeface="Arial"/>
                <a:cs typeface="Arial"/>
                <a:sym typeface="Arial"/>
              </a:rPr>
              <a:t>interface</a:t>
            </a:r>
            <a:r>
              <a:rPr lang="en-US" sz="2300" b="0" i="0" u="none" strike="noStrike" cap="none" dirty="0">
                <a:solidFill>
                  <a:srgbClr val="000000"/>
                </a:solidFill>
                <a:latin typeface="Arial"/>
                <a:ea typeface="Arial"/>
                <a:cs typeface="Arial"/>
                <a:sym typeface="Arial"/>
              </a:rPr>
              <a:t> </a:t>
            </a:r>
            <a:r>
              <a:rPr lang="vi-VN" sz="2300" b="0" i="0" u="none" strike="noStrike" cap="none" dirty="0">
                <a:solidFill>
                  <a:srgbClr val="000000"/>
                </a:solidFill>
                <a:latin typeface="Arial"/>
                <a:ea typeface="Arial"/>
                <a:cs typeface="Arial"/>
                <a:sym typeface="Arial"/>
              </a:rPr>
              <a:t>này, các thuật toán được đóng gói và chuẩn hóa để có thể được sử dụng trong </a:t>
            </a:r>
            <a:r>
              <a:rPr lang="en-US" sz="2300" b="0" i="0" u="none" strike="noStrike" cap="none" dirty="0">
                <a:solidFill>
                  <a:srgbClr val="000000"/>
                </a:solidFill>
                <a:latin typeface="Arial"/>
                <a:ea typeface="Arial"/>
                <a:cs typeface="Arial"/>
                <a:sym typeface="Arial"/>
              </a:rPr>
              <a:t>Context</a:t>
            </a:r>
            <a:endParaRPr lang="vi-VN" sz="2300" b="0" i="0" u="none" strike="noStrike" cap="none" dirty="0">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2500"/>
              <a:buFont typeface="Arial" panose="020B0604020202020204" pitchFamily="34" charset="0"/>
              <a:buChar char="•"/>
            </a:pPr>
            <a:r>
              <a:rPr lang="vi-VN" sz="2300" b="1" i="0" u="none" strike="noStrike" cap="none" dirty="0">
                <a:solidFill>
                  <a:srgbClr val="000000"/>
                </a:solidFill>
                <a:latin typeface="Arial"/>
                <a:ea typeface="Arial"/>
                <a:cs typeface="Arial"/>
                <a:sym typeface="Arial"/>
              </a:rPr>
              <a:t>Concrete Strategies: </a:t>
            </a:r>
            <a:r>
              <a:rPr lang="vi-VN" sz="2300" b="0" i="0" u="none" strike="noStrike" cap="none" dirty="0">
                <a:solidFill>
                  <a:srgbClr val="000000"/>
                </a:solidFill>
                <a:latin typeface="Arial"/>
                <a:ea typeface="Arial"/>
                <a:cs typeface="Arial"/>
                <a:sym typeface="Arial"/>
              </a:rPr>
              <a:t>Các lớp cụ thể triển khai các thuật toán cụ thể. Mỗi lớp này cung cấp một triển khai cụ thể của thuật toán, đảm bảo rằng các thuật toán có thể hoạt động độc lập với ngữ cảnh sử dụng.</a:t>
            </a:r>
          </a:p>
          <a:p>
            <a:pPr marL="342900" marR="0" lvl="0" indent="-342900" algn="just" rtl="0">
              <a:lnSpc>
                <a:spcPct val="100000"/>
              </a:lnSpc>
              <a:spcBef>
                <a:spcPts val="0"/>
              </a:spcBef>
              <a:spcAft>
                <a:spcPts val="0"/>
              </a:spcAft>
              <a:buClr>
                <a:srgbClr val="000000"/>
              </a:buClr>
              <a:buSzPts val="2500"/>
              <a:buFont typeface="Arial" panose="020B0604020202020204" pitchFamily="34" charset="0"/>
              <a:buChar char="•"/>
            </a:pPr>
            <a:r>
              <a:rPr lang="vi-VN" sz="2300" b="1" i="0" u="none" strike="noStrike" cap="none" dirty="0">
                <a:solidFill>
                  <a:srgbClr val="000000"/>
                </a:solidFill>
                <a:latin typeface="Arial"/>
                <a:ea typeface="Arial"/>
                <a:cs typeface="Arial"/>
                <a:sym typeface="Arial"/>
              </a:rPr>
              <a:t>Context:</a:t>
            </a:r>
            <a:r>
              <a:rPr lang="vi-VN" sz="2300" b="0" i="0" u="none" strike="noStrike" cap="none" dirty="0">
                <a:solidFill>
                  <a:srgbClr val="000000"/>
                </a:solidFill>
                <a:latin typeface="Arial"/>
                <a:ea typeface="Arial"/>
                <a:cs typeface="Arial"/>
                <a:sym typeface="Arial"/>
              </a:rPr>
              <a:t> Là nơi mà thuật toán cụ thể được chọn và sử dụng. Ngữ cảnh chứa một tham chiếu đến Strategy</a:t>
            </a:r>
            <a:r>
              <a:rPr lang="en-US" sz="2300" b="0" i="0" u="none" strike="noStrike" cap="none" dirty="0">
                <a:solidFill>
                  <a:srgbClr val="000000"/>
                </a:solidFill>
                <a:latin typeface="Arial"/>
                <a:ea typeface="Arial"/>
                <a:cs typeface="Arial"/>
                <a:sym typeface="Arial"/>
              </a:rPr>
              <a:t> Interface</a:t>
            </a:r>
            <a:r>
              <a:rPr lang="vi-VN" sz="2300" b="0" i="0" u="none" strike="noStrike" cap="none" dirty="0">
                <a:solidFill>
                  <a:srgbClr val="000000"/>
                </a:solidFill>
                <a:latin typeface="Arial"/>
                <a:ea typeface="Arial"/>
                <a:cs typeface="Arial"/>
                <a:sym typeface="Arial"/>
              </a:rPr>
              <a:t> và sử dụng nó để gọi các phương thức của thuật toán. Ngữ cảnh cung cấp một giao diện hoặc phương thức để chọn và thiết lập thuật toán hiện tạ</a:t>
            </a:r>
            <a:r>
              <a:rPr lang="en-US" sz="2300" b="0" i="0" u="none" strike="noStrike" cap="none" dirty="0" err="1">
                <a:solidFill>
                  <a:srgbClr val="000000"/>
                </a:solidFill>
                <a:latin typeface="Arial"/>
                <a:ea typeface="Arial"/>
                <a:cs typeface="Arial"/>
                <a:sym typeface="Arial"/>
              </a:rPr>
              <a:t>i</a:t>
            </a:r>
            <a:endParaRPr sz="2300" b="1" i="0" u="none" strike="noStrike" cap="none" dirty="0">
              <a:solidFill>
                <a:schemeClr val="dk1"/>
              </a:solidFill>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21049d4e727_1_66"/>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5. Ưu điểm</a:t>
            </a:r>
            <a:endParaRPr/>
          </a:p>
        </p:txBody>
      </p:sp>
      <p:sp>
        <p:nvSpPr>
          <p:cNvPr id="140" name="Google Shape;140;g21049d4e727_1_66"/>
          <p:cNvSpPr txBox="1"/>
          <p:nvPr/>
        </p:nvSpPr>
        <p:spPr>
          <a:xfrm>
            <a:off x="723900" y="1717837"/>
            <a:ext cx="8153400" cy="373944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1200"/>
              </a:spcBef>
              <a:spcAft>
                <a:spcPts val="0"/>
              </a:spcAft>
              <a:buClr>
                <a:srgbClr val="000000"/>
              </a:buClr>
              <a:buSzPts val="2500"/>
              <a:buFont typeface="Arial"/>
              <a:buChar char="•"/>
            </a:pPr>
            <a:r>
              <a:rPr lang="vi-VN" sz="2300" b="1" i="0" u="none" strike="noStrike" cap="none" dirty="0">
                <a:solidFill>
                  <a:srgbClr val="000000"/>
                </a:solidFill>
                <a:latin typeface="Arial"/>
                <a:ea typeface="Arial"/>
                <a:cs typeface="Arial"/>
                <a:sym typeface="Arial"/>
              </a:rPr>
              <a:t>Tính linh hoạt</a:t>
            </a:r>
            <a:r>
              <a:rPr lang="vi-VN" sz="2300" b="0" i="0" u="none" strike="noStrike" cap="none" dirty="0">
                <a:solidFill>
                  <a:srgbClr val="000000"/>
                </a:solidFill>
                <a:latin typeface="Arial"/>
                <a:ea typeface="Arial"/>
                <a:cs typeface="Arial"/>
                <a:sym typeface="Arial"/>
              </a:rPr>
              <a:t>: Mẫu Strategy cho phép chọn và thay đổi thuật toán tại runtime một cách dễ dàng, không cần thay đổi cấu trúc của ngữ cảnh sử dụng.</a:t>
            </a:r>
          </a:p>
          <a:p>
            <a:pPr marL="342900" marR="0" lvl="0" indent="-342900" algn="l" rtl="0">
              <a:lnSpc>
                <a:spcPct val="100000"/>
              </a:lnSpc>
              <a:spcBef>
                <a:spcPts val="1200"/>
              </a:spcBef>
              <a:spcAft>
                <a:spcPts val="0"/>
              </a:spcAft>
              <a:buClr>
                <a:srgbClr val="000000"/>
              </a:buClr>
              <a:buSzPts val="2500"/>
              <a:buFont typeface="Arial"/>
              <a:buChar char="•"/>
            </a:pPr>
            <a:r>
              <a:rPr lang="vi-VN" sz="2300" b="1" i="0" u="none" strike="noStrike" cap="none" dirty="0">
                <a:solidFill>
                  <a:srgbClr val="000000"/>
                </a:solidFill>
                <a:latin typeface="Arial"/>
                <a:ea typeface="Arial"/>
                <a:cs typeface="Arial"/>
                <a:sym typeface="Arial"/>
              </a:rPr>
              <a:t>Dễ bảo trì và mở rộng</a:t>
            </a:r>
            <a:r>
              <a:rPr lang="vi-VN" sz="2300" b="0" i="0" u="none" strike="noStrike" cap="none" dirty="0">
                <a:solidFill>
                  <a:srgbClr val="000000"/>
                </a:solidFill>
                <a:latin typeface="Arial"/>
                <a:ea typeface="Arial"/>
                <a:cs typeface="Arial"/>
                <a:sym typeface="Arial"/>
              </a:rPr>
              <a:t>: Bằng cách tách biệt logic của từng thuật toán thành các lớp riêng biệt, mẫu Strategy làm cho mã dễ bảo trì và mở rộng.</a:t>
            </a:r>
          </a:p>
          <a:p>
            <a:pPr marL="342900" marR="0" lvl="0" indent="-342900" algn="l" rtl="0">
              <a:lnSpc>
                <a:spcPct val="100000"/>
              </a:lnSpc>
              <a:spcBef>
                <a:spcPts val="1200"/>
              </a:spcBef>
              <a:spcAft>
                <a:spcPts val="0"/>
              </a:spcAft>
              <a:buClr>
                <a:srgbClr val="000000"/>
              </a:buClr>
              <a:buSzPts val="2500"/>
              <a:buFont typeface="Arial"/>
              <a:buChar char="•"/>
            </a:pPr>
            <a:r>
              <a:rPr lang="vi-VN" sz="2300" b="1" i="0" u="none" strike="noStrike" cap="none" dirty="0">
                <a:solidFill>
                  <a:srgbClr val="000000"/>
                </a:solidFill>
                <a:latin typeface="Arial"/>
                <a:ea typeface="Arial"/>
                <a:cs typeface="Arial"/>
                <a:sym typeface="Arial"/>
              </a:rPr>
              <a:t>Tái sử dụng</a:t>
            </a:r>
            <a:r>
              <a:rPr lang="vi-VN" sz="2300" b="0" i="0" u="none" strike="noStrike" cap="none" dirty="0">
                <a:solidFill>
                  <a:srgbClr val="000000"/>
                </a:solidFill>
                <a:latin typeface="Arial"/>
                <a:ea typeface="Arial"/>
                <a:cs typeface="Arial"/>
                <a:sym typeface="Arial"/>
              </a:rPr>
              <a:t>: Các thuật toán được đóng gói thành các đối tượng riêng biệt, có thể được sử dụng lại trong nhiều ngữ cảnh khác nhau mà không cần viết lại </a:t>
            </a:r>
            <a:r>
              <a:rPr lang="en-US" sz="2300" b="0" i="0" u="none" strike="noStrike" cap="none" dirty="0">
                <a:solidFill>
                  <a:srgbClr val="000000"/>
                </a:solidFill>
                <a:latin typeface="Arial"/>
                <a:ea typeface="Arial"/>
                <a:cs typeface="Arial"/>
                <a:sym typeface="Arial"/>
              </a:rPr>
              <a:t>code</a:t>
            </a:r>
            <a:r>
              <a:rPr lang="vi-VN" sz="2300" b="0" i="0" u="none" strike="noStrike" cap="none" dirty="0">
                <a:solidFill>
                  <a:srgbClr val="000000"/>
                </a:solidFill>
                <a:latin typeface="Arial"/>
                <a:ea typeface="Arial"/>
                <a:cs typeface="Arial"/>
                <a:sym typeface="Arial"/>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21049d4e727_1_66"/>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5. Ưu điểm</a:t>
            </a:r>
            <a:endParaRPr/>
          </a:p>
        </p:txBody>
      </p:sp>
      <p:sp>
        <p:nvSpPr>
          <p:cNvPr id="140" name="Google Shape;140;g21049d4e727_1_66"/>
          <p:cNvSpPr txBox="1"/>
          <p:nvPr/>
        </p:nvSpPr>
        <p:spPr>
          <a:xfrm>
            <a:off x="723900" y="1717837"/>
            <a:ext cx="8153400" cy="4093388"/>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1200"/>
              </a:spcBef>
              <a:spcAft>
                <a:spcPts val="0"/>
              </a:spcAft>
              <a:buClr>
                <a:srgbClr val="000000"/>
              </a:buClr>
              <a:buSzPts val="2500"/>
              <a:buFont typeface="Arial"/>
              <a:buChar char="•"/>
            </a:pPr>
            <a:r>
              <a:rPr lang="vi-VN" sz="2300" b="1" i="0" u="none" strike="noStrike" cap="none" dirty="0">
                <a:solidFill>
                  <a:srgbClr val="000000"/>
                </a:solidFill>
                <a:latin typeface="Arial"/>
                <a:ea typeface="Arial"/>
                <a:cs typeface="Arial"/>
                <a:sym typeface="Arial"/>
              </a:rPr>
              <a:t>Giảm sự phụ thuộc: </a:t>
            </a:r>
            <a:r>
              <a:rPr lang="vi-VN" sz="2300" i="0" u="none" strike="noStrike" cap="none" dirty="0">
                <a:solidFill>
                  <a:srgbClr val="000000"/>
                </a:solidFill>
                <a:latin typeface="Arial"/>
                <a:ea typeface="Arial"/>
                <a:cs typeface="Arial"/>
                <a:sym typeface="Arial"/>
              </a:rPr>
              <a:t>Mẫu Strategy giúp giảm sự phụ thuộc giữa các phần của hệ thống, bằng cách cho phép các thuật toán hoạt động độc lập với ngữ cảnh sử dụng.</a:t>
            </a:r>
            <a:endParaRPr lang="en-US" sz="2300" i="0" u="none" strike="noStrike" cap="none" dirty="0">
              <a:solidFill>
                <a:srgbClr val="000000"/>
              </a:solidFill>
              <a:latin typeface="Arial"/>
              <a:ea typeface="Arial"/>
              <a:cs typeface="Arial"/>
              <a:sym typeface="Arial"/>
            </a:endParaRPr>
          </a:p>
          <a:p>
            <a:pPr marL="342900" marR="0" lvl="0" indent="-342900" algn="l" rtl="0">
              <a:lnSpc>
                <a:spcPct val="100000"/>
              </a:lnSpc>
              <a:spcBef>
                <a:spcPts val="1200"/>
              </a:spcBef>
              <a:spcAft>
                <a:spcPts val="0"/>
              </a:spcAft>
              <a:buClr>
                <a:srgbClr val="000000"/>
              </a:buClr>
              <a:buSzPts val="2500"/>
              <a:buFont typeface="Arial"/>
              <a:buChar char="•"/>
            </a:pPr>
            <a:r>
              <a:rPr lang="vi-VN" sz="2300" b="1" i="0" u="none" strike="noStrike" cap="none" dirty="0">
                <a:solidFill>
                  <a:srgbClr val="000000"/>
                </a:solidFill>
                <a:latin typeface="Arial"/>
                <a:ea typeface="Arial"/>
                <a:cs typeface="Arial"/>
                <a:sym typeface="Arial"/>
              </a:rPr>
              <a:t>Tăng tính open-closed</a:t>
            </a:r>
            <a:r>
              <a:rPr lang="vi-VN" sz="2300" i="0" u="none" strike="noStrike" cap="none" dirty="0">
                <a:solidFill>
                  <a:srgbClr val="000000"/>
                </a:solidFill>
                <a:latin typeface="Arial"/>
                <a:ea typeface="Arial"/>
                <a:cs typeface="Arial"/>
                <a:sym typeface="Arial"/>
              </a:rPr>
              <a:t>: Khi thay đổi thuật toán hoặc khi thêm mới thuật toán, không cần thay đổi code phần context</a:t>
            </a:r>
          </a:p>
          <a:p>
            <a:pPr marL="342900" marR="0" lvl="0" indent="-342900" algn="l" rtl="0">
              <a:lnSpc>
                <a:spcPct val="100000"/>
              </a:lnSpc>
              <a:spcBef>
                <a:spcPts val="1200"/>
              </a:spcBef>
              <a:spcAft>
                <a:spcPts val="0"/>
              </a:spcAft>
              <a:buClr>
                <a:srgbClr val="000000"/>
              </a:buClr>
              <a:buSzPts val="2500"/>
              <a:buFont typeface="Arial"/>
              <a:buChar char="•"/>
            </a:pPr>
            <a:r>
              <a:rPr lang="vi-VN" sz="2300" b="1" i="0" u="none" strike="noStrike" cap="none" dirty="0">
                <a:solidFill>
                  <a:srgbClr val="000000"/>
                </a:solidFill>
                <a:latin typeface="Arial"/>
                <a:ea typeface="Arial"/>
                <a:cs typeface="Arial"/>
                <a:sym typeface="Arial"/>
              </a:rPr>
              <a:t>Dễ</a:t>
            </a:r>
            <a:r>
              <a:rPr lang="en-US" sz="2300" b="1" i="0" u="none" strike="noStrike" cap="none" dirty="0">
                <a:solidFill>
                  <a:srgbClr val="000000"/>
                </a:solidFill>
                <a:latin typeface="Arial"/>
                <a:ea typeface="Arial"/>
                <a:cs typeface="Arial"/>
                <a:sym typeface="Arial"/>
              </a:rPr>
              <a:t> </a:t>
            </a:r>
            <a:r>
              <a:rPr lang="en-US" sz="2300" b="1" i="0" u="none" strike="noStrike" cap="none" dirty="0" err="1">
                <a:solidFill>
                  <a:srgbClr val="000000"/>
                </a:solidFill>
                <a:latin typeface="Arial"/>
                <a:ea typeface="Arial"/>
                <a:cs typeface="Arial"/>
                <a:sym typeface="Arial"/>
              </a:rPr>
              <a:t>dàng</a:t>
            </a:r>
            <a:r>
              <a:rPr lang="vi-VN" sz="2300" b="1" i="0" u="none" strike="noStrike" cap="none" dirty="0">
                <a:solidFill>
                  <a:srgbClr val="000000"/>
                </a:solidFill>
                <a:latin typeface="Arial"/>
                <a:ea typeface="Arial"/>
                <a:cs typeface="Arial"/>
                <a:sym typeface="Arial"/>
              </a:rPr>
              <a:t> kiểm thử: </a:t>
            </a:r>
            <a:r>
              <a:rPr lang="vi-VN" sz="2300" i="0" u="none" strike="noStrike" cap="none" dirty="0">
                <a:solidFill>
                  <a:srgbClr val="000000"/>
                </a:solidFill>
                <a:latin typeface="Arial"/>
                <a:ea typeface="Arial"/>
                <a:cs typeface="Arial"/>
                <a:sym typeface="Arial"/>
              </a:rPr>
              <a:t>Bằng cách sử dụng các đối tượng được đóng gói (encapsulated) và độc lập với nhau, việc kiểm thử các phần của hệ thống trở nên dễ dàng hơn.</a:t>
            </a:r>
            <a:br>
              <a:rPr lang="vi-VN" sz="2300" i="0" u="none" strike="noStrike" cap="none" dirty="0">
                <a:solidFill>
                  <a:srgbClr val="000000"/>
                </a:solidFill>
                <a:latin typeface="Arial"/>
                <a:ea typeface="Arial"/>
                <a:cs typeface="Arial"/>
                <a:sym typeface="Arial"/>
              </a:rPr>
            </a:br>
            <a:endParaRPr lang="vi-VN" sz="230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044446071"/>
      </p:ext>
    </p:extLst>
  </p:cSld>
  <p:clrMapOvr>
    <a:masterClrMapping/>
  </p:clrMapOvr>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2006</TotalTime>
  <Words>896</Words>
  <Application>Microsoft Office PowerPoint</Application>
  <PresentationFormat>On-screen Show (4:3)</PresentationFormat>
  <Paragraphs>59</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Noto Sans Symbols</vt:lpstr>
      <vt:lpstr>Times New Roman</vt:lpstr>
      <vt:lpstr>Courier New</vt:lpstr>
      <vt:lpstr>Arial</vt:lpstr>
      <vt:lpstr>Calibri</vt:lpstr>
      <vt:lpstr>Tahoma</vt:lpstr>
      <vt:lpstr>VNPT template</vt:lpstr>
      <vt:lpstr>Mẫu Strategy(Policy)</vt:lpstr>
      <vt:lpstr>Nội dung</vt:lpstr>
      <vt:lpstr>1. Tổng quan</vt:lpstr>
      <vt:lpstr>2. Ngữ cảnh/trường hợp sử dụng</vt:lpstr>
      <vt:lpstr>2. Ngữ cảnh/trường hợp sử dụng</vt:lpstr>
      <vt:lpstr>3. Cấu trúc mẫu</vt:lpstr>
      <vt:lpstr>3. Mô tả</vt:lpstr>
      <vt:lpstr>5. Ưu điểm</vt:lpstr>
      <vt:lpstr>5. Ưu điểm</vt:lpstr>
      <vt:lpstr>6. Nhược điểm</vt:lpstr>
      <vt:lpstr>PowerPoint Presentation</vt:lpstr>
      <vt:lpstr>7. Mối quan hệ với các mẫu khác</vt:lpstr>
      <vt:lpstr>3. Ví dụ minh họa</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Adapter Pattern</dc:title>
  <dc:creator>Tran Anh Dung</dc:creator>
  <cp:lastModifiedBy>Nguyen Quan</cp:lastModifiedBy>
  <cp:revision>22</cp:revision>
  <dcterms:created xsi:type="dcterms:W3CDTF">2010-09-29T06:57:02Z</dcterms:created>
  <dcterms:modified xsi:type="dcterms:W3CDTF">2024-05-08T06:37:21Z</dcterms:modified>
</cp:coreProperties>
</file>