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5"/>
  </p:notesMasterIdLst>
  <p:sldIdLst>
    <p:sldId id="256" r:id="rId2"/>
    <p:sldId id="257" r:id="rId3"/>
    <p:sldId id="258" r:id="rId4"/>
    <p:sldId id="259" r:id="rId5"/>
    <p:sldId id="276" r:id="rId6"/>
    <p:sldId id="260" r:id="rId7"/>
    <p:sldId id="263" r:id="rId8"/>
    <p:sldId id="269" r:id="rId9"/>
    <p:sldId id="270" r:id="rId10"/>
    <p:sldId id="279" r:id="rId11"/>
    <p:sldId id="273" r:id="rId12"/>
    <p:sldId id="272" r:id="rId13"/>
    <p:sldId id="278" r:id="rId14"/>
  </p:sldIdLst>
  <p:sldSz cx="9144000" cy="6858000" type="screen4x3"/>
  <p:notesSz cx="9872663" cy="6797675"/>
  <p:embeddedFontLst>
    <p:embeddedFont>
      <p:font typeface="Tahoma" panose="020B0604030504040204" pitchFamily="34" charset="0"/>
      <p:regular r:id="rId16"/>
      <p:bold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41">
          <p15:clr>
            <a:srgbClr val="A4A3A4"/>
          </p15:clr>
        </p15:guide>
        <p15:guide id="2" pos="3110">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1" roundtripDataSignature="AMtx7mjoLKkfuD+sp1ghMXiHdwmsdVm4b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6FA82C3-183E-4001-B01C-1447B0FD6E9A}">
  <a:tblStyle styleId="{76FA82C3-183E-4001-B01C-1447B0FD6E9A}"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6E6"/>
          </a:solidFill>
        </a:fill>
      </a:tcStyle>
    </a:wholeTbl>
    <a:band1H>
      <a:tcTxStyle b="off" i="off"/>
      <a:tcStyle>
        <a:tcBdr/>
        <a:fill>
          <a:solidFill>
            <a:srgbClr val="CACACA"/>
          </a:solidFill>
        </a:fill>
      </a:tcStyle>
    </a:band1H>
    <a:band2H>
      <a:tcTxStyle b="off" i="off"/>
      <a:tcStyle>
        <a:tcBdr/>
      </a:tcStyle>
    </a:band2H>
    <a:band1V>
      <a:tcTxStyle b="off" i="off"/>
      <a:tcStyle>
        <a:tcBdr/>
        <a:fill>
          <a:solidFill>
            <a:srgbClr val="CACACA"/>
          </a:solidFill>
        </a:fill>
      </a:tcStyle>
    </a:band1V>
    <a:band2V>
      <a:tcTxStyle b="off" i="off"/>
      <a:tcStyle>
        <a:tcBdr/>
      </a:tcStyle>
    </a:band2V>
    <a:lastCol>
      <a:tcTxStyle b="on" i="off">
        <a:font>
          <a:latin typeface="Arial"/>
          <a:ea typeface="Arial"/>
          <a:cs typeface="Arial"/>
        </a:font>
        <a:schemeClr val="lt1"/>
      </a:tcTxStyle>
      <a:tcStyle>
        <a:tcBdr/>
        <a:fill>
          <a:solidFill>
            <a:schemeClr val="accent4"/>
          </a:solidFill>
        </a:fill>
      </a:tcStyle>
    </a:lastCol>
    <a:firstCol>
      <a:tcTxStyle b="on" i="off">
        <a:font>
          <a:latin typeface="Arial"/>
          <a:ea typeface="Arial"/>
          <a:cs typeface="Arial"/>
        </a:font>
        <a:schemeClr val="lt1"/>
      </a:tcTxStyle>
      <a:tcStyle>
        <a:tcBdr/>
        <a:fill>
          <a:solidFill>
            <a:schemeClr val="accent4"/>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4"/>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4"/>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snapToGrid="0">
      <p:cViewPr>
        <p:scale>
          <a:sx n="75" d="100"/>
          <a:sy n="75" d="100"/>
        </p:scale>
        <p:origin x="1627" y="120"/>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141"/>
        <p:guide pos="311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4278154" cy="339884"/>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2pPr>
            <a:lvl3pPr marR="0" lvl="2" algn="ctr"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3pPr>
            <a:lvl4pPr marR="0" lvl="3" algn="ctr"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4pPr>
            <a:lvl5pPr marR="0" lvl="4" algn="ctr"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9pPr>
          </a:lstStyle>
          <a:p>
            <a:endParaRPr/>
          </a:p>
        </p:txBody>
      </p:sp>
      <p:sp>
        <p:nvSpPr>
          <p:cNvPr id="4" name="Google Shape;4;n"/>
          <p:cNvSpPr txBox="1">
            <a:spLocks noGrp="1"/>
          </p:cNvSpPr>
          <p:nvPr>
            <p:ph type="dt" idx="10"/>
          </p:nvPr>
        </p:nvSpPr>
        <p:spPr>
          <a:xfrm>
            <a:off x="5592224" y="0"/>
            <a:ext cx="4278154" cy="339884"/>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2pPr>
            <a:lvl3pPr marR="0" lvl="2" algn="ctr"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3pPr>
            <a:lvl4pPr marR="0" lvl="3" algn="ctr"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4pPr>
            <a:lvl5pPr marR="0" lvl="4" algn="ctr"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9pPr>
          </a:lstStyle>
          <a:p>
            <a:endParaRPr/>
          </a:p>
        </p:txBody>
      </p:sp>
      <p:sp>
        <p:nvSpPr>
          <p:cNvPr id="5" name="Google Shape;5;n"/>
          <p:cNvSpPr>
            <a:spLocks noGrp="1" noRot="1" noChangeAspect="1"/>
          </p:cNvSpPr>
          <p:nvPr>
            <p:ph type="sldImg" idx="3"/>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87267" y="3228896"/>
            <a:ext cx="7898130" cy="3058954"/>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456612"/>
            <a:ext cx="5046028" cy="339884"/>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2pPr>
            <a:lvl3pPr marR="0" lvl="2" algn="ctr"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3pPr>
            <a:lvl4pPr marR="0" lvl="3" algn="ctr"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4pPr>
            <a:lvl5pPr marR="0" lvl="4" algn="ctr"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1800" b="1" i="0" u="none" strike="noStrike" cap="none">
                <a:solidFill>
                  <a:schemeClr val="dk1"/>
                </a:solidFill>
                <a:latin typeface="Tahoma"/>
                <a:ea typeface="Tahoma"/>
                <a:cs typeface="Tahoma"/>
                <a:sym typeface="Tahoma"/>
              </a:defRPr>
            </a:lvl9pPr>
          </a:lstStyle>
          <a:p>
            <a:endParaRPr/>
          </a:p>
        </p:txBody>
      </p:sp>
      <p:sp>
        <p:nvSpPr>
          <p:cNvPr id="8" name="Google Shape;8;n"/>
          <p:cNvSpPr txBox="1">
            <a:spLocks noGrp="1"/>
          </p:cNvSpPr>
          <p:nvPr>
            <p:ph type="sldNum" idx="12"/>
          </p:nvPr>
        </p:nvSpPr>
        <p:spPr>
          <a:xfrm>
            <a:off x="5592224" y="6456612"/>
            <a:ext cx="4278154" cy="339884"/>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1: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9" name="Google Shape;49;p1:notes"/>
          <p:cNvSpPr txBox="1">
            <a:spLocks noGrp="1"/>
          </p:cNvSpPr>
          <p:nvPr>
            <p:ph type="body" idx="1"/>
          </p:nvPr>
        </p:nvSpPr>
        <p:spPr>
          <a:xfrm>
            <a:off x="987267" y="3228896"/>
            <a:ext cx="7898130" cy="3058954"/>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50" name="Google Shape;50;p1:notes"/>
          <p:cNvSpPr txBox="1">
            <a:spLocks noGrp="1"/>
          </p:cNvSpPr>
          <p:nvPr>
            <p:ph type="sldNum" idx="12"/>
          </p:nvPr>
        </p:nvSpPr>
        <p:spPr>
          <a:xfrm>
            <a:off x="5592224" y="6456612"/>
            <a:ext cx="4278154" cy="339884"/>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
        <p:nvSpPr>
          <p:cNvPr id="51" name="Google Shape;51;p1:notes"/>
          <p:cNvSpPr txBox="1">
            <a:spLocks noGrp="1"/>
          </p:cNvSpPr>
          <p:nvPr>
            <p:ph type="ftr" idx="11"/>
          </p:nvPr>
        </p:nvSpPr>
        <p:spPr>
          <a:xfrm>
            <a:off x="0" y="6456612"/>
            <a:ext cx="5046028" cy="339884"/>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ThS. Trần Anh Dũng</a:t>
            </a:r>
            <a:endParaRPr/>
          </a:p>
        </p:txBody>
      </p:sp>
      <p:sp>
        <p:nvSpPr>
          <p:cNvPr id="52" name="Google Shape;52;p1:notes"/>
          <p:cNvSpPr txBox="1">
            <a:spLocks noGrp="1"/>
          </p:cNvSpPr>
          <p:nvPr>
            <p:ph type="hdr" idx="3"/>
          </p:nvPr>
        </p:nvSpPr>
        <p:spPr>
          <a:xfrm>
            <a:off x="0" y="0"/>
            <a:ext cx="4278154" cy="33988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1049d4e727_1_81:notes"/>
          <p:cNvSpPr txBox="1">
            <a:spLocks noGrp="1"/>
          </p:cNvSpPr>
          <p:nvPr>
            <p:ph type="body" idx="1"/>
          </p:nvPr>
        </p:nvSpPr>
        <p:spPr>
          <a:xfrm>
            <a:off x="987267" y="3228896"/>
            <a:ext cx="7898100" cy="3059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55" name="Google Shape;155;g21049d4e727_1_81: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729785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1049d4e727_1_37:notes"/>
          <p:cNvSpPr txBox="1">
            <a:spLocks noGrp="1"/>
          </p:cNvSpPr>
          <p:nvPr>
            <p:ph type="body" idx="1"/>
          </p:nvPr>
        </p:nvSpPr>
        <p:spPr>
          <a:xfrm>
            <a:off x="987267" y="3228896"/>
            <a:ext cx="7898100" cy="3059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03" name="Google Shape;103;g21049d4e727_1_37: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447156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1049d4e727_1_81:notes"/>
          <p:cNvSpPr txBox="1">
            <a:spLocks noGrp="1"/>
          </p:cNvSpPr>
          <p:nvPr>
            <p:ph type="body" idx="1"/>
          </p:nvPr>
        </p:nvSpPr>
        <p:spPr>
          <a:xfrm>
            <a:off x="987267" y="3228896"/>
            <a:ext cx="7898100" cy="3059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55" name="Google Shape;155;g21049d4e727_1_81: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1: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9" name="Google Shape;49;p1:notes"/>
          <p:cNvSpPr txBox="1">
            <a:spLocks noGrp="1"/>
          </p:cNvSpPr>
          <p:nvPr>
            <p:ph type="body" idx="1"/>
          </p:nvPr>
        </p:nvSpPr>
        <p:spPr>
          <a:xfrm>
            <a:off x="987267" y="3228896"/>
            <a:ext cx="7898130" cy="3058954"/>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50" name="Google Shape;50;p1:notes"/>
          <p:cNvSpPr txBox="1">
            <a:spLocks noGrp="1"/>
          </p:cNvSpPr>
          <p:nvPr>
            <p:ph type="sldNum" idx="12"/>
          </p:nvPr>
        </p:nvSpPr>
        <p:spPr>
          <a:xfrm>
            <a:off x="5592224" y="6456612"/>
            <a:ext cx="4278154" cy="339884"/>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13</a:t>
            </a:fld>
            <a:endParaRPr/>
          </a:p>
        </p:txBody>
      </p:sp>
      <p:sp>
        <p:nvSpPr>
          <p:cNvPr id="51" name="Google Shape;51;p1:notes"/>
          <p:cNvSpPr txBox="1">
            <a:spLocks noGrp="1"/>
          </p:cNvSpPr>
          <p:nvPr>
            <p:ph type="ftr" idx="11"/>
          </p:nvPr>
        </p:nvSpPr>
        <p:spPr>
          <a:xfrm>
            <a:off x="0" y="6456612"/>
            <a:ext cx="5046028" cy="339884"/>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ThS. Trần Anh Dũng</a:t>
            </a:r>
            <a:endParaRPr/>
          </a:p>
        </p:txBody>
      </p:sp>
      <p:sp>
        <p:nvSpPr>
          <p:cNvPr id="52" name="Google Shape;52;p1:notes"/>
          <p:cNvSpPr txBox="1">
            <a:spLocks noGrp="1"/>
          </p:cNvSpPr>
          <p:nvPr>
            <p:ph type="hdr" idx="3"/>
          </p:nvPr>
        </p:nvSpPr>
        <p:spPr>
          <a:xfrm>
            <a:off x="0" y="0"/>
            <a:ext cx="4278154" cy="33988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22015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1049d4e727_1_0:notes"/>
          <p:cNvSpPr txBox="1">
            <a:spLocks noGrp="1"/>
          </p:cNvSpPr>
          <p:nvPr>
            <p:ph type="body" idx="1"/>
          </p:nvPr>
        </p:nvSpPr>
        <p:spPr>
          <a:xfrm>
            <a:off x="987267" y="3228896"/>
            <a:ext cx="7898100" cy="3059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9" name="Google Shape;59;g21049d4e727_1_0:notes"/>
          <p:cNvSpPr>
            <a:spLocks noGrp="1" noRot="1" noChangeAspect="1"/>
          </p:cNvSpPr>
          <p:nvPr>
            <p:ph type="sldImg" idx="2"/>
          </p:nvPr>
        </p:nvSpPr>
        <p:spPr>
          <a:xfrm>
            <a:off x="3236913" y="509588"/>
            <a:ext cx="3398700" cy="2549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1049d4e727_1_5:notes"/>
          <p:cNvSpPr txBox="1">
            <a:spLocks noGrp="1"/>
          </p:cNvSpPr>
          <p:nvPr>
            <p:ph type="body" idx="1"/>
          </p:nvPr>
        </p:nvSpPr>
        <p:spPr>
          <a:xfrm>
            <a:off x="987267" y="3228896"/>
            <a:ext cx="7898100" cy="3059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65" name="Google Shape;65;g21049d4e727_1_5: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1049d4e727_1_10:notes"/>
          <p:cNvSpPr txBox="1">
            <a:spLocks noGrp="1"/>
          </p:cNvSpPr>
          <p:nvPr>
            <p:ph type="body" idx="1"/>
          </p:nvPr>
        </p:nvSpPr>
        <p:spPr>
          <a:xfrm>
            <a:off x="987267" y="3228896"/>
            <a:ext cx="7898100" cy="3059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71" name="Google Shape;71;g21049d4e727_1_10: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1049d4e727_1_10:notes"/>
          <p:cNvSpPr txBox="1">
            <a:spLocks noGrp="1"/>
          </p:cNvSpPr>
          <p:nvPr>
            <p:ph type="body" idx="1"/>
          </p:nvPr>
        </p:nvSpPr>
        <p:spPr>
          <a:xfrm>
            <a:off x="987267" y="3228896"/>
            <a:ext cx="7898100" cy="3059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71" name="Google Shape;71;g21049d4e727_1_10: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122433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1049d4e727_1_15:notes"/>
          <p:cNvSpPr txBox="1">
            <a:spLocks noGrp="1"/>
          </p:cNvSpPr>
          <p:nvPr>
            <p:ph type="body" idx="1"/>
          </p:nvPr>
        </p:nvSpPr>
        <p:spPr>
          <a:xfrm>
            <a:off x="987267" y="3228896"/>
            <a:ext cx="7898100" cy="3059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77" name="Google Shape;77;g21049d4e727_1_15: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1049d4e727_1_32:notes"/>
          <p:cNvSpPr txBox="1">
            <a:spLocks noGrp="1"/>
          </p:cNvSpPr>
          <p:nvPr>
            <p:ph type="body" idx="1"/>
          </p:nvPr>
        </p:nvSpPr>
        <p:spPr>
          <a:xfrm>
            <a:off x="987267" y="3228896"/>
            <a:ext cx="7898100" cy="3059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97" name="Google Shape;97;g21049d4e727_1_32: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1049d4e727_1_66:notes"/>
          <p:cNvSpPr txBox="1">
            <a:spLocks noGrp="1"/>
          </p:cNvSpPr>
          <p:nvPr>
            <p:ph type="body" idx="1"/>
          </p:nvPr>
        </p:nvSpPr>
        <p:spPr>
          <a:xfrm>
            <a:off x="987267" y="3228896"/>
            <a:ext cx="7898100" cy="3059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37" name="Google Shape;137;g21049d4e727_1_66: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1049d4e727_1_71:notes"/>
          <p:cNvSpPr txBox="1">
            <a:spLocks noGrp="1"/>
          </p:cNvSpPr>
          <p:nvPr>
            <p:ph type="body" idx="1"/>
          </p:nvPr>
        </p:nvSpPr>
        <p:spPr>
          <a:xfrm>
            <a:off x="987267" y="3228896"/>
            <a:ext cx="7898100" cy="3059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43" name="Google Shape;143;g21049d4e727_1_71:notes"/>
          <p:cNvSpPr>
            <a:spLocks noGrp="1" noRot="1" noChangeAspect="1"/>
          </p:cNvSpPr>
          <p:nvPr>
            <p:ph type="sldImg" idx="2"/>
          </p:nvPr>
        </p:nvSpPr>
        <p:spPr>
          <a:xfrm>
            <a:off x="3236913" y="509588"/>
            <a:ext cx="3398837" cy="25495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2"/>
        <p:cNvGrpSpPr/>
        <p:nvPr/>
      </p:nvGrpSpPr>
      <p:grpSpPr>
        <a:xfrm>
          <a:off x="0" y="0"/>
          <a:ext cx="0" cy="0"/>
          <a:chOff x="0" y="0"/>
          <a:chExt cx="0" cy="0"/>
        </a:xfrm>
      </p:grpSpPr>
      <p:sp>
        <p:nvSpPr>
          <p:cNvPr id="13" name="Google Shape;13;p5" descr="Light horizontal"/>
          <p:cNvSpPr/>
          <p:nvPr/>
        </p:nvSpPr>
        <p:spPr>
          <a:xfrm>
            <a:off x="-9525" y="0"/>
            <a:ext cx="481013"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Tahoma"/>
              <a:ea typeface="Tahoma"/>
              <a:cs typeface="Tahoma"/>
              <a:sym typeface="Tahoma"/>
            </a:endParaRPr>
          </a:p>
        </p:txBody>
      </p:sp>
      <p:sp>
        <p:nvSpPr>
          <p:cNvPr id="14" name="Google Shape;14;p5"/>
          <p:cNvSpPr/>
          <p:nvPr/>
        </p:nvSpPr>
        <p:spPr>
          <a:xfrm>
            <a:off x="0" y="2590800"/>
            <a:ext cx="9144000" cy="1524000"/>
          </a:xfrm>
          <a:prstGeom prst="rect">
            <a:avLst/>
          </a:prstGeom>
          <a:solidFill>
            <a:srgbClr val="CC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1"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42"/>
        <p:cNvGrpSpPr/>
        <p:nvPr/>
      </p:nvGrpSpPr>
      <p:grpSpPr>
        <a:xfrm>
          <a:off x="0" y="0"/>
          <a:ext cx="0" cy="0"/>
          <a:chOff x="0" y="0"/>
          <a:chExt cx="0" cy="0"/>
        </a:xfrm>
      </p:grpSpPr>
      <p:sp>
        <p:nvSpPr>
          <p:cNvPr id="43" name="Google Shape;43;p14"/>
          <p:cNvSpPr txBox="1">
            <a:spLocks noGrp="1"/>
          </p:cNvSpPr>
          <p:nvPr>
            <p:ph type="title"/>
          </p:nvPr>
        </p:nvSpPr>
        <p:spPr>
          <a:xfrm>
            <a:off x="703263" y="133350"/>
            <a:ext cx="8212137" cy="85725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9pPr>
          </a:lstStyle>
          <a:p>
            <a:endParaRPr/>
          </a:p>
        </p:txBody>
      </p:sp>
      <p:sp>
        <p:nvSpPr>
          <p:cNvPr id="44" name="Google Shape;44;p14"/>
          <p:cNvSpPr>
            <a:spLocks noGrp="1"/>
          </p:cNvSpPr>
          <p:nvPr>
            <p:ph type="tbl" idx="2"/>
          </p:nvPr>
        </p:nvSpPr>
        <p:spPr>
          <a:xfrm>
            <a:off x="179388" y="1282700"/>
            <a:ext cx="8793162" cy="54229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5" name="Google Shape;45;p14"/>
          <p:cNvSpPr txBox="1">
            <a:spLocks noGrp="1"/>
          </p:cNvSpPr>
          <p:nvPr>
            <p:ph type="sldNum" idx="12"/>
          </p:nvPr>
        </p:nvSpPr>
        <p:spPr>
          <a:xfrm>
            <a:off x="6813550" y="6477000"/>
            <a:ext cx="2155825" cy="3048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Blank" type="blank">
  <p:cSld name="BLANK">
    <p:spTree>
      <p:nvGrpSpPr>
        <p:cNvPr id="1" name="Shape 4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6"/>
          <p:cNvSpPr txBox="1">
            <a:spLocks noGrp="1"/>
          </p:cNvSpPr>
          <p:nvPr>
            <p:ph type="title"/>
          </p:nvPr>
        </p:nvSpPr>
        <p:spPr>
          <a:xfrm>
            <a:off x="457200" y="152400"/>
            <a:ext cx="8686800" cy="6858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9pPr>
          </a:lstStyle>
          <a:p>
            <a:endParaRPr/>
          </a:p>
        </p:txBody>
      </p:sp>
      <p:sp>
        <p:nvSpPr>
          <p:cNvPr id="17" name="Google Shape;17;p6"/>
          <p:cNvSpPr txBox="1">
            <a:spLocks noGrp="1"/>
          </p:cNvSpPr>
          <p:nvPr>
            <p:ph type="body" idx="1"/>
          </p:nvPr>
        </p:nvSpPr>
        <p:spPr>
          <a:xfrm>
            <a:off x="533400" y="1112837"/>
            <a:ext cx="8458200" cy="55165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7"/>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9pPr>
          </a:lstStyle>
          <a:p>
            <a:endParaRPr/>
          </a:p>
        </p:txBody>
      </p:sp>
      <p:sp>
        <p:nvSpPr>
          <p:cNvPr id="20" name="Google Shape;20;p7"/>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lnSpc>
                <a:spcPct val="100000"/>
              </a:lnSpc>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100000"/>
              </a:lnSpc>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228600" algn="l" rtl="0">
              <a:lnSpc>
                <a:spcPct val="100000"/>
              </a:lnSpc>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228600" algn="l" rtl="0">
              <a:lnSpc>
                <a:spcPct val="100000"/>
              </a:lnSpc>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3200400" marR="0" lvl="6" indent="-228600" algn="l" rtl="0">
              <a:lnSpc>
                <a:spcPct val="100000"/>
              </a:lnSpc>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3657600" marR="0" lvl="7" indent="-228600" algn="l" rtl="0">
              <a:lnSpc>
                <a:spcPct val="100000"/>
              </a:lnSpc>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4114800" marR="0" lvl="8" indent="-228600" algn="l" rtl="0">
              <a:lnSpc>
                <a:spcPct val="100000"/>
              </a:lnSpc>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1"/>
        <p:cNvGrpSpPr/>
        <p:nvPr/>
      </p:nvGrpSpPr>
      <p:grpSpPr>
        <a:xfrm>
          <a:off x="0" y="0"/>
          <a:ext cx="0" cy="0"/>
          <a:chOff x="0" y="0"/>
          <a:chExt cx="0" cy="0"/>
        </a:xfrm>
      </p:grpSpPr>
      <p:sp>
        <p:nvSpPr>
          <p:cNvPr id="22" name="Google Shape;22;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9pPr>
          </a:lstStyle>
          <a:p>
            <a:endParaRPr/>
          </a:p>
        </p:txBody>
      </p:sp>
      <p:sp>
        <p:nvSpPr>
          <p:cNvPr id="23" name="Google Shape;23;p8"/>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4" name="Google Shape;24;p8"/>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5"/>
        <p:cNvGrpSpPr/>
        <p:nvPr/>
      </p:nvGrpSpPr>
      <p:grpSpPr>
        <a:xfrm>
          <a:off x="0" y="0"/>
          <a:ext cx="0" cy="0"/>
          <a:chOff x="0" y="0"/>
          <a:chExt cx="0" cy="0"/>
        </a:xfrm>
      </p:grpSpPr>
      <p:sp>
        <p:nvSpPr>
          <p:cNvPr id="26" name="Google Shape;26;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9pPr>
          </a:lstStyle>
          <a:p>
            <a:endParaRPr/>
          </a:p>
        </p:txBody>
      </p:sp>
      <p:sp>
        <p:nvSpPr>
          <p:cNvPr id="27" name="Google Shape;27;p9"/>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48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lnSpc>
                <a:spcPct val="100000"/>
              </a:lnSpc>
              <a:spcBef>
                <a:spcPts val="4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lnSpc>
                <a:spcPct val="100000"/>
              </a:lnSpc>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28" name="Google Shape;28;p9"/>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29" name="Google Shape;29;p9"/>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48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lnSpc>
                <a:spcPct val="100000"/>
              </a:lnSpc>
              <a:spcBef>
                <a:spcPts val="4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lnSpc>
                <a:spcPct val="100000"/>
              </a:lnSpc>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30" name="Google Shape;30;p9"/>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2"/>
        <p:cNvGrpSpPr/>
        <p:nvPr/>
      </p:nvGrpSpPr>
      <p:grpSpPr>
        <a:xfrm>
          <a:off x="0" y="0"/>
          <a:ext cx="0" cy="0"/>
          <a:chOff x="0" y="0"/>
          <a:chExt cx="0" cy="0"/>
        </a:xfrm>
      </p:grpSpPr>
      <p:sp>
        <p:nvSpPr>
          <p:cNvPr id="33" name="Google Shape;33;p11"/>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2000" b="1"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9pPr>
          </a:lstStyle>
          <a:p>
            <a:endParaRPr/>
          </a:p>
        </p:txBody>
      </p:sp>
      <p:sp>
        <p:nvSpPr>
          <p:cNvPr id="34" name="Google Shape;34;p11"/>
          <p:cNvSpPr>
            <a:spLocks noGrp="1"/>
          </p:cNvSpPr>
          <p:nvPr>
            <p:ph type="pic" idx="2"/>
          </p:nvPr>
        </p:nvSpPr>
        <p:spPr>
          <a:xfrm>
            <a:off x="1792288" y="612775"/>
            <a:ext cx="5486400" cy="4114800"/>
          </a:xfrm>
          <a:prstGeom prst="rect">
            <a:avLst/>
          </a:prstGeom>
          <a:noFill/>
          <a:ln>
            <a:noFill/>
          </a:ln>
        </p:spPr>
      </p:sp>
      <p:sp>
        <p:nvSpPr>
          <p:cNvPr id="35" name="Google Shape;35;p11"/>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24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2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3pPr>
            <a:lvl4pPr marL="1828800" marR="0" lvl="3"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4pPr>
            <a:lvl5pPr marL="2286000" marR="0" lvl="4"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5pPr>
            <a:lvl6pPr marL="2743200" marR="0" lvl="5"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6pPr>
            <a:lvl7pPr marL="3200400" marR="0" lvl="6"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7pPr>
            <a:lvl8pPr marL="3657600" marR="0" lvl="7"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8pPr>
            <a:lvl9pPr marL="4114800" marR="0" lvl="8"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6"/>
        <p:cNvGrpSpPr/>
        <p:nvPr/>
      </p:nvGrpSpPr>
      <p:grpSpPr>
        <a:xfrm>
          <a:off x="0" y="0"/>
          <a:ext cx="0" cy="0"/>
          <a:chOff x="0" y="0"/>
          <a:chExt cx="0" cy="0"/>
        </a:xfrm>
      </p:grpSpPr>
      <p:sp>
        <p:nvSpPr>
          <p:cNvPr id="37" name="Google Shape;37;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9pPr>
          </a:lstStyle>
          <a:p>
            <a:endParaRPr/>
          </a:p>
        </p:txBody>
      </p:sp>
      <p:sp>
        <p:nvSpPr>
          <p:cNvPr id="38" name="Google Shape;38;p12"/>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9"/>
        <p:cNvGrpSpPr/>
        <p:nvPr/>
      </p:nvGrpSpPr>
      <p:grpSpPr>
        <a:xfrm>
          <a:off x="0" y="0"/>
          <a:ext cx="0" cy="0"/>
          <a:chOff x="0" y="0"/>
          <a:chExt cx="0" cy="0"/>
        </a:xfrm>
      </p:grpSpPr>
      <p:sp>
        <p:nvSpPr>
          <p:cNvPr id="40" name="Google Shape;40;p13"/>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9pPr>
          </a:lstStyle>
          <a:p>
            <a:endParaRPr/>
          </a:p>
        </p:txBody>
      </p:sp>
      <p:sp>
        <p:nvSpPr>
          <p:cNvPr id="41" name="Google Shape;41;p13"/>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
          <p:cNvSpPr/>
          <p:nvPr/>
        </p:nvSpPr>
        <p:spPr>
          <a:xfrm>
            <a:off x="492125" y="190500"/>
            <a:ext cx="8639175" cy="647700"/>
          </a:xfrm>
          <a:prstGeom prst="rect">
            <a:avLst/>
          </a:prstGeom>
          <a:solidFill>
            <a:srgbClr val="CC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1" i="0" u="none" strike="noStrike" cap="none">
              <a:solidFill>
                <a:schemeClr val="dk1"/>
              </a:solidFill>
              <a:latin typeface="Arial"/>
              <a:ea typeface="Arial"/>
              <a:cs typeface="Arial"/>
              <a:sym typeface="Arial"/>
            </a:endParaRPr>
          </a:p>
        </p:txBody>
      </p:sp>
      <p:sp>
        <p:nvSpPr>
          <p:cNvPr id="11" name="Google Shape;11;p4" descr="Light horizontal"/>
          <p:cNvSpPr/>
          <p:nvPr/>
        </p:nvSpPr>
        <p:spPr>
          <a:xfrm>
            <a:off x="-9525" y="0"/>
            <a:ext cx="481013"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Tahoma"/>
              <a:ea typeface="Tahoma"/>
              <a:cs typeface="Tahoma"/>
              <a:sym typeface="Tahoma"/>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228600" y="2667000"/>
            <a:ext cx="8686800" cy="1524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400" b="1" i="0" u="none" strike="noStrike" cap="none" dirty="0" err="1">
                <a:solidFill>
                  <a:schemeClr val="bg1"/>
                </a:solidFill>
                <a:latin typeface="Arial"/>
                <a:ea typeface="Arial"/>
                <a:cs typeface="Arial"/>
                <a:sym typeface="Arial"/>
              </a:rPr>
              <a:t>Mẫu</a:t>
            </a:r>
            <a:r>
              <a:rPr lang="en-US" sz="4400" b="1" i="0" u="none" strike="noStrike" cap="none" dirty="0">
                <a:solidFill>
                  <a:schemeClr val="bg1"/>
                </a:solidFill>
                <a:latin typeface="Arial"/>
                <a:ea typeface="Arial"/>
                <a:cs typeface="Arial"/>
                <a:sym typeface="Arial"/>
              </a:rPr>
              <a:t> </a:t>
            </a:r>
            <a:r>
              <a:rPr lang="en-US" sz="4400" b="1" dirty="0">
                <a:solidFill>
                  <a:schemeClr val="bg1"/>
                </a:solidFill>
              </a:rPr>
              <a:t>Template Method</a:t>
            </a:r>
            <a:endParaRPr sz="4400" b="1" i="0" u="none" strike="noStrike" cap="none" dirty="0">
              <a:solidFill>
                <a:schemeClr val="bg1"/>
              </a:solidFill>
              <a:latin typeface="Arial"/>
              <a:ea typeface="Arial"/>
              <a:cs typeface="Arial"/>
              <a:sym typeface="Arial"/>
            </a:endParaRPr>
          </a:p>
        </p:txBody>
      </p:sp>
      <p:pic>
        <p:nvPicPr>
          <p:cNvPr id="56" name="Google Shape;56;p1" descr="https://gpcoder.com/wp-content/uploads/2018/08/design-patterns.jpg"/>
          <p:cNvPicPr preferRelativeResize="0"/>
          <p:nvPr/>
        </p:nvPicPr>
        <p:blipFill rotWithShape="1">
          <a:blip r:embed="rId3">
            <a:alphaModFix/>
          </a:blip>
          <a:srcRect/>
          <a:stretch/>
        </p:blipFill>
        <p:spPr>
          <a:xfrm>
            <a:off x="2440959" y="25667"/>
            <a:ext cx="4762500" cy="2488933"/>
          </a:xfrm>
          <a:prstGeom prst="rect">
            <a:avLst/>
          </a:prstGeom>
          <a:noFill/>
          <a:ln>
            <a:noFill/>
          </a:ln>
        </p:spPr>
      </p:pic>
      <p:sp>
        <p:nvSpPr>
          <p:cNvPr id="2" name="Google Shape;55;p1"/>
          <p:cNvSpPr txBox="1">
            <a:spLocks/>
          </p:cNvSpPr>
          <p:nvPr/>
        </p:nvSpPr>
        <p:spPr>
          <a:xfrm>
            <a:off x="228600" y="5308334"/>
            <a:ext cx="5312400" cy="152399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3200"/>
              <a:buFont typeface="Times New Roman"/>
              <a:buNone/>
            </a:pPr>
            <a:r>
              <a:rPr lang="en-US" sz="2400" b="1">
                <a:solidFill>
                  <a:schemeClr val="tx2">
                    <a:lumMod val="75000"/>
                  </a:schemeClr>
                </a:solidFill>
              </a:rPr>
              <a:t>Nhóm 03</a:t>
            </a:r>
          </a:p>
          <a:p>
            <a:pPr>
              <a:buClr>
                <a:schemeClr val="dk1"/>
              </a:buClr>
              <a:buSzPts val="3200"/>
            </a:pPr>
            <a:r>
              <a:rPr lang="en-US" sz="1600">
                <a:solidFill>
                  <a:schemeClr val="tx2">
                    <a:lumMod val="75000"/>
                  </a:schemeClr>
                </a:solidFill>
              </a:rPr>
              <a:t>21522553 – Lê Hồng Sơn</a:t>
            </a:r>
          </a:p>
          <a:p>
            <a:pPr>
              <a:buClr>
                <a:schemeClr val="dk1"/>
              </a:buClr>
              <a:buSzPts val="3200"/>
            </a:pPr>
            <a:r>
              <a:rPr lang="en-US" sz="1600">
                <a:solidFill>
                  <a:schemeClr val="tx2">
                    <a:lumMod val="75000"/>
                  </a:schemeClr>
                </a:solidFill>
              </a:rPr>
              <a:t>21522495 – Nguyến Hoàng Minh Quân</a:t>
            </a:r>
            <a:endParaRPr lang="vi-VN" sz="1600" dirty="0">
              <a:solidFill>
                <a:schemeClr val="tx2">
                  <a:lumMod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g21049d4e727_1_81"/>
          <p:cNvSpPr txBox="1">
            <a:spLocks noGrp="1"/>
          </p:cNvSpPr>
          <p:nvPr>
            <p:ph type="title"/>
          </p:nvPr>
        </p:nvSpPr>
        <p:spPr>
          <a:xfrm>
            <a:off x="457200" y="152400"/>
            <a:ext cx="8686800" cy="685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4000" b="1">
                <a:solidFill>
                  <a:schemeClr val="dk1"/>
                </a:solidFill>
              </a:rPr>
              <a:t>7. Mối quan hệ với các mẫu khác</a:t>
            </a:r>
            <a:endParaRPr/>
          </a:p>
        </p:txBody>
      </p:sp>
      <p:sp>
        <p:nvSpPr>
          <p:cNvPr id="3" name="TextBox 2">
            <a:extLst>
              <a:ext uri="{FF2B5EF4-FFF2-40B4-BE49-F238E27FC236}">
                <a16:creationId xmlns:a16="http://schemas.microsoft.com/office/drawing/2014/main" id="{4A5582B0-75DF-851B-C4B8-B00EC755F007}"/>
              </a:ext>
            </a:extLst>
          </p:cNvPr>
          <p:cNvSpPr txBox="1"/>
          <p:nvPr/>
        </p:nvSpPr>
        <p:spPr>
          <a:xfrm>
            <a:off x="1043448" y="1211474"/>
            <a:ext cx="7514303" cy="5401479"/>
          </a:xfrm>
          <a:prstGeom prst="rect">
            <a:avLst/>
          </a:prstGeom>
          <a:noFill/>
        </p:spPr>
        <p:txBody>
          <a:bodyPr wrap="square">
            <a:spAutoFit/>
          </a:bodyPr>
          <a:lstStyle/>
          <a:p>
            <a:pPr marL="342900" indent="-342900" algn="just">
              <a:buFont typeface="Arial" panose="020B0604020202020204" pitchFamily="34" charset="0"/>
              <a:buChar char="•"/>
            </a:pPr>
            <a:r>
              <a:rPr lang="vi-VN" sz="2300" b="1" dirty="0"/>
              <a:t>Template Method </a:t>
            </a:r>
            <a:r>
              <a:rPr lang="vi-VN" sz="2300" dirty="0"/>
              <a:t>dựa trên tính kế thừa: nó cho phép  thay đổi các thành phần của thuật toán bằng cách mở rộng các phần đó trong các lớp con.</a:t>
            </a:r>
            <a:endParaRPr lang="en-US" sz="2300" dirty="0"/>
          </a:p>
          <a:p>
            <a:pPr marL="342900" indent="-342900" algn="just">
              <a:buFont typeface="Arial" panose="020B0604020202020204" pitchFamily="34" charset="0"/>
              <a:buChar char="•"/>
            </a:pPr>
            <a:r>
              <a:rPr lang="vi-VN" sz="2300" dirty="0"/>
              <a:t>Template Method hoạt động ở cấp độ </a:t>
            </a:r>
            <a:r>
              <a:rPr lang="en-US" sz="2300" dirty="0"/>
              <a:t>class</a:t>
            </a:r>
            <a:r>
              <a:rPr lang="vi-VN" sz="2300" dirty="0"/>
              <a:t> nên nó ma</a:t>
            </a:r>
            <a:r>
              <a:rPr lang="en-US" sz="2300" dirty="0"/>
              <a:t>n</a:t>
            </a:r>
            <a:r>
              <a:rPr lang="vi-VN" sz="2300" dirty="0"/>
              <a:t>g tính tĩnh.</a:t>
            </a:r>
            <a:endParaRPr lang="en-US" sz="2300" dirty="0"/>
          </a:p>
          <a:p>
            <a:pPr marL="342900" indent="-342900" algn="just">
              <a:buFont typeface="Arial" panose="020B0604020202020204" pitchFamily="34" charset="0"/>
              <a:buChar char="•"/>
            </a:pPr>
            <a:r>
              <a:rPr lang="en-US" sz="2300" dirty="0"/>
              <a:t>(</a:t>
            </a:r>
            <a:r>
              <a:rPr lang="vi-VN" sz="2300" dirty="0"/>
              <a:t>Tính tĩnh: Bản mẫu của thuật toán được xác định tại thời điểm biên dịch và không thay đổi khi chương trình đang chạy. Việc xác định cách thực hiện thuật toán là tĩnh và không thay đổi khi chạy.</a:t>
            </a:r>
            <a:r>
              <a:rPr lang="en-US" sz="2300" dirty="0"/>
              <a:t>)</a:t>
            </a:r>
          </a:p>
          <a:p>
            <a:pPr marL="342900" indent="-342900" algn="just">
              <a:buFont typeface="Arial" panose="020B0604020202020204" pitchFamily="34" charset="0"/>
              <a:buChar char="•"/>
            </a:pPr>
            <a:r>
              <a:rPr lang="vi-VN" sz="2300" b="1" dirty="0"/>
              <a:t>Strategy</a:t>
            </a:r>
            <a:r>
              <a:rPr lang="vi-VN" sz="2300" dirty="0"/>
              <a:t> dựa vào compostion: bạn có thể thay đổi các phần hành vi của đối tượng bằng cách cung cấp cho nó các chiến lược khác nhau tương ứng với hành vi đó. </a:t>
            </a:r>
          </a:p>
          <a:p>
            <a:pPr marL="342900" indent="-342900" algn="just">
              <a:buFont typeface="Arial" panose="020B0604020202020204" pitchFamily="34" charset="0"/>
              <a:buChar char="•"/>
            </a:pPr>
            <a:r>
              <a:rPr lang="vi-VN" sz="2300" dirty="0"/>
              <a:t>Strategy hoạt động ở cấp độ đối tượng, cho phép bạn chuyển đổi hành vi lúc runtime.</a:t>
            </a:r>
            <a:endParaRPr lang="en-US" sz="2300" dirty="0"/>
          </a:p>
        </p:txBody>
      </p:sp>
    </p:spTree>
    <p:extLst>
      <p:ext uri="{BB962C8B-B14F-4D97-AF65-F5344CB8AC3E}">
        <p14:creationId xmlns:p14="http://schemas.microsoft.com/office/powerpoint/2010/main" val="477736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g21049d4e727_1_37"/>
          <p:cNvSpPr txBox="1">
            <a:spLocks noGrp="1"/>
          </p:cNvSpPr>
          <p:nvPr>
            <p:ph type="title"/>
          </p:nvPr>
        </p:nvSpPr>
        <p:spPr>
          <a:xfrm>
            <a:off x="457200" y="152400"/>
            <a:ext cx="8686800" cy="685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4000" b="1" dirty="0">
                <a:solidFill>
                  <a:schemeClr val="dk1"/>
                </a:solidFill>
              </a:rPr>
              <a:t>3. </a:t>
            </a:r>
            <a:r>
              <a:rPr lang="en-US" sz="4000" b="1" dirty="0" err="1">
                <a:solidFill>
                  <a:schemeClr val="dk1"/>
                </a:solidFill>
              </a:rPr>
              <a:t>Ví</a:t>
            </a:r>
            <a:r>
              <a:rPr lang="en-US" sz="4000" b="1" dirty="0">
                <a:solidFill>
                  <a:schemeClr val="dk1"/>
                </a:solidFill>
              </a:rPr>
              <a:t> </a:t>
            </a:r>
            <a:r>
              <a:rPr lang="en-US" sz="4000" b="1" dirty="0" err="1">
                <a:solidFill>
                  <a:schemeClr val="dk1"/>
                </a:solidFill>
              </a:rPr>
              <a:t>dụ</a:t>
            </a:r>
            <a:r>
              <a:rPr lang="en-US" sz="4000" b="1" dirty="0">
                <a:solidFill>
                  <a:schemeClr val="dk1"/>
                </a:solidFill>
              </a:rPr>
              <a:t> </a:t>
            </a:r>
            <a:r>
              <a:rPr lang="en-US" sz="4000" b="1" dirty="0" err="1">
                <a:solidFill>
                  <a:schemeClr val="dk1"/>
                </a:solidFill>
              </a:rPr>
              <a:t>minh</a:t>
            </a:r>
            <a:r>
              <a:rPr lang="en-US" sz="4000" b="1" dirty="0">
                <a:solidFill>
                  <a:schemeClr val="dk1"/>
                </a:solidFill>
              </a:rPr>
              <a:t> </a:t>
            </a:r>
            <a:r>
              <a:rPr lang="en-US" sz="4000" b="1" dirty="0" err="1">
                <a:solidFill>
                  <a:schemeClr val="dk1"/>
                </a:solidFill>
              </a:rPr>
              <a:t>họa</a:t>
            </a:r>
            <a:endParaRPr dirty="0"/>
          </a:p>
        </p:txBody>
      </p:sp>
    </p:spTree>
    <p:extLst>
      <p:ext uri="{BB962C8B-B14F-4D97-AF65-F5344CB8AC3E}">
        <p14:creationId xmlns:p14="http://schemas.microsoft.com/office/powerpoint/2010/main" val="364902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g21049d4e727_1_81"/>
          <p:cNvSpPr txBox="1">
            <a:spLocks noGrp="1"/>
          </p:cNvSpPr>
          <p:nvPr>
            <p:ph type="title"/>
          </p:nvPr>
        </p:nvSpPr>
        <p:spPr>
          <a:xfrm>
            <a:off x="457200" y="152400"/>
            <a:ext cx="8686800" cy="685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4000" b="1">
                <a:solidFill>
                  <a:schemeClr val="dk1"/>
                </a:solidFill>
              </a:rPr>
              <a:t>7. Mối quan hệ với các mẫu khác</a:t>
            </a:r>
            <a:endParaRPr/>
          </a:p>
        </p:txBody>
      </p:sp>
      <p:sp>
        <p:nvSpPr>
          <p:cNvPr id="8" name="TextBox 7">
            <a:extLst>
              <a:ext uri="{FF2B5EF4-FFF2-40B4-BE49-F238E27FC236}">
                <a16:creationId xmlns:a16="http://schemas.microsoft.com/office/drawing/2014/main" id="{5F0EB3A5-E8B5-73DF-06C1-D74985F6E5BB}"/>
              </a:ext>
            </a:extLst>
          </p:cNvPr>
          <p:cNvSpPr txBox="1"/>
          <p:nvPr/>
        </p:nvSpPr>
        <p:spPr>
          <a:xfrm>
            <a:off x="873760" y="1929696"/>
            <a:ext cx="7396480" cy="3277820"/>
          </a:xfrm>
          <a:prstGeom prst="rect">
            <a:avLst/>
          </a:prstGeom>
          <a:noFill/>
        </p:spPr>
        <p:txBody>
          <a:bodyPr wrap="square">
            <a:spAutoFit/>
          </a:bodyPr>
          <a:lstStyle/>
          <a:p>
            <a:pPr marL="342900" indent="-342900" algn="just">
              <a:buFont typeface="Arial" panose="020B0604020202020204" pitchFamily="34" charset="0"/>
              <a:buChar char="•"/>
            </a:pPr>
            <a:r>
              <a:rPr lang="vi-VN" sz="2300" b="1" dirty="0"/>
              <a:t>Factory Method </a:t>
            </a:r>
            <a:r>
              <a:rPr lang="vi-VN" sz="2300" dirty="0"/>
              <a:t>là một </a:t>
            </a:r>
            <a:r>
              <a:rPr lang="en-US" sz="2300" dirty="0" err="1"/>
              <a:t>dạng</a:t>
            </a:r>
            <a:r>
              <a:rPr lang="vi-VN" sz="2300" dirty="0"/>
              <a:t> đặc biệt của Template Method</a:t>
            </a:r>
            <a:r>
              <a:rPr lang="en-US" sz="2300" dirty="0"/>
              <a:t>:</a:t>
            </a:r>
            <a:r>
              <a:rPr lang="vi-VN" sz="2300" dirty="0"/>
              <a:t> </a:t>
            </a:r>
            <a:r>
              <a:rPr lang="en-US" sz="2300" dirty="0" err="1"/>
              <a:t>có</a:t>
            </a:r>
            <a:r>
              <a:rPr lang="en-US" sz="2300" dirty="0"/>
              <a:t> </a:t>
            </a:r>
            <a:r>
              <a:rPr lang="en-US" sz="2300" dirty="0" err="1"/>
              <a:t>thể</a:t>
            </a:r>
            <a:r>
              <a:rPr lang="en-US" sz="2300" dirty="0"/>
              <a:t> </a:t>
            </a:r>
            <a:r>
              <a:rPr lang="en-US" sz="2300" dirty="0" err="1"/>
              <a:t>coi</a:t>
            </a:r>
            <a:r>
              <a:rPr lang="en-US" sz="2300" dirty="0"/>
              <a:t> m</a:t>
            </a:r>
            <a:r>
              <a:rPr lang="vi-VN" sz="2300" dirty="0"/>
              <a:t>ẫu Factory Method là một triển khai cụ thể của mẫu Template Method. Trong Factory Method, chúng ta định nghĩa một phương thức factory (phương thức tạo) trong một lớp cơ sở, mà các lớp con sẽ triển khai để tạo ra các đối tượng cụ thể. Phương thức factory này có thể được coi là một phương thức con của mẫu Template Method, với phần "step" là việc tạo ra một đối tượng.</a:t>
            </a:r>
            <a:endParaRPr lang="en-US" sz="23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228600" y="2667000"/>
            <a:ext cx="8686800" cy="1524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400" b="1" i="0" u="none" strike="noStrike" cap="none" dirty="0">
                <a:solidFill>
                  <a:schemeClr val="bg1"/>
                </a:solidFill>
                <a:latin typeface="Arial"/>
                <a:ea typeface="Arial"/>
                <a:cs typeface="Arial"/>
                <a:sym typeface="Arial"/>
              </a:rPr>
              <a:t>Thanks for watching!</a:t>
            </a:r>
            <a:endParaRPr sz="4400" b="1" i="0" u="none" strike="noStrike" cap="none" dirty="0">
              <a:solidFill>
                <a:schemeClr val="bg1"/>
              </a:solidFill>
              <a:latin typeface="Arial"/>
              <a:ea typeface="Arial"/>
              <a:cs typeface="Arial"/>
              <a:sym typeface="Arial"/>
            </a:endParaRPr>
          </a:p>
        </p:txBody>
      </p:sp>
      <p:pic>
        <p:nvPicPr>
          <p:cNvPr id="56" name="Google Shape;56;p1" descr="https://gpcoder.com/wp-content/uploads/2018/08/design-patterns.jpg"/>
          <p:cNvPicPr preferRelativeResize="0"/>
          <p:nvPr/>
        </p:nvPicPr>
        <p:blipFill rotWithShape="1">
          <a:blip r:embed="rId3">
            <a:alphaModFix/>
          </a:blip>
          <a:srcRect/>
          <a:stretch/>
        </p:blipFill>
        <p:spPr>
          <a:xfrm>
            <a:off x="2440959" y="25667"/>
            <a:ext cx="4762500" cy="2488933"/>
          </a:xfrm>
          <a:prstGeom prst="rect">
            <a:avLst/>
          </a:prstGeom>
          <a:noFill/>
          <a:ln>
            <a:noFill/>
          </a:ln>
        </p:spPr>
      </p:pic>
    </p:spTree>
    <p:extLst>
      <p:ext uri="{BB962C8B-B14F-4D97-AF65-F5344CB8AC3E}">
        <p14:creationId xmlns:p14="http://schemas.microsoft.com/office/powerpoint/2010/main" val="1341533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21049d4e727_1_0"/>
          <p:cNvSpPr txBox="1">
            <a:spLocks noGrp="1"/>
          </p:cNvSpPr>
          <p:nvPr>
            <p:ph type="title"/>
          </p:nvPr>
        </p:nvSpPr>
        <p:spPr>
          <a:xfrm>
            <a:off x="457200" y="152400"/>
            <a:ext cx="8686800" cy="685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4000" b="1">
                <a:solidFill>
                  <a:schemeClr val="dk1"/>
                </a:solidFill>
              </a:rPr>
              <a:t>Nội dung</a:t>
            </a:r>
            <a:endParaRPr/>
          </a:p>
        </p:txBody>
      </p:sp>
      <p:sp>
        <p:nvSpPr>
          <p:cNvPr id="62" name="Google Shape;62;g21049d4e727_1_0"/>
          <p:cNvSpPr txBox="1">
            <a:spLocks noGrp="1"/>
          </p:cNvSpPr>
          <p:nvPr>
            <p:ph type="body" idx="1"/>
          </p:nvPr>
        </p:nvSpPr>
        <p:spPr>
          <a:xfrm>
            <a:off x="533400" y="1066800"/>
            <a:ext cx="8458200" cy="5638800"/>
          </a:xfrm>
          <a:prstGeom prst="rect">
            <a:avLst/>
          </a:prstGeom>
          <a:noFill/>
          <a:ln>
            <a:noFill/>
          </a:ln>
        </p:spPr>
        <p:txBody>
          <a:bodyPr spcFirstLastPara="1" wrap="square" lIns="91425" tIns="45700" rIns="91425" bIns="45700" anchor="t" anchorCtr="0">
            <a:noAutofit/>
          </a:bodyPr>
          <a:lstStyle/>
          <a:p>
            <a:pPr marL="457200" lvl="0" indent="-457200" algn="just" rtl="0">
              <a:lnSpc>
                <a:spcPct val="120000"/>
              </a:lnSpc>
              <a:spcBef>
                <a:spcPts val="0"/>
              </a:spcBef>
              <a:spcAft>
                <a:spcPts val="0"/>
              </a:spcAft>
              <a:buClr>
                <a:schemeClr val="dk1"/>
              </a:buClr>
              <a:buSzPts val="2400"/>
              <a:buFont typeface="Arial"/>
              <a:buAutoNum type="arabicPeriod"/>
            </a:pPr>
            <a:r>
              <a:rPr lang="en-US" sz="2400" dirty="0" err="1">
                <a:latin typeface="Arial"/>
                <a:ea typeface="Arial"/>
                <a:cs typeface="Arial"/>
                <a:sym typeface="Arial"/>
              </a:rPr>
              <a:t>Tổng</a:t>
            </a:r>
            <a:r>
              <a:rPr lang="en-US" sz="2400" dirty="0">
                <a:latin typeface="Arial"/>
                <a:ea typeface="Arial"/>
                <a:cs typeface="Arial"/>
                <a:sym typeface="Arial"/>
              </a:rPr>
              <a:t> </a:t>
            </a:r>
            <a:r>
              <a:rPr lang="en-US" sz="2400" dirty="0" err="1">
                <a:latin typeface="Arial"/>
                <a:ea typeface="Arial"/>
                <a:cs typeface="Arial"/>
                <a:sym typeface="Arial"/>
              </a:rPr>
              <a:t>quan</a:t>
            </a:r>
            <a:endParaRPr sz="2400" dirty="0">
              <a:latin typeface="Arial"/>
              <a:ea typeface="Arial"/>
              <a:cs typeface="Arial"/>
              <a:sym typeface="Arial"/>
            </a:endParaRPr>
          </a:p>
          <a:p>
            <a:pPr marL="742950" lvl="1" indent="-285750" algn="just" rtl="0">
              <a:lnSpc>
                <a:spcPct val="100000"/>
              </a:lnSpc>
              <a:spcBef>
                <a:spcPts val="600"/>
              </a:spcBef>
              <a:spcAft>
                <a:spcPts val="0"/>
              </a:spcAft>
              <a:buClr>
                <a:schemeClr val="dk1"/>
              </a:buClr>
              <a:buSzPts val="2000"/>
              <a:buFont typeface="Noto Sans Symbols"/>
              <a:buChar char="❑"/>
            </a:pPr>
            <a:r>
              <a:rPr lang="en-US" sz="2000" dirty="0" err="1">
                <a:latin typeface="Arial"/>
                <a:ea typeface="Arial"/>
                <a:cs typeface="Arial"/>
                <a:sym typeface="Arial"/>
              </a:rPr>
              <a:t>Tên</a:t>
            </a:r>
            <a:endParaRPr sz="2000" dirty="0">
              <a:latin typeface="Arial"/>
              <a:ea typeface="Arial"/>
              <a:cs typeface="Arial"/>
              <a:sym typeface="Arial"/>
            </a:endParaRPr>
          </a:p>
          <a:p>
            <a:pPr marL="742950" lvl="1" indent="-285750" algn="just" rtl="0">
              <a:lnSpc>
                <a:spcPct val="100000"/>
              </a:lnSpc>
              <a:spcBef>
                <a:spcPts val="600"/>
              </a:spcBef>
              <a:spcAft>
                <a:spcPts val="0"/>
              </a:spcAft>
              <a:buClr>
                <a:schemeClr val="dk1"/>
              </a:buClr>
              <a:buSzPts val="2000"/>
              <a:buFont typeface="Noto Sans Symbols"/>
              <a:buChar char="❑"/>
            </a:pPr>
            <a:r>
              <a:rPr lang="en-US" sz="2000" dirty="0" err="1">
                <a:latin typeface="Arial"/>
                <a:ea typeface="Arial"/>
                <a:cs typeface="Arial"/>
                <a:sym typeface="Arial"/>
              </a:rPr>
              <a:t>Mô</a:t>
            </a:r>
            <a:r>
              <a:rPr lang="en-US" sz="2000" dirty="0">
                <a:latin typeface="Arial"/>
                <a:ea typeface="Arial"/>
                <a:cs typeface="Arial"/>
                <a:sym typeface="Arial"/>
              </a:rPr>
              <a:t> </a:t>
            </a:r>
            <a:r>
              <a:rPr lang="en-US" sz="2000" dirty="0" err="1">
                <a:latin typeface="Arial"/>
                <a:ea typeface="Arial"/>
                <a:cs typeface="Arial"/>
                <a:sym typeface="Arial"/>
              </a:rPr>
              <a:t>tả</a:t>
            </a:r>
            <a:r>
              <a:rPr lang="en-US" sz="2000" dirty="0">
                <a:latin typeface="Arial"/>
                <a:ea typeface="Arial"/>
                <a:cs typeface="Arial"/>
                <a:sym typeface="Arial"/>
              </a:rPr>
              <a:t> </a:t>
            </a:r>
            <a:r>
              <a:rPr lang="en-US" sz="2000" dirty="0" err="1">
                <a:latin typeface="Arial"/>
                <a:ea typeface="Arial"/>
                <a:cs typeface="Arial"/>
                <a:sym typeface="Arial"/>
              </a:rPr>
              <a:t>ngắn</a:t>
            </a:r>
            <a:r>
              <a:rPr lang="en-US" sz="2000" dirty="0">
                <a:latin typeface="Arial"/>
                <a:ea typeface="Arial"/>
                <a:cs typeface="Arial"/>
                <a:sym typeface="Arial"/>
              </a:rPr>
              <a:t> </a:t>
            </a:r>
            <a:r>
              <a:rPr lang="en-US" sz="2000" dirty="0" err="1">
                <a:latin typeface="Arial"/>
                <a:ea typeface="Arial"/>
                <a:cs typeface="Arial"/>
                <a:sym typeface="Arial"/>
              </a:rPr>
              <a:t>về</a:t>
            </a:r>
            <a:r>
              <a:rPr lang="en-US" sz="2000" dirty="0">
                <a:latin typeface="Arial"/>
                <a:ea typeface="Arial"/>
                <a:cs typeface="Arial"/>
                <a:sym typeface="Arial"/>
              </a:rPr>
              <a:t> </a:t>
            </a:r>
            <a:r>
              <a:rPr lang="en-US" sz="2000" dirty="0" err="1">
                <a:latin typeface="Arial"/>
                <a:ea typeface="Arial"/>
                <a:cs typeface="Arial"/>
                <a:sym typeface="Arial"/>
              </a:rPr>
              <a:t>mẫu</a:t>
            </a:r>
            <a:endParaRPr sz="2000" dirty="0">
              <a:latin typeface="Arial"/>
              <a:ea typeface="Arial"/>
              <a:cs typeface="Arial"/>
              <a:sym typeface="Arial"/>
            </a:endParaRPr>
          </a:p>
          <a:p>
            <a:pPr marL="742950" lvl="1" indent="-285750" algn="just" rtl="0">
              <a:lnSpc>
                <a:spcPct val="100000"/>
              </a:lnSpc>
              <a:spcBef>
                <a:spcPts val="600"/>
              </a:spcBef>
              <a:spcAft>
                <a:spcPts val="0"/>
              </a:spcAft>
              <a:buClr>
                <a:schemeClr val="dk1"/>
              </a:buClr>
              <a:buSzPts val="2000"/>
              <a:buFont typeface="Noto Sans Symbols"/>
              <a:buChar char="❑"/>
            </a:pPr>
            <a:r>
              <a:rPr lang="en-US" sz="2000" dirty="0" err="1">
                <a:latin typeface="Arial"/>
                <a:ea typeface="Arial"/>
                <a:cs typeface="Arial"/>
                <a:sym typeface="Arial"/>
              </a:rPr>
              <a:t>Phân</a:t>
            </a:r>
            <a:r>
              <a:rPr lang="en-US" sz="2000" dirty="0">
                <a:latin typeface="Arial"/>
                <a:ea typeface="Arial"/>
                <a:cs typeface="Arial"/>
                <a:sym typeface="Arial"/>
              </a:rPr>
              <a:t> </a:t>
            </a:r>
            <a:r>
              <a:rPr lang="en-US" sz="2000" dirty="0" err="1">
                <a:latin typeface="Arial"/>
                <a:ea typeface="Arial"/>
                <a:cs typeface="Arial"/>
                <a:sym typeface="Arial"/>
              </a:rPr>
              <a:t>loại</a:t>
            </a:r>
            <a:endParaRPr sz="2000" dirty="0">
              <a:latin typeface="Arial"/>
              <a:ea typeface="Arial"/>
              <a:cs typeface="Arial"/>
              <a:sym typeface="Arial"/>
            </a:endParaRPr>
          </a:p>
          <a:p>
            <a:pPr marL="457200" lvl="0" indent="-457200" algn="just" rtl="0">
              <a:lnSpc>
                <a:spcPct val="120000"/>
              </a:lnSpc>
              <a:spcBef>
                <a:spcPts val="600"/>
              </a:spcBef>
              <a:spcAft>
                <a:spcPts val="0"/>
              </a:spcAft>
              <a:buClr>
                <a:schemeClr val="dk1"/>
              </a:buClr>
              <a:buSzPts val="2400"/>
              <a:buFont typeface="Arial"/>
              <a:buAutoNum type="arabicPeriod"/>
            </a:pPr>
            <a:r>
              <a:rPr lang="en-US" sz="2400" dirty="0" err="1"/>
              <a:t>Ngữ</a:t>
            </a:r>
            <a:r>
              <a:rPr lang="en-US" sz="2400" dirty="0"/>
              <a:t> </a:t>
            </a:r>
            <a:r>
              <a:rPr lang="en-US" sz="2400" dirty="0" err="1"/>
              <a:t>cảnh</a:t>
            </a:r>
            <a:r>
              <a:rPr lang="en-US" sz="2400" dirty="0"/>
              <a:t>/</a:t>
            </a:r>
            <a:r>
              <a:rPr lang="en-US" sz="2400" dirty="0" err="1"/>
              <a:t>trường</a:t>
            </a:r>
            <a:r>
              <a:rPr lang="en-US" sz="2400" dirty="0"/>
              <a:t> </a:t>
            </a:r>
            <a:r>
              <a:rPr lang="en-US" sz="2400" dirty="0" err="1"/>
              <a:t>hợp</a:t>
            </a:r>
            <a:r>
              <a:rPr lang="en-US" sz="2400" dirty="0"/>
              <a:t> </a:t>
            </a:r>
            <a:r>
              <a:rPr lang="en-US" sz="2400" dirty="0" err="1"/>
              <a:t>sử</a:t>
            </a:r>
            <a:r>
              <a:rPr lang="en-US" sz="2400" dirty="0"/>
              <a:t> </a:t>
            </a:r>
            <a:r>
              <a:rPr lang="en-US" sz="2400" dirty="0" err="1"/>
              <a:t>dụng</a:t>
            </a:r>
            <a:endParaRPr sz="2400" dirty="0"/>
          </a:p>
          <a:p>
            <a:pPr marL="457200" lvl="0" indent="-457200" algn="just" rtl="0">
              <a:lnSpc>
                <a:spcPct val="100000"/>
              </a:lnSpc>
              <a:spcBef>
                <a:spcPts val="600"/>
              </a:spcBef>
              <a:spcAft>
                <a:spcPts val="0"/>
              </a:spcAft>
              <a:buClr>
                <a:schemeClr val="dk1"/>
              </a:buClr>
              <a:buSzPts val="2400"/>
              <a:buFont typeface="Arial"/>
              <a:buAutoNum type="arabicPeriod"/>
            </a:pPr>
            <a:r>
              <a:rPr lang="en-US" sz="2400" dirty="0" err="1">
                <a:latin typeface="Arial"/>
                <a:ea typeface="Arial"/>
                <a:cs typeface="Arial"/>
                <a:sym typeface="Arial"/>
              </a:rPr>
              <a:t>Cấu</a:t>
            </a:r>
            <a:r>
              <a:rPr lang="en-US" sz="2400" dirty="0">
                <a:latin typeface="Arial"/>
                <a:ea typeface="Arial"/>
                <a:cs typeface="Arial"/>
                <a:sym typeface="Arial"/>
              </a:rPr>
              <a:t> </a:t>
            </a:r>
            <a:r>
              <a:rPr lang="en-US" sz="2400" dirty="0" err="1">
                <a:latin typeface="Arial"/>
                <a:ea typeface="Arial"/>
                <a:cs typeface="Arial"/>
                <a:sym typeface="Arial"/>
              </a:rPr>
              <a:t>trúc</a:t>
            </a:r>
            <a:r>
              <a:rPr lang="en-US" sz="2400" dirty="0">
                <a:latin typeface="Arial"/>
                <a:ea typeface="Arial"/>
                <a:cs typeface="Arial"/>
                <a:sym typeface="Arial"/>
              </a:rPr>
              <a:t> </a:t>
            </a:r>
            <a:r>
              <a:rPr lang="en-US" sz="2400" dirty="0" err="1">
                <a:latin typeface="Arial"/>
                <a:ea typeface="Arial"/>
                <a:cs typeface="Arial"/>
                <a:sym typeface="Arial"/>
              </a:rPr>
              <a:t>mẫu</a:t>
            </a:r>
            <a:r>
              <a:rPr lang="en-US" sz="2400" dirty="0">
                <a:latin typeface="Arial"/>
                <a:ea typeface="Arial"/>
                <a:cs typeface="Arial"/>
                <a:sym typeface="Arial"/>
              </a:rPr>
              <a:t> </a:t>
            </a:r>
            <a:r>
              <a:rPr lang="en-US" sz="2400" dirty="0" err="1">
                <a:latin typeface="Arial"/>
                <a:ea typeface="Arial"/>
                <a:cs typeface="Arial"/>
                <a:sym typeface="Arial"/>
              </a:rPr>
              <a:t>và</a:t>
            </a:r>
            <a:r>
              <a:rPr lang="en-US" sz="2400" dirty="0">
                <a:latin typeface="Arial"/>
                <a:ea typeface="Arial"/>
                <a:cs typeface="Arial"/>
                <a:sym typeface="Arial"/>
              </a:rPr>
              <a:t> </a:t>
            </a:r>
            <a:r>
              <a:rPr lang="en-US" sz="2400" dirty="0" err="1">
                <a:latin typeface="Arial"/>
                <a:ea typeface="Arial"/>
                <a:cs typeface="Arial"/>
                <a:sym typeface="Arial"/>
              </a:rPr>
              <a:t>mô</a:t>
            </a:r>
            <a:r>
              <a:rPr lang="en-US" sz="2400" dirty="0">
                <a:latin typeface="Arial"/>
                <a:ea typeface="Arial"/>
                <a:cs typeface="Arial"/>
                <a:sym typeface="Arial"/>
              </a:rPr>
              <a:t> </a:t>
            </a:r>
            <a:r>
              <a:rPr lang="en-US" sz="2400" dirty="0" err="1">
                <a:latin typeface="Arial"/>
                <a:ea typeface="Arial"/>
                <a:cs typeface="Arial"/>
                <a:sym typeface="Arial"/>
              </a:rPr>
              <a:t>tả</a:t>
            </a:r>
            <a:r>
              <a:rPr lang="en-US" sz="2400" dirty="0">
                <a:latin typeface="Arial"/>
                <a:ea typeface="Arial"/>
                <a:cs typeface="Arial"/>
                <a:sym typeface="Arial"/>
              </a:rPr>
              <a:t> + </a:t>
            </a:r>
            <a:r>
              <a:rPr lang="en-US" sz="2400" dirty="0" err="1">
                <a:latin typeface="Arial"/>
                <a:ea typeface="Arial"/>
                <a:cs typeface="Arial"/>
                <a:sym typeface="Arial"/>
              </a:rPr>
              <a:t>ví</a:t>
            </a:r>
            <a:r>
              <a:rPr lang="en-US" sz="2400" dirty="0">
                <a:latin typeface="Arial"/>
                <a:ea typeface="Arial"/>
                <a:cs typeface="Arial"/>
                <a:sym typeface="Arial"/>
              </a:rPr>
              <a:t> </a:t>
            </a:r>
            <a:r>
              <a:rPr lang="en-US" sz="2400" dirty="0" err="1">
                <a:latin typeface="Arial"/>
                <a:ea typeface="Arial"/>
                <a:cs typeface="Arial"/>
                <a:sym typeface="Arial"/>
              </a:rPr>
              <a:t>dụ</a:t>
            </a:r>
            <a:r>
              <a:rPr lang="en-US" sz="2400" dirty="0">
                <a:latin typeface="Arial"/>
                <a:ea typeface="Arial"/>
                <a:cs typeface="Arial"/>
                <a:sym typeface="Arial"/>
              </a:rPr>
              <a:t> </a:t>
            </a:r>
            <a:r>
              <a:rPr lang="en-US" sz="2400" dirty="0" err="1">
                <a:latin typeface="Arial"/>
                <a:ea typeface="Arial"/>
                <a:cs typeface="Arial"/>
                <a:sym typeface="Arial"/>
              </a:rPr>
              <a:t>minh</a:t>
            </a:r>
            <a:r>
              <a:rPr lang="en-US" sz="2400" dirty="0">
                <a:latin typeface="Arial"/>
                <a:ea typeface="Arial"/>
                <a:cs typeface="Arial"/>
                <a:sym typeface="Arial"/>
              </a:rPr>
              <a:t> </a:t>
            </a:r>
            <a:r>
              <a:rPr lang="en-US" sz="2400" dirty="0" err="1">
                <a:latin typeface="Arial"/>
                <a:ea typeface="Arial"/>
                <a:cs typeface="Arial"/>
                <a:sym typeface="Arial"/>
              </a:rPr>
              <a:t>họa</a:t>
            </a:r>
            <a:endParaRPr sz="2400" dirty="0">
              <a:latin typeface="Arial"/>
              <a:ea typeface="Arial"/>
              <a:cs typeface="Arial"/>
              <a:sym typeface="Arial"/>
            </a:endParaRPr>
          </a:p>
          <a:p>
            <a:pPr marL="457200" lvl="0" indent="-457200" algn="just" rtl="0">
              <a:lnSpc>
                <a:spcPct val="100000"/>
              </a:lnSpc>
              <a:spcBef>
                <a:spcPts val="600"/>
              </a:spcBef>
              <a:spcAft>
                <a:spcPts val="0"/>
              </a:spcAft>
              <a:buClr>
                <a:schemeClr val="dk1"/>
              </a:buClr>
              <a:buSzPts val="2400"/>
              <a:buFont typeface="Arial"/>
              <a:buAutoNum type="arabicPeriod"/>
            </a:pPr>
            <a:r>
              <a:rPr lang="en-US" sz="2400" dirty="0">
                <a:latin typeface="Arial"/>
                <a:ea typeface="Arial"/>
                <a:cs typeface="Arial"/>
                <a:sym typeface="Arial"/>
              </a:rPr>
              <a:t>Các </a:t>
            </a:r>
            <a:r>
              <a:rPr lang="en-US" sz="2400" dirty="0" err="1">
                <a:latin typeface="Arial"/>
                <a:ea typeface="Arial"/>
                <a:cs typeface="Arial"/>
                <a:sym typeface="Arial"/>
              </a:rPr>
              <a:t>bước</a:t>
            </a:r>
            <a:r>
              <a:rPr lang="en-US" sz="2400" dirty="0">
                <a:latin typeface="Arial"/>
                <a:ea typeface="Arial"/>
                <a:cs typeface="Arial"/>
                <a:sym typeface="Arial"/>
              </a:rPr>
              <a:t> </a:t>
            </a:r>
            <a:r>
              <a:rPr lang="en-US" sz="2400" dirty="0" err="1">
                <a:latin typeface="Arial"/>
                <a:ea typeface="Arial"/>
                <a:cs typeface="Arial"/>
                <a:sym typeface="Arial"/>
              </a:rPr>
              <a:t>hiện</a:t>
            </a:r>
            <a:r>
              <a:rPr lang="en-US" sz="2400" dirty="0">
                <a:latin typeface="Arial"/>
                <a:ea typeface="Arial"/>
                <a:cs typeface="Arial"/>
                <a:sym typeface="Arial"/>
              </a:rPr>
              <a:t> </a:t>
            </a:r>
            <a:r>
              <a:rPr lang="en-US" sz="2400" dirty="0" err="1">
                <a:latin typeface="Arial"/>
                <a:ea typeface="Arial"/>
                <a:cs typeface="Arial"/>
                <a:sym typeface="Arial"/>
              </a:rPr>
              <a:t>thực</a:t>
            </a:r>
            <a:r>
              <a:rPr lang="en-US" sz="2400" dirty="0">
                <a:latin typeface="Arial"/>
                <a:ea typeface="Arial"/>
                <a:cs typeface="Arial"/>
                <a:sym typeface="Arial"/>
              </a:rPr>
              <a:t> </a:t>
            </a:r>
            <a:r>
              <a:rPr lang="en-US" sz="2400" dirty="0" err="1">
                <a:latin typeface="Arial"/>
                <a:ea typeface="Arial"/>
                <a:cs typeface="Arial"/>
                <a:sym typeface="Arial"/>
              </a:rPr>
              <a:t>mẫu</a:t>
            </a:r>
            <a:r>
              <a:rPr lang="en-US" sz="2400" dirty="0">
                <a:latin typeface="Arial"/>
                <a:ea typeface="Arial"/>
                <a:cs typeface="Arial"/>
                <a:sym typeface="Arial"/>
              </a:rPr>
              <a:t> + code </a:t>
            </a:r>
            <a:r>
              <a:rPr lang="en-US" sz="2400" dirty="0" err="1">
                <a:latin typeface="Arial"/>
                <a:ea typeface="Arial"/>
                <a:cs typeface="Arial"/>
                <a:sym typeface="Arial"/>
              </a:rPr>
              <a:t>minh</a:t>
            </a:r>
            <a:r>
              <a:rPr lang="en-US" sz="2400" dirty="0">
                <a:latin typeface="Arial"/>
                <a:ea typeface="Arial"/>
                <a:cs typeface="Arial"/>
                <a:sym typeface="Arial"/>
              </a:rPr>
              <a:t> </a:t>
            </a:r>
            <a:r>
              <a:rPr lang="en-US" sz="2400" dirty="0" err="1">
                <a:latin typeface="Arial"/>
                <a:ea typeface="Arial"/>
                <a:cs typeface="Arial"/>
                <a:sym typeface="Arial"/>
              </a:rPr>
              <a:t>họa</a:t>
            </a:r>
            <a:endParaRPr sz="2400" dirty="0">
              <a:latin typeface="Arial"/>
              <a:ea typeface="Arial"/>
              <a:cs typeface="Arial"/>
              <a:sym typeface="Arial"/>
            </a:endParaRPr>
          </a:p>
          <a:p>
            <a:pPr marL="457200" lvl="0" indent="-457200" algn="just" rtl="0">
              <a:lnSpc>
                <a:spcPct val="100000"/>
              </a:lnSpc>
              <a:spcBef>
                <a:spcPts val="600"/>
              </a:spcBef>
              <a:spcAft>
                <a:spcPts val="0"/>
              </a:spcAft>
              <a:buClr>
                <a:schemeClr val="dk1"/>
              </a:buClr>
              <a:buSzPts val="2400"/>
              <a:buFont typeface="Arial"/>
              <a:buAutoNum type="arabicPeriod"/>
            </a:pPr>
            <a:r>
              <a:rPr lang="en-US" sz="2400" dirty="0" err="1">
                <a:latin typeface="Arial"/>
                <a:ea typeface="Arial"/>
                <a:cs typeface="Arial"/>
                <a:sym typeface="Arial"/>
              </a:rPr>
              <a:t>Ưu</a:t>
            </a:r>
            <a:r>
              <a:rPr lang="en-US" sz="2400" dirty="0">
                <a:latin typeface="Arial"/>
                <a:ea typeface="Arial"/>
                <a:cs typeface="Arial"/>
                <a:sym typeface="Arial"/>
              </a:rPr>
              <a:t> </a:t>
            </a:r>
            <a:r>
              <a:rPr lang="en-US" sz="2400" dirty="0" err="1">
                <a:latin typeface="Arial"/>
                <a:ea typeface="Arial"/>
                <a:cs typeface="Arial"/>
                <a:sym typeface="Arial"/>
              </a:rPr>
              <a:t>điểm</a:t>
            </a:r>
            <a:endParaRPr sz="2400" dirty="0">
              <a:latin typeface="Arial"/>
              <a:ea typeface="Arial"/>
              <a:cs typeface="Arial"/>
              <a:sym typeface="Arial"/>
            </a:endParaRPr>
          </a:p>
          <a:p>
            <a:pPr marL="457200" lvl="0" indent="-457200" algn="just" rtl="0">
              <a:lnSpc>
                <a:spcPct val="100000"/>
              </a:lnSpc>
              <a:spcBef>
                <a:spcPts val="600"/>
              </a:spcBef>
              <a:spcAft>
                <a:spcPts val="0"/>
              </a:spcAft>
              <a:buClr>
                <a:schemeClr val="dk1"/>
              </a:buClr>
              <a:buSzPts val="2400"/>
              <a:buFont typeface="Arial"/>
              <a:buAutoNum type="arabicPeriod"/>
            </a:pPr>
            <a:r>
              <a:rPr lang="en-US" sz="2400" dirty="0" err="1">
                <a:latin typeface="Arial"/>
                <a:ea typeface="Arial"/>
                <a:cs typeface="Arial"/>
                <a:sym typeface="Arial"/>
              </a:rPr>
              <a:t>Nhược</a:t>
            </a:r>
            <a:r>
              <a:rPr lang="en-US" sz="2400" dirty="0">
                <a:latin typeface="Arial"/>
                <a:ea typeface="Arial"/>
                <a:cs typeface="Arial"/>
                <a:sym typeface="Arial"/>
              </a:rPr>
              <a:t> </a:t>
            </a:r>
            <a:r>
              <a:rPr lang="en-US" sz="2400" dirty="0" err="1">
                <a:latin typeface="Arial"/>
                <a:ea typeface="Arial"/>
                <a:cs typeface="Arial"/>
                <a:sym typeface="Arial"/>
              </a:rPr>
              <a:t>điểm</a:t>
            </a:r>
            <a:endParaRPr sz="2400" dirty="0">
              <a:latin typeface="Arial"/>
              <a:ea typeface="Arial"/>
              <a:cs typeface="Arial"/>
              <a:sym typeface="Arial"/>
            </a:endParaRPr>
          </a:p>
          <a:p>
            <a:pPr marL="457200" lvl="0" indent="-457200" algn="just" rtl="0">
              <a:lnSpc>
                <a:spcPct val="100000"/>
              </a:lnSpc>
              <a:spcBef>
                <a:spcPts val="600"/>
              </a:spcBef>
              <a:spcAft>
                <a:spcPts val="0"/>
              </a:spcAft>
              <a:buClr>
                <a:schemeClr val="dk1"/>
              </a:buClr>
              <a:buSzPts val="2400"/>
              <a:buFont typeface="Arial"/>
              <a:buAutoNum type="arabicPeriod"/>
            </a:pPr>
            <a:r>
              <a:rPr lang="en-US" sz="2400" dirty="0">
                <a:latin typeface="Arial"/>
                <a:ea typeface="Arial"/>
                <a:cs typeface="Arial"/>
                <a:sym typeface="Arial"/>
              </a:rPr>
              <a:t>Liên </a:t>
            </a:r>
            <a:r>
              <a:rPr lang="en-US" sz="2400" dirty="0" err="1">
                <a:latin typeface="Arial"/>
                <a:ea typeface="Arial"/>
                <a:cs typeface="Arial"/>
                <a:sym typeface="Arial"/>
              </a:rPr>
              <a:t>quan</a:t>
            </a:r>
            <a:r>
              <a:rPr lang="en-US" sz="2400" dirty="0">
                <a:latin typeface="Arial"/>
                <a:ea typeface="Arial"/>
                <a:cs typeface="Arial"/>
                <a:sym typeface="Arial"/>
              </a:rPr>
              <a:t> </a:t>
            </a:r>
            <a:r>
              <a:rPr lang="en-US" sz="2400" dirty="0" err="1">
                <a:latin typeface="Arial"/>
                <a:ea typeface="Arial"/>
                <a:cs typeface="Arial"/>
                <a:sym typeface="Arial"/>
              </a:rPr>
              <a:t>đến</a:t>
            </a:r>
            <a:r>
              <a:rPr lang="en-US" sz="2400" dirty="0">
                <a:latin typeface="Arial"/>
                <a:ea typeface="Arial"/>
                <a:cs typeface="Arial"/>
                <a:sym typeface="Arial"/>
              </a:rPr>
              <a:t> </a:t>
            </a:r>
            <a:r>
              <a:rPr lang="en-US" sz="2400" dirty="0" err="1">
                <a:latin typeface="Arial"/>
                <a:ea typeface="Arial"/>
                <a:cs typeface="Arial"/>
                <a:sym typeface="Arial"/>
              </a:rPr>
              <a:t>các</a:t>
            </a:r>
            <a:r>
              <a:rPr lang="en-US" sz="2400" dirty="0">
                <a:latin typeface="Arial"/>
                <a:ea typeface="Arial"/>
                <a:cs typeface="Arial"/>
                <a:sym typeface="Arial"/>
              </a:rPr>
              <a:t> </a:t>
            </a:r>
            <a:r>
              <a:rPr lang="en-US" sz="2400" dirty="0" err="1">
                <a:latin typeface="Arial"/>
                <a:ea typeface="Arial"/>
                <a:cs typeface="Arial"/>
                <a:sym typeface="Arial"/>
              </a:rPr>
              <a:t>mẫu</a:t>
            </a:r>
            <a:r>
              <a:rPr lang="en-US" sz="2400" dirty="0">
                <a:latin typeface="Arial"/>
                <a:ea typeface="Arial"/>
                <a:cs typeface="Arial"/>
                <a:sym typeface="Arial"/>
              </a:rPr>
              <a:t> </a:t>
            </a:r>
            <a:r>
              <a:rPr lang="en-US" sz="2400" dirty="0" err="1">
                <a:latin typeface="Arial"/>
                <a:ea typeface="Arial"/>
                <a:cs typeface="Arial"/>
                <a:sym typeface="Arial"/>
              </a:rPr>
              <a:t>khác</a:t>
            </a:r>
            <a:endParaRPr sz="2400" dirty="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g21049d4e727_1_5"/>
          <p:cNvSpPr txBox="1">
            <a:spLocks noGrp="1"/>
          </p:cNvSpPr>
          <p:nvPr>
            <p:ph type="title"/>
          </p:nvPr>
        </p:nvSpPr>
        <p:spPr>
          <a:xfrm>
            <a:off x="457200" y="152400"/>
            <a:ext cx="8686800" cy="685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4000" b="1">
                <a:solidFill>
                  <a:schemeClr val="dk1"/>
                </a:solidFill>
              </a:rPr>
              <a:t>1. Tổng quan</a:t>
            </a:r>
            <a:endParaRPr sz="4000" b="1">
              <a:solidFill>
                <a:schemeClr val="dk1"/>
              </a:solidFill>
            </a:endParaRPr>
          </a:p>
        </p:txBody>
      </p:sp>
      <p:sp>
        <p:nvSpPr>
          <p:cNvPr id="68" name="Google Shape;68;g21049d4e727_1_5"/>
          <p:cNvSpPr txBox="1"/>
          <p:nvPr/>
        </p:nvSpPr>
        <p:spPr>
          <a:xfrm>
            <a:off x="723899" y="1150413"/>
            <a:ext cx="7696200" cy="3031559"/>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1200"/>
              </a:spcBef>
              <a:spcAft>
                <a:spcPts val="0"/>
              </a:spcAft>
              <a:buClr>
                <a:srgbClr val="000000"/>
              </a:buClr>
              <a:buSzPts val="2500"/>
              <a:buFont typeface="Arial"/>
              <a:buChar char="•"/>
            </a:pPr>
            <a:r>
              <a:rPr lang="en-US" sz="2300" b="1" i="0" u="none" strike="noStrike" cap="none" dirty="0" err="1">
                <a:solidFill>
                  <a:srgbClr val="000000"/>
                </a:solidFill>
                <a:latin typeface="Arial"/>
                <a:ea typeface="Arial"/>
                <a:cs typeface="Arial"/>
                <a:sym typeface="Arial"/>
              </a:rPr>
              <a:t>Mô</a:t>
            </a:r>
            <a:r>
              <a:rPr lang="en-US" sz="2300" b="1" i="0" u="none" strike="noStrike" cap="none" dirty="0">
                <a:solidFill>
                  <a:srgbClr val="000000"/>
                </a:solidFill>
                <a:latin typeface="Arial"/>
                <a:ea typeface="Arial"/>
                <a:cs typeface="Arial"/>
                <a:sym typeface="Arial"/>
              </a:rPr>
              <a:t> </a:t>
            </a:r>
            <a:r>
              <a:rPr lang="en-US" sz="2300" b="1" i="0" u="none" strike="noStrike" cap="none" dirty="0" err="1">
                <a:solidFill>
                  <a:srgbClr val="000000"/>
                </a:solidFill>
                <a:latin typeface="Arial"/>
                <a:ea typeface="Arial"/>
                <a:cs typeface="Arial"/>
                <a:sym typeface="Arial"/>
              </a:rPr>
              <a:t>tả</a:t>
            </a:r>
            <a:r>
              <a:rPr lang="en-US" sz="2300" b="1" i="0" u="none" strike="noStrike" cap="none" dirty="0">
                <a:solidFill>
                  <a:srgbClr val="000000"/>
                </a:solidFill>
                <a:latin typeface="Arial"/>
                <a:ea typeface="Arial"/>
                <a:cs typeface="Arial"/>
                <a:sym typeface="Arial"/>
              </a:rPr>
              <a:t> </a:t>
            </a:r>
            <a:r>
              <a:rPr lang="en-US" sz="2300" b="1" i="0" u="none" strike="noStrike" cap="none" dirty="0" err="1">
                <a:solidFill>
                  <a:srgbClr val="000000"/>
                </a:solidFill>
                <a:latin typeface="Arial"/>
                <a:ea typeface="Arial"/>
                <a:cs typeface="Arial"/>
                <a:sym typeface="Arial"/>
              </a:rPr>
              <a:t>ngắn</a:t>
            </a:r>
            <a:r>
              <a:rPr lang="en-US" sz="2300" b="1" i="0" u="none" strike="noStrike" cap="none" dirty="0">
                <a:solidFill>
                  <a:srgbClr val="000000"/>
                </a:solidFill>
                <a:latin typeface="Arial"/>
                <a:ea typeface="Arial"/>
                <a:cs typeface="Arial"/>
                <a:sym typeface="Arial"/>
              </a:rPr>
              <a:t>:</a:t>
            </a:r>
          </a:p>
          <a:p>
            <a:pPr marL="342900" marR="0" lvl="0" indent="-342900" algn="l" rtl="0">
              <a:lnSpc>
                <a:spcPct val="100000"/>
              </a:lnSpc>
              <a:spcBef>
                <a:spcPts val="1200"/>
              </a:spcBef>
              <a:spcAft>
                <a:spcPts val="0"/>
              </a:spcAft>
              <a:buClr>
                <a:srgbClr val="000000"/>
              </a:buClr>
              <a:buSzPct val="50000"/>
              <a:buFont typeface="Courier New" panose="02070309020205020404" pitchFamily="49" charset="0"/>
              <a:buChar char="o"/>
            </a:pPr>
            <a:r>
              <a:rPr lang="en-US" sz="2300" i="0" u="none" strike="noStrike" cap="none" dirty="0">
                <a:solidFill>
                  <a:srgbClr val="000000"/>
                </a:solidFill>
                <a:latin typeface="Arial"/>
                <a:ea typeface="Arial"/>
                <a:cs typeface="Arial"/>
                <a:sym typeface="Arial"/>
              </a:rPr>
              <a:t>Template method </a:t>
            </a:r>
            <a:r>
              <a:rPr lang="en-US" sz="2300" i="0" u="none" strike="noStrike" cap="none" dirty="0" err="1">
                <a:solidFill>
                  <a:srgbClr val="000000"/>
                </a:solidFill>
                <a:latin typeface="Arial"/>
                <a:ea typeface="Arial"/>
                <a:cs typeface="Arial"/>
                <a:sym typeface="Arial"/>
              </a:rPr>
              <a:t>cho</a:t>
            </a:r>
            <a:r>
              <a:rPr lang="en-US" sz="2300" i="0" u="none" strike="noStrike" cap="none" dirty="0">
                <a:solidFill>
                  <a:srgbClr val="000000"/>
                </a:solidFill>
                <a:latin typeface="Arial"/>
                <a:ea typeface="Arial"/>
                <a:cs typeface="Arial"/>
                <a:sym typeface="Arial"/>
              </a:rPr>
              <a:t> </a:t>
            </a:r>
            <a:r>
              <a:rPr lang="en-US" sz="2300" i="0" u="none" strike="noStrike" cap="none" dirty="0" err="1">
                <a:solidFill>
                  <a:srgbClr val="000000"/>
                </a:solidFill>
                <a:latin typeface="Arial"/>
                <a:ea typeface="Arial"/>
                <a:cs typeface="Arial"/>
                <a:sym typeface="Arial"/>
              </a:rPr>
              <a:t>phép</a:t>
            </a:r>
            <a:r>
              <a:rPr lang="vi-VN" sz="2300" i="0" u="none" strike="noStrike" cap="none" dirty="0">
                <a:solidFill>
                  <a:srgbClr val="000000"/>
                </a:solidFill>
                <a:latin typeface="Arial"/>
                <a:ea typeface="Arial"/>
                <a:cs typeface="Arial"/>
                <a:sym typeface="Arial"/>
              </a:rPr>
              <a:t> định</a:t>
            </a:r>
            <a:r>
              <a:rPr lang="en-US" sz="2300" i="0" u="none" strike="noStrike" cap="none" dirty="0">
                <a:solidFill>
                  <a:srgbClr val="000000"/>
                </a:solidFill>
                <a:latin typeface="Arial"/>
                <a:ea typeface="Arial"/>
                <a:cs typeface="Arial"/>
                <a:sym typeface="Arial"/>
              </a:rPr>
              <a:t> </a:t>
            </a:r>
            <a:r>
              <a:rPr lang="en-US" sz="2300" i="0" u="none" strike="noStrike" cap="none" dirty="0" err="1">
                <a:solidFill>
                  <a:srgbClr val="000000"/>
                </a:solidFill>
                <a:latin typeface="Arial"/>
                <a:ea typeface="Arial"/>
                <a:cs typeface="Arial"/>
                <a:sym typeface="Arial"/>
              </a:rPr>
              <a:t>nghĩa</a:t>
            </a:r>
            <a:r>
              <a:rPr lang="vi-VN" sz="2300" i="0" u="none" strike="noStrike" cap="none" dirty="0">
                <a:solidFill>
                  <a:srgbClr val="000000"/>
                </a:solidFill>
                <a:latin typeface="Arial"/>
                <a:ea typeface="Arial"/>
                <a:cs typeface="Arial"/>
                <a:sym typeface="Arial"/>
              </a:rPr>
              <a:t> khung</a:t>
            </a:r>
            <a:r>
              <a:rPr lang="en-US" sz="2300" i="0" u="none" strike="noStrike" cap="none" dirty="0">
                <a:solidFill>
                  <a:srgbClr val="000000"/>
                </a:solidFill>
                <a:latin typeface="Arial"/>
                <a:ea typeface="Arial"/>
                <a:cs typeface="Arial"/>
                <a:sym typeface="Arial"/>
              </a:rPr>
              <a:t> (</a:t>
            </a:r>
            <a:r>
              <a:rPr lang="en-US" sz="2300" i="0" u="none" strike="noStrike" cap="none" dirty="0" err="1">
                <a:solidFill>
                  <a:srgbClr val="000000"/>
                </a:solidFill>
                <a:latin typeface="Arial"/>
                <a:ea typeface="Arial"/>
                <a:cs typeface="Arial"/>
                <a:sym typeface="Arial"/>
              </a:rPr>
              <a:t>cấu</a:t>
            </a:r>
            <a:r>
              <a:rPr lang="en-US" sz="2300" i="0" u="none" strike="noStrike" cap="none" dirty="0">
                <a:solidFill>
                  <a:srgbClr val="000000"/>
                </a:solidFill>
                <a:latin typeface="Arial"/>
                <a:ea typeface="Arial"/>
                <a:cs typeface="Arial"/>
                <a:sym typeface="Arial"/>
              </a:rPr>
              <a:t> </a:t>
            </a:r>
            <a:r>
              <a:rPr lang="en-US" sz="2300" i="0" u="none" strike="noStrike" cap="none" dirty="0" err="1">
                <a:solidFill>
                  <a:srgbClr val="000000"/>
                </a:solidFill>
                <a:latin typeface="Arial"/>
                <a:ea typeface="Arial"/>
                <a:cs typeface="Arial"/>
                <a:sym typeface="Arial"/>
              </a:rPr>
              <a:t>trúc</a:t>
            </a:r>
            <a:r>
              <a:rPr lang="en-US" sz="2300" i="0" u="none" strike="noStrike" cap="none" dirty="0">
                <a:solidFill>
                  <a:srgbClr val="000000"/>
                </a:solidFill>
                <a:latin typeface="Arial"/>
                <a:ea typeface="Arial"/>
                <a:cs typeface="Arial"/>
                <a:sym typeface="Arial"/>
              </a:rPr>
              <a:t> </a:t>
            </a:r>
            <a:r>
              <a:rPr lang="en-US" sz="2300" i="0" u="none" strike="noStrike" cap="none" dirty="0" err="1">
                <a:solidFill>
                  <a:srgbClr val="000000"/>
                </a:solidFill>
                <a:latin typeface="Arial"/>
                <a:ea typeface="Arial"/>
                <a:cs typeface="Arial"/>
                <a:sym typeface="Arial"/>
              </a:rPr>
              <a:t>chung</a:t>
            </a:r>
            <a:r>
              <a:rPr lang="en-US" sz="2300" i="0" u="none" strike="noStrike" cap="none" dirty="0">
                <a:solidFill>
                  <a:srgbClr val="000000"/>
                </a:solidFill>
                <a:latin typeface="Arial"/>
                <a:ea typeface="Arial"/>
                <a:cs typeface="Arial"/>
                <a:sym typeface="Arial"/>
              </a:rPr>
              <a:t>)</a:t>
            </a:r>
            <a:r>
              <a:rPr lang="vi-VN" sz="2300" i="0" u="none" strike="noStrike" cap="none" dirty="0">
                <a:solidFill>
                  <a:srgbClr val="000000"/>
                </a:solidFill>
                <a:latin typeface="Arial"/>
                <a:ea typeface="Arial"/>
                <a:cs typeface="Arial"/>
                <a:sym typeface="Arial"/>
              </a:rPr>
              <a:t> của thuật toán trong </a:t>
            </a:r>
            <a:r>
              <a:rPr lang="en-US" sz="2300" i="0" u="none" strike="noStrike" cap="none" dirty="0" err="1">
                <a:solidFill>
                  <a:srgbClr val="000000"/>
                </a:solidFill>
                <a:latin typeface="Arial"/>
                <a:ea typeface="Arial"/>
                <a:cs typeface="Arial"/>
                <a:sym typeface="Arial"/>
              </a:rPr>
              <a:t>lớp</a:t>
            </a:r>
            <a:r>
              <a:rPr lang="en-US" sz="2300" i="0" u="none" strike="noStrike" cap="none" dirty="0">
                <a:solidFill>
                  <a:srgbClr val="000000"/>
                </a:solidFill>
                <a:latin typeface="Arial"/>
                <a:ea typeface="Arial"/>
                <a:cs typeface="Arial"/>
                <a:sym typeface="Arial"/>
              </a:rPr>
              <a:t> cha </a:t>
            </a:r>
            <a:r>
              <a:rPr lang="vi-VN" sz="2300" i="0" u="none" strike="noStrike" cap="none" dirty="0">
                <a:solidFill>
                  <a:srgbClr val="000000"/>
                </a:solidFill>
                <a:latin typeface="Arial"/>
                <a:ea typeface="Arial"/>
                <a:cs typeface="Arial"/>
                <a:sym typeface="Arial"/>
              </a:rPr>
              <a:t>nhưng cho phép các lớp con</a:t>
            </a:r>
            <a:r>
              <a:rPr lang="en-US" sz="2300" i="0" u="none" strike="noStrike" cap="none" dirty="0">
                <a:solidFill>
                  <a:srgbClr val="000000"/>
                </a:solidFill>
                <a:latin typeface="Arial"/>
                <a:ea typeface="Arial"/>
                <a:cs typeface="Arial"/>
                <a:sym typeface="Arial"/>
              </a:rPr>
              <a:t> (subclass)</a:t>
            </a:r>
            <a:r>
              <a:rPr lang="vi-VN" sz="2300" i="0" u="none" strike="noStrike" cap="none" dirty="0">
                <a:solidFill>
                  <a:srgbClr val="000000"/>
                </a:solidFill>
                <a:latin typeface="Arial"/>
                <a:ea typeface="Arial"/>
                <a:cs typeface="Arial"/>
                <a:sym typeface="Arial"/>
              </a:rPr>
              <a:t> </a:t>
            </a:r>
            <a:r>
              <a:rPr lang="en-US" sz="2300" i="0" u="none" strike="noStrike" cap="none" dirty="0">
                <a:solidFill>
                  <a:srgbClr val="000000"/>
                </a:solidFill>
                <a:latin typeface="Arial"/>
                <a:ea typeface="Arial"/>
                <a:cs typeface="Arial"/>
                <a:sym typeface="Arial"/>
              </a:rPr>
              <a:t>override </a:t>
            </a:r>
            <a:r>
              <a:rPr lang="vi-VN" sz="2300" i="0" u="none" strike="noStrike" cap="none" dirty="0">
                <a:solidFill>
                  <a:srgbClr val="000000"/>
                </a:solidFill>
                <a:latin typeface="Arial"/>
                <a:ea typeface="Arial"/>
                <a:cs typeface="Arial"/>
                <a:sym typeface="Arial"/>
              </a:rPr>
              <a:t>các bước cụ thể của thuật toán mà không thay đổi cấu trúc của </a:t>
            </a:r>
            <a:r>
              <a:rPr lang="en-US" sz="2300" i="0" u="none" strike="noStrike" cap="none" dirty="0" err="1">
                <a:solidFill>
                  <a:srgbClr val="000000"/>
                </a:solidFill>
                <a:latin typeface="Arial"/>
                <a:ea typeface="Arial"/>
                <a:cs typeface="Arial"/>
                <a:sym typeface="Arial"/>
              </a:rPr>
              <a:t>nó</a:t>
            </a:r>
            <a:endParaRPr lang="en-US" sz="2300" i="0" u="none" strike="noStrike" cap="none" dirty="0">
              <a:solidFill>
                <a:srgbClr val="000000"/>
              </a:solidFill>
              <a:latin typeface="Arial"/>
              <a:ea typeface="Arial"/>
              <a:cs typeface="Arial"/>
              <a:sym typeface="Arial"/>
            </a:endParaRPr>
          </a:p>
          <a:p>
            <a:pPr marL="342900" marR="0" lvl="0" indent="-342900" algn="l" rtl="0">
              <a:lnSpc>
                <a:spcPct val="100000"/>
              </a:lnSpc>
              <a:spcBef>
                <a:spcPts val="1200"/>
              </a:spcBef>
              <a:spcAft>
                <a:spcPts val="0"/>
              </a:spcAft>
              <a:buClr>
                <a:srgbClr val="000000"/>
              </a:buClr>
              <a:buSzPct val="50000"/>
              <a:buFont typeface="Courier New" panose="02070309020205020404" pitchFamily="49" charset="0"/>
              <a:buChar char="o"/>
            </a:pPr>
            <a:r>
              <a:rPr lang="en-US" sz="2300" b="1" i="0" u="none" strike="noStrike" cap="none" dirty="0" err="1">
                <a:solidFill>
                  <a:srgbClr val="000000"/>
                </a:solidFill>
                <a:latin typeface="Arial"/>
                <a:ea typeface="Arial"/>
                <a:cs typeface="Arial"/>
                <a:sym typeface="Arial"/>
              </a:rPr>
              <a:t>Phân</a:t>
            </a:r>
            <a:r>
              <a:rPr lang="en-US" sz="2300" b="1" i="0" u="none" strike="noStrike" cap="none" dirty="0">
                <a:solidFill>
                  <a:srgbClr val="000000"/>
                </a:solidFill>
                <a:latin typeface="Arial"/>
                <a:ea typeface="Arial"/>
                <a:cs typeface="Arial"/>
                <a:sym typeface="Arial"/>
              </a:rPr>
              <a:t> </a:t>
            </a:r>
            <a:r>
              <a:rPr lang="en-US" sz="2300" b="1" i="0" u="none" strike="noStrike" cap="none" dirty="0" err="1">
                <a:solidFill>
                  <a:srgbClr val="000000"/>
                </a:solidFill>
                <a:latin typeface="Arial"/>
                <a:ea typeface="Arial"/>
                <a:cs typeface="Arial"/>
                <a:sym typeface="Arial"/>
              </a:rPr>
              <a:t>loại</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Thuộc</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phân</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nhóm</a:t>
            </a:r>
            <a:r>
              <a:rPr lang="en-US" sz="2300" b="0" i="0" u="none" strike="noStrike" cap="none" dirty="0">
                <a:solidFill>
                  <a:srgbClr val="000000"/>
                </a:solidFill>
                <a:latin typeface="Arial"/>
                <a:ea typeface="Arial"/>
                <a:cs typeface="Arial"/>
                <a:sym typeface="Arial"/>
              </a:rPr>
              <a:t> </a:t>
            </a:r>
            <a:r>
              <a:rPr lang="en-US" sz="2300" b="1" i="0" u="none" strike="noStrike" cap="none" dirty="0">
                <a:solidFill>
                  <a:schemeClr val="dk1"/>
                </a:solidFill>
                <a:latin typeface="Arial"/>
                <a:ea typeface="Arial"/>
                <a:cs typeface="Arial"/>
                <a:sym typeface="Arial"/>
              </a:rPr>
              <a:t>Behavior patterns</a:t>
            </a:r>
            <a:br>
              <a:rPr lang="en-US" sz="2300" b="1" i="0" u="none" strike="noStrike" cap="none" dirty="0">
                <a:solidFill>
                  <a:schemeClr val="dk1"/>
                </a:solidFill>
                <a:latin typeface="Tahoma"/>
                <a:ea typeface="Tahoma"/>
                <a:cs typeface="Tahoma"/>
                <a:sym typeface="Tahoma"/>
              </a:rPr>
            </a:br>
            <a:endParaRPr sz="2300" b="1" i="0" u="none" strike="noStrike" cap="none" dirty="0">
              <a:solidFill>
                <a:schemeClr val="dk1"/>
              </a:solidFill>
              <a:latin typeface="Tahoma"/>
              <a:ea typeface="Tahoma"/>
              <a:cs typeface="Tahoma"/>
              <a:sym typeface="Tahoma"/>
            </a:endParaRPr>
          </a:p>
        </p:txBody>
      </p:sp>
      <p:pic>
        <p:nvPicPr>
          <p:cNvPr id="4" name="Picture 3">
            <a:extLst>
              <a:ext uri="{FF2B5EF4-FFF2-40B4-BE49-F238E27FC236}">
                <a16:creationId xmlns:a16="http://schemas.microsoft.com/office/drawing/2014/main" id="{0D23B110-3596-92C1-FB63-7C4313481B65}"/>
              </a:ext>
            </a:extLst>
          </p:cNvPr>
          <p:cNvPicPr>
            <a:picLocks noChangeAspect="1"/>
          </p:cNvPicPr>
          <p:nvPr/>
        </p:nvPicPr>
        <p:blipFill>
          <a:blip r:embed="rId3"/>
          <a:stretch>
            <a:fillRect/>
          </a:stretch>
        </p:blipFill>
        <p:spPr>
          <a:xfrm>
            <a:off x="2398881" y="3851517"/>
            <a:ext cx="4346237" cy="285408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g21049d4e727_1_10"/>
          <p:cNvSpPr txBox="1">
            <a:spLocks noGrp="1"/>
          </p:cNvSpPr>
          <p:nvPr>
            <p:ph type="title"/>
          </p:nvPr>
        </p:nvSpPr>
        <p:spPr>
          <a:xfrm>
            <a:off x="457200" y="152400"/>
            <a:ext cx="8686800" cy="685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4000" b="1">
                <a:solidFill>
                  <a:schemeClr val="dk1"/>
                </a:solidFill>
              </a:rPr>
              <a:t>2. Ngữ cảnh/trường hợp sử dụng</a:t>
            </a:r>
            <a:endParaRPr/>
          </a:p>
        </p:txBody>
      </p:sp>
      <p:pic>
        <p:nvPicPr>
          <p:cNvPr id="4" name="Picture 3">
            <a:extLst>
              <a:ext uri="{FF2B5EF4-FFF2-40B4-BE49-F238E27FC236}">
                <a16:creationId xmlns:a16="http://schemas.microsoft.com/office/drawing/2014/main" id="{6D15FF7E-E9B8-59BD-F385-83D1B5329FAB}"/>
              </a:ext>
            </a:extLst>
          </p:cNvPr>
          <p:cNvPicPr>
            <a:picLocks noChangeAspect="1"/>
          </p:cNvPicPr>
          <p:nvPr/>
        </p:nvPicPr>
        <p:blipFill>
          <a:blip r:embed="rId3"/>
          <a:stretch>
            <a:fillRect/>
          </a:stretch>
        </p:blipFill>
        <p:spPr>
          <a:xfrm>
            <a:off x="53598" y="1445287"/>
            <a:ext cx="4518402" cy="3775693"/>
          </a:xfrm>
          <a:prstGeom prst="rect">
            <a:avLst/>
          </a:prstGeom>
        </p:spPr>
      </p:pic>
      <p:pic>
        <p:nvPicPr>
          <p:cNvPr id="8" name="Picture 7">
            <a:extLst>
              <a:ext uri="{FF2B5EF4-FFF2-40B4-BE49-F238E27FC236}">
                <a16:creationId xmlns:a16="http://schemas.microsoft.com/office/drawing/2014/main" id="{FF2A3FBB-6ECA-C3C4-EC88-22F3431099B3}"/>
              </a:ext>
            </a:extLst>
          </p:cNvPr>
          <p:cNvPicPr>
            <a:picLocks noChangeAspect="1"/>
          </p:cNvPicPr>
          <p:nvPr/>
        </p:nvPicPr>
        <p:blipFill>
          <a:blip r:embed="rId4"/>
          <a:stretch>
            <a:fillRect/>
          </a:stretch>
        </p:blipFill>
        <p:spPr>
          <a:xfrm>
            <a:off x="4572000" y="1406012"/>
            <a:ext cx="4518402" cy="3854245"/>
          </a:xfrm>
          <a:prstGeom prst="rect">
            <a:avLst/>
          </a:prstGeom>
        </p:spPr>
      </p:pic>
      <p:sp>
        <p:nvSpPr>
          <p:cNvPr id="9" name="Arrow: Down 8">
            <a:extLst>
              <a:ext uri="{FF2B5EF4-FFF2-40B4-BE49-F238E27FC236}">
                <a16:creationId xmlns:a16="http://schemas.microsoft.com/office/drawing/2014/main" id="{6F9EF324-1A78-90AF-1057-6B479E34A5F9}"/>
              </a:ext>
            </a:extLst>
          </p:cNvPr>
          <p:cNvSpPr/>
          <p:nvPr/>
        </p:nvSpPr>
        <p:spPr>
          <a:xfrm rot="16200000">
            <a:off x="4473091" y="2317345"/>
            <a:ext cx="362487" cy="95258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g21049d4e727_1_10"/>
          <p:cNvSpPr txBox="1">
            <a:spLocks noGrp="1"/>
          </p:cNvSpPr>
          <p:nvPr>
            <p:ph type="title"/>
          </p:nvPr>
        </p:nvSpPr>
        <p:spPr>
          <a:xfrm>
            <a:off x="457200" y="152400"/>
            <a:ext cx="8686800" cy="685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4000" b="1">
                <a:solidFill>
                  <a:schemeClr val="dk1"/>
                </a:solidFill>
              </a:rPr>
              <a:t>2. Ngữ cảnh/trường hợp sử dụng</a:t>
            </a:r>
            <a:endParaRPr/>
          </a:p>
        </p:txBody>
      </p:sp>
      <p:sp>
        <p:nvSpPr>
          <p:cNvPr id="74" name="Google Shape;74;g21049d4e727_1_10"/>
          <p:cNvSpPr txBox="1"/>
          <p:nvPr/>
        </p:nvSpPr>
        <p:spPr>
          <a:xfrm>
            <a:off x="838200" y="1331598"/>
            <a:ext cx="7467600" cy="4693552"/>
          </a:xfrm>
          <a:prstGeom prst="rect">
            <a:avLst/>
          </a:prstGeom>
          <a:noFill/>
          <a:ln>
            <a:noFill/>
          </a:ln>
        </p:spPr>
        <p:txBody>
          <a:bodyPr spcFirstLastPara="1" wrap="square" lIns="91425" tIns="45700" rIns="91425" bIns="45700" anchor="t" anchorCtr="0">
            <a:spAutoFit/>
          </a:bodyPr>
          <a:lstStyle/>
          <a:p>
            <a:pPr marL="342900" indent="-342900" algn="just">
              <a:buSzPts val="2500"/>
              <a:buFont typeface="Arial"/>
              <a:buChar char="•"/>
            </a:pPr>
            <a:r>
              <a:rPr lang="vi-VN" sz="2300" b="0" i="0" u="none" strike="noStrike" cap="none" dirty="0">
                <a:solidFill>
                  <a:srgbClr val="000000"/>
                </a:solidFill>
                <a:latin typeface="Arial"/>
                <a:ea typeface="Arial"/>
                <a:cs typeface="Arial"/>
                <a:sym typeface="Arial"/>
              </a:rPr>
              <a:t>Khi có một thuật toán với nhiều bước và mong muốn cho phép tùy chỉnh chúng trong lớp con.</a:t>
            </a:r>
            <a:endParaRPr lang="en-US" sz="2300" b="0" i="0" u="none" strike="noStrike" cap="none" dirty="0">
              <a:solidFill>
                <a:srgbClr val="000000"/>
              </a:solidFill>
              <a:latin typeface="Arial"/>
              <a:ea typeface="Arial"/>
              <a:cs typeface="Arial"/>
              <a:sym typeface="Arial"/>
            </a:endParaRPr>
          </a:p>
          <a:p>
            <a:pPr marL="342900" indent="-342900" algn="just">
              <a:buSzPts val="2500"/>
              <a:buFont typeface="Arial"/>
              <a:buChar char="•"/>
            </a:pPr>
            <a:endParaRPr lang="en-US" sz="2300" b="0" i="0" u="none" strike="noStrike" cap="none" dirty="0">
              <a:solidFill>
                <a:srgbClr val="000000"/>
              </a:solidFill>
              <a:latin typeface="Arial"/>
              <a:ea typeface="Arial"/>
              <a:cs typeface="Arial"/>
              <a:sym typeface="Arial"/>
            </a:endParaRPr>
          </a:p>
          <a:p>
            <a:pPr marL="342900" indent="-342900" algn="just">
              <a:buSzPts val="2500"/>
              <a:buFont typeface="Arial"/>
              <a:buChar char="•"/>
            </a:pPr>
            <a:r>
              <a:rPr lang="vi-VN" sz="2300" dirty="0"/>
              <a:t>Khi</a:t>
            </a:r>
            <a:r>
              <a:rPr lang="en-US" sz="2300" dirty="0"/>
              <a:t> </a:t>
            </a:r>
            <a:r>
              <a:rPr lang="vi-VN" sz="2300" dirty="0"/>
              <a:t>muốn tránh việc lặp lại mã bằng cách tạo một bản mẫu cho các phương thức cơ bản</a:t>
            </a:r>
            <a:r>
              <a:rPr lang="en-US" sz="2300" dirty="0"/>
              <a:t> </a:t>
            </a:r>
            <a:r>
              <a:rPr lang="en-US" sz="2300" dirty="0" err="1"/>
              <a:t>trong</a:t>
            </a:r>
            <a:r>
              <a:rPr lang="en-US" sz="2300" dirty="0"/>
              <a:t> interface</a:t>
            </a:r>
          </a:p>
          <a:p>
            <a:pPr marL="342900" indent="-342900" algn="just">
              <a:buSzPts val="2500"/>
              <a:buFont typeface="Arial"/>
              <a:buChar char="•"/>
            </a:pPr>
            <a:endParaRPr lang="en-US" sz="2300" b="0" i="0" u="none" strike="noStrike" cap="none" dirty="0">
              <a:solidFill>
                <a:srgbClr val="000000"/>
              </a:solidFill>
              <a:latin typeface="Arial"/>
              <a:ea typeface="Arial"/>
              <a:cs typeface="Arial"/>
              <a:sym typeface="Arial"/>
            </a:endParaRPr>
          </a:p>
          <a:p>
            <a:pPr marL="342900" marR="0" lvl="0" indent="-342900" algn="just" rtl="0">
              <a:lnSpc>
                <a:spcPct val="100000"/>
              </a:lnSpc>
              <a:spcBef>
                <a:spcPts val="0"/>
              </a:spcBef>
              <a:spcAft>
                <a:spcPts val="0"/>
              </a:spcAft>
              <a:buClr>
                <a:srgbClr val="000000"/>
              </a:buClr>
              <a:buSzPts val="2500"/>
              <a:buFont typeface="Arial"/>
              <a:buChar char="•"/>
            </a:pPr>
            <a:r>
              <a:rPr lang="vi-VN" sz="2300" b="0" i="0" u="none" strike="noStrike" cap="none" dirty="0">
                <a:solidFill>
                  <a:srgbClr val="000000"/>
                </a:solidFill>
                <a:latin typeface="Arial"/>
                <a:ea typeface="Arial"/>
                <a:cs typeface="Arial"/>
                <a:sym typeface="Arial"/>
              </a:rPr>
              <a:t>Khi bạn muốn tạo ra một cấu trúc thuật toán mà cho phép các phần cụ thể của thuật toán có thể thay đổi linh hoạt</a:t>
            </a:r>
            <a:endParaRPr lang="en-US" sz="2300" b="0" i="0" u="none" strike="noStrike" cap="none" dirty="0">
              <a:solidFill>
                <a:srgbClr val="000000"/>
              </a:solidFill>
              <a:latin typeface="Arial"/>
              <a:ea typeface="Arial"/>
              <a:cs typeface="Arial"/>
              <a:sym typeface="Arial"/>
            </a:endParaRPr>
          </a:p>
          <a:p>
            <a:pPr marL="342900" marR="0" lvl="0" indent="-342900" algn="just" rtl="0">
              <a:lnSpc>
                <a:spcPct val="100000"/>
              </a:lnSpc>
              <a:spcBef>
                <a:spcPts val="0"/>
              </a:spcBef>
              <a:spcAft>
                <a:spcPts val="0"/>
              </a:spcAft>
              <a:buClr>
                <a:srgbClr val="000000"/>
              </a:buClr>
              <a:buSzPts val="2500"/>
              <a:buFont typeface="Arial"/>
              <a:buChar char="•"/>
            </a:pPr>
            <a:endParaRPr lang="en-US" sz="2300" b="0" i="0" u="none" strike="noStrike" cap="none" dirty="0">
              <a:solidFill>
                <a:srgbClr val="000000"/>
              </a:solidFill>
              <a:latin typeface="Arial"/>
              <a:ea typeface="Arial"/>
              <a:cs typeface="Arial"/>
              <a:sym typeface="Arial"/>
            </a:endParaRPr>
          </a:p>
          <a:p>
            <a:pPr marL="342900" marR="0" lvl="0" indent="-342900" algn="just" rtl="0">
              <a:lnSpc>
                <a:spcPct val="100000"/>
              </a:lnSpc>
              <a:spcBef>
                <a:spcPts val="0"/>
              </a:spcBef>
              <a:spcAft>
                <a:spcPts val="0"/>
              </a:spcAft>
              <a:buClr>
                <a:srgbClr val="000000"/>
              </a:buClr>
              <a:buSzPts val="2500"/>
              <a:buFont typeface="Arial"/>
              <a:buChar char="•"/>
            </a:pPr>
            <a:r>
              <a:rPr lang="vi-VN" sz="2300" b="0" i="0" u="none" strike="noStrike" cap="none" dirty="0">
                <a:solidFill>
                  <a:srgbClr val="000000"/>
                </a:solidFill>
                <a:latin typeface="Arial"/>
                <a:ea typeface="Arial"/>
                <a:cs typeface="Arial"/>
                <a:sym typeface="Arial"/>
              </a:rPr>
              <a:t>Khi muốn phân tách quá trình thực thi của một thuật toán </a:t>
            </a:r>
            <a:r>
              <a:rPr lang="en-US" sz="2300" b="0" i="0" u="none" strike="noStrike" cap="none" dirty="0" err="1">
                <a:solidFill>
                  <a:srgbClr val="000000"/>
                </a:solidFill>
                <a:latin typeface="Arial"/>
                <a:ea typeface="Arial"/>
                <a:cs typeface="Arial"/>
                <a:sym typeface="Arial"/>
              </a:rPr>
              <a:t>khỏi</a:t>
            </a:r>
            <a:r>
              <a:rPr lang="vi-VN" sz="2300" b="0" i="0" u="none" strike="noStrike" cap="none" dirty="0">
                <a:solidFill>
                  <a:srgbClr val="000000"/>
                </a:solidFill>
                <a:latin typeface="Arial"/>
                <a:ea typeface="Arial"/>
                <a:cs typeface="Arial"/>
                <a:sym typeface="Arial"/>
              </a:rPr>
              <a:t> cấu trúc</a:t>
            </a:r>
            <a:r>
              <a:rPr lang="en-US" sz="2300" b="0" i="0" u="none" strike="noStrike" cap="none" dirty="0">
                <a:solidFill>
                  <a:srgbClr val="000000"/>
                </a:solidFill>
                <a:latin typeface="Arial"/>
                <a:ea typeface="Arial"/>
                <a:cs typeface="Arial"/>
                <a:sym typeface="Arial"/>
              </a:rPr>
              <a:t> </a:t>
            </a:r>
            <a:r>
              <a:rPr lang="vi-VN" sz="2300" b="0" i="0" u="none" strike="noStrike" cap="none" dirty="0">
                <a:solidFill>
                  <a:srgbClr val="000000"/>
                </a:solidFill>
                <a:latin typeface="Arial"/>
                <a:ea typeface="Arial"/>
                <a:cs typeface="Arial"/>
                <a:sym typeface="Arial"/>
              </a:rPr>
              <a:t>cụ thể của thuật toán</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giúp</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tạo</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ra</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một</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cấu</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trúc</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dễ</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bảo</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trì</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và</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mở</a:t>
            </a:r>
            <a:r>
              <a:rPr lang="en-US" sz="2300" b="0" i="0" u="none" strike="noStrike" cap="none" dirty="0">
                <a:solidFill>
                  <a:srgbClr val="000000"/>
                </a:solidFill>
                <a:latin typeface="Arial"/>
                <a:ea typeface="Arial"/>
                <a:cs typeface="Arial"/>
                <a:sym typeface="Arial"/>
              </a:rPr>
              <a:t> </a:t>
            </a:r>
            <a:r>
              <a:rPr lang="en-US" sz="2300" b="0" i="0" u="none" strike="noStrike" cap="none" dirty="0" err="1">
                <a:solidFill>
                  <a:srgbClr val="000000"/>
                </a:solidFill>
                <a:latin typeface="Arial"/>
                <a:ea typeface="Arial"/>
                <a:cs typeface="Arial"/>
                <a:sym typeface="Arial"/>
              </a:rPr>
              <a:t>rộng</a:t>
            </a:r>
            <a:r>
              <a:rPr lang="en-US" sz="2300" b="0" i="0" u="none" strike="noStrike" cap="none" dirty="0">
                <a:solidFill>
                  <a:srgbClr val="000000"/>
                </a:solidFill>
                <a:latin typeface="Arial"/>
                <a:ea typeface="Arial"/>
                <a:cs typeface="Arial"/>
                <a:sym typeface="Arial"/>
              </a:rPr>
              <a:t>.</a:t>
            </a:r>
            <a:endParaRPr sz="23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4043017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g21049d4e727_1_15"/>
          <p:cNvSpPr txBox="1">
            <a:spLocks noGrp="1"/>
          </p:cNvSpPr>
          <p:nvPr>
            <p:ph type="title"/>
          </p:nvPr>
        </p:nvSpPr>
        <p:spPr>
          <a:xfrm>
            <a:off x="457200" y="152400"/>
            <a:ext cx="8686800" cy="685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4000" b="1" dirty="0">
                <a:solidFill>
                  <a:schemeClr val="dk1"/>
                </a:solidFill>
              </a:rPr>
              <a:t>3. </a:t>
            </a:r>
            <a:r>
              <a:rPr lang="en-US" sz="4000" b="1" dirty="0" err="1">
                <a:solidFill>
                  <a:schemeClr val="dk1"/>
                </a:solidFill>
              </a:rPr>
              <a:t>Cấu</a:t>
            </a:r>
            <a:r>
              <a:rPr lang="en-US" sz="4000" b="1" dirty="0">
                <a:solidFill>
                  <a:schemeClr val="dk1"/>
                </a:solidFill>
              </a:rPr>
              <a:t> </a:t>
            </a:r>
            <a:r>
              <a:rPr lang="en-US" sz="4000" b="1" dirty="0" err="1">
                <a:solidFill>
                  <a:schemeClr val="dk1"/>
                </a:solidFill>
              </a:rPr>
              <a:t>trúc</a:t>
            </a:r>
            <a:r>
              <a:rPr lang="en-US" sz="4000" b="1" dirty="0">
                <a:solidFill>
                  <a:schemeClr val="dk1"/>
                </a:solidFill>
              </a:rPr>
              <a:t> </a:t>
            </a:r>
            <a:r>
              <a:rPr lang="en-US" sz="4000" b="1" dirty="0" err="1">
                <a:solidFill>
                  <a:schemeClr val="dk1"/>
                </a:solidFill>
              </a:rPr>
              <a:t>mẫu</a:t>
            </a:r>
            <a:endParaRPr dirty="0"/>
          </a:p>
        </p:txBody>
      </p:sp>
      <p:pic>
        <p:nvPicPr>
          <p:cNvPr id="4" name="Picture 3">
            <a:extLst>
              <a:ext uri="{FF2B5EF4-FFF2-40B4-BE49-F238E27FC236}">
                <a16:creationId xmlns:a16="http://schemas.microsoft.com/office/drawing/2014/main" id="{3872CC91-A9D9-BE12-968B-526A7597A11D}"/>
              </a:ext>
            </a:extLst>
          </p:cNvPr>
          <p:cNvPicPr>
            <a:picLocks noChangeAspect="1"/>
          </p:cNvPicPr>
          <p:nvPr/>
        </p:nvPicPr>
        <p:blipFill>
          <a:blip r:embed="rId3"/>
          <a:stretch>
            <a:fillRect/>
          </a:stretch>
        </p:blipFill>
        <p:spPr>
          <a:xfrm>
            <a:off x="851968" y="1427467"/>
            <a:ext cx="7440063" cy="473458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g21049d4e727_1_32"/>
          <p:cNvSpPr txBox="1">
            <a:spLocks noGrp="1"/>
          </p:cNvSpPr>
          <p:nvPr>
            <p:ph type="title"/>
          </p:nvPr>
        </p:nvSpPr>
        <p:spPr>
          <a:xfrm>
            <a:off x="457200" y="152400"/>
            <a:ext cx="8686800" cy="685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4000" b="1">
                <a:solidFill>
                  <a:schemeClr val="dk1"/>
                </a:solidFill>
              </a:rPr>
              <a:t>3. Mô tả</a:t>
            </a:r>
            <a:endParaRPr/>
          </a:p>
        </p:txBody>
      </p:sp>
      <p:sp>
        <p:nvSpPr>
          <p:cNvPr id="100" name="Google Shape;100;g21049d4e727_1_32"/>
          <p:cNvSpPr txBox="1"/>
          <p:nvPr/>
        </p:nvSpPr>
        <p:spPr>
          <a:xfrm>
            <a:off x="762000" y="1198131"/>
            <a:ext cx="8077200" cy="4339609"/>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0000"/>
              </a:lnSpc>
              <a:spcBef>
                <a:spcPts val="0"/>
              </a:spcBef>
              <a:spcAft>
                <a:spcPts val="0"/>
              </a:spcAft>
              <a:buClr>
                <a:srgbClr val="000000"/>
              </a:buClr>
              <a:buSzPts val="2500"/>
              <a:buFont typeface="Arial" panose="020B0604020202020204" pitchFamily="34" charset="0"/>
              <a:buChar char="•"/>
            </a:pPr>
            <a:r>
              <a:rPr lang="vi-VN" sz="2300" i="0" u="none" strike="noStrike" cap="none" dirty="0">
                <a:solidFill>
                  <a:srgbClr val="000000"/>
                </a:solidFill>
                <a:latin typeface="Arial"/>
                <a:ea typeface="Arial"/>
                <a:cs typeface="Arial"/>
                <a:sym typeface="Arial"/>
              </a:rPr>
              <a:t>Các thành phần trong mô hình:</a:t>
            </a:r>
          </a:p>
          <a:p>
            <a:pPr marL="342900" marR="0" lvl="0" indent="-342900" algn="just" rtl="0">
              <a:lnSpc>
                <a:spcPct val="100000"/>
              </a:lnSpc>
              <a:spcBef>
                <a:spcPts val="0"/>
              </a:spcBef>
              <a:spcAft>
                <a:spcPts val="0"/>
              </a:spcAft>
              <a:buClr>
                <a:srgbClr val="000000"/>
              </a:buClr>
              <a:buSzPts val="2500"/>
              <a:buFont typeface="Arial" panose="020B0604020202020204" pitchFamily="34" charset="0"/>
              <a:buChar char="•"/>
            </a:pPr>
            <a:endParaRPr lang="vi-VN" sz="2300" b="1" i="0" u="none" strike="noStrike" cap="none" dirty="0">
              <a:solidFill>
                <a:srgbClr val="000000"/>
              </a:solidFill>
              <a:latin typeface="Arial"/>
              <a:ea typeface="Arial"/>
              <a:cs typeface="Arial"/>
              <a:sym typeface="Arial"/>
            </a:endParaRPr>
          </a:p>
          <a:p>
            <a:pPr marL="342900" marR="0" lvl="0" indent="-342900" algn="just" rtl="0">
              <a:lnSpc>
                <a:spcPct val="100000"/>
              </a:lnSpc>
              <a:spcBef>
                <a:spcPts val="0"/>
              </a:spcBef>
              <a:spcAft>
                <a:spcPts val="0"/>
              </a:spcAft>
              <a:buClr>
                <a:srgbClr val="000000"/>
              </a:buClr>
              <a:buSzPts val="2500"/>
              <a:buFont typeface="Arial" panose="020B0604020202020204" pitchFamily="34" charset="0"/>
              <a:buChar char="•"/>
            </a:pPr>
            <a:r>
              <a:rPr lang="vi-VN" sz="2300" b="1" i="0" u="none" strike="noStrike" cap="none" dirty="0">
                <a:solidFill>
                  <a:srgbClr val="000000"/>
                </a:solidFill>
                <a:latin typeface="Arial"/>
                <a:ea typeface="Arial"/>
                <a:cs typeface="Arial"/>
                <a:sym typeface="Arial"/>
              </a:rPr>
              <a:t>AbstractClass</a:t>
            </a:r>
            <a:r>
              <a:rPr lang="en-US" sz="2300" b="1" i="0" u="none" strike="noStrike" cap="none" dirty="0">
                <a:solidFill>
                  <a:srgbClr val="000000"/>
                </a:solidFill>
                <a:latin typeface="Arial"/>
                <a:ea typeface="Arial"/>
                <a:cs typeface="Arial"/>
                <a:sym typeface="Arial"/>
              </a:rPr>
              <a:t>:</a:t>
            </a:r>
            <a:r>
              <a:rPr lang="vi-VN" sz="2300" b="1" i="0" u="none" strike="noStrike" cap="none" dirty="0">
                <a:solidFill>
                  <a:srgbClr val="000000"/>
                </a:solidFill>
                <a:latin typeface="Arial"/>
                <a:ea typeface="Arial"/>
                <a:cs typeface="Arial"/>
                <a:sym typeface="Arial"/>
              </a:rPr>
              <a:t> </a:t>
            </a:r>
            <a:r>
              <a:rPr lang="vi-VN" sz="2300" i="0" u="none" strike="noStrike" cap="none" dirty="0">
                <a:solidFill>
                  <a:srgbClr val="000000"/>
                </a:solidFill>
                <a:latin typeface="Arial"/>
                <a:ea typeface="Arial"/>
                <a:cs typeface="Arial"/>
                <a:sym typeface="Arial"/>
              </a:rPr>
              <a:t>khai báo các phương thức hoạt động như các bước</a:t>
            </a:r>
            <a:r>
              <a:rPr lang="en-US" sz="2300" dirty="0"/>
              <a:t> (step)</a:t>
            </a:r>
            <a:r>
              <a:rPr lang="vi-VN" sz="2300" i="0" u="none" strike="noStrike" cap="none" dirty="0">
                <a:solidFill>
                  <a:srgbClr val="000000"/>
                </a:solidFill>
                <a:latin typeface="Arial"/>
                <a:ea typeface="Arial"/>
                <a:cs typeface="Arial"/>
                <a:sym typeface="Arial"/>
              </a:rPr>
              <a:t> của một thuật toán, cũng như template method xác định cấu trúc chung của thuật toán </a:t>
            </a:r>
            <a:r>
              <a:rPr lang="en-US" sz="2300" i="0" u="none" strike="noStrike" cap="none" dirty="0" err="1">
                <a:solidFill>
                  <a:srgbClr val="000000"/>
                </a:solidFill>
                <a:latin typeface="Arial"/>
                <a:ea typeface="Arial"/>
                <a:cs typeface="Arial"/>
                <a:sym typeface="Arial"/>
              </a:rPr>
              <a:t>bằng</a:t>
            </a:r>
            <a:r>
              <a:rPr lang="en-US" sz="2300" i="0" u="none" strike="noStrike" cap="none" dirty="0">
                <a:solidFill>
                  <a:srgbClr val="000000"/>
                </a:solidFill>
                <a:latin typeface="Arial"/>
                <a:ea typeface="Arial"/>
                <a:cs typeface="Arial"/>
                <a:sym typeface="Arial"/>
              </a:rPr>
              <a:t> </a:t>
            </a:r>
            <a:r>
              <a:rPr lang="en-US" sz="2300" i="0" u="none" strike="noStrike" cap="none" dirty="0" err="1">
                <a:solidFill>
                  <a:srgbClr val="000000"/>
                </a:solidFill>
                <a:latin typeface="Arial"/>
                <a:ea typeface="Arial"/>
                <a:cs typeface="Arial"/>
                <a:sym typeface="Arial"/>
              </a:rPr>
              <a:t>cách</a:t>
            </a:r>
            <a:r>
              <a:rPr lang="en-US" sz="2300" i="0" u="none" strike="noStrike" cap="none" dirty="0">
                <a:solidFill>
                  <a:srgbClr val="000000"/>
                </a:solidFill>
                <a:latin typeface="Arial"/>
                <a:ea typeface="Arial"/>
                <a:cs typeface="Arial"/>
                <a:sym typeface="Arial"/>
              </a:rPr>
              <a:t> </a:t>
            </a:r>
            <a:r>
              <a:rPr lang="vi-VN" sz="2300" i="0" u="none" strike="noStrike" cap="none" dirty="0">
                <a:solidFill>
                  <a:srgbClr val="000000"/>
                </a:solidFill>
                <a:latin typeface="Arial"/>
                <a:ea typeface="Arial"/>
                <a:cs typeface="Arial"/>
                <a:sym typeface="Arial"/>
              </a:rPr>
              <a:t>gọi các phương thức này theo một thứ tự cụ thể. Các </a:t>
            </a:r>
            <a:r>
              <a:rPr lang="en-US" sz="2300" i="0" u="none" strike="noStrike" cap="none" dirty="0">
                <a:solidFill>
                  <a:srgbClr val="000000"/>
                </a:solidFill>
                <a:latin typeface="Arial"/>
                <a:ea typeface="Arial"/>
                <a:cs typeface="Arial"/>
                <a:sym typeface="Arial"/>
              </a:rPr>
              <a:t>step</a:t>
            </a:r>
            <a:r>
              <a:rPr lang="vi-VN" sz="2300" i="0" u="none" strike="noStrike" cap="none" dirty="0">
                <a:solidFill>
                  <a:srgbClr val="000000"/>
                </a:solidFill>
                <a:latin typeface="Arial"/>
                <a:ea typeface="Arial"/>
                <a:cs typeface="Arial"/>
                <a:sym typeface="Arial"/>
              </a:rPr>
              <a:t> có thể được khai báo là trừu tượng hoặc có một số triển khai mặc định.</a:t>
            </a:r>
            <a:endParaRPr lang="en-US" sz="2300" i="0" u="none" strike="noStrike" cap="none" dirty="0">
              <a:solidFill>
                <a:srgbClr val="000000"/>
              </a:solidFill>
              <a:latin typeface="Arial"/>
              <a:ea typeface="Arial"/>
              <a:cs typeface="Arial"/>
              <a:sym typeface="Arial"/>
            </a:endParaRPr>
          </a:p>
          <a:p>
            <a:pPr marL="342900" marR="0" lvl="0" indent="-342900" algn="just" rtl="0">
              <a:lnSpc>
                <a:spcPct val="100000"/>
              </a:lnSpc>
              <a:spcBef>
                <a:spcPts val="0"/>
              </a:spcBef>
              <a:spcAft>
                <a:spcPts val="0"/>
              </a:spcAft>
              <a:buClr>
                <a:srgbClr val="000000"/>
              </a:buClr>
              <a:buSzPts val="2500"/>
              <a:buFont typeface="Arial" panose="020B0604020202020204" pitchFamily="34" charset="0"/>
              <a:buChar char="•"/>
            </a:pPr>
            <a:endParaRPr lang="vi-VN" sz="2300" i="0" u="none" strike="noStrike" cap="none" dirty="0">
              <a:solidFill>
                <a:srgbClr val="000000"/>
              </a:solidFill>
              <a:latin typeface="Arial"/>
              <a:ea typeface="Arial"/>
              <a:cs typeface="Arial"/>
              <a:sym typeface="Arial"/>
            </a:endParaRPr>
          </a:p>
          <a:p>
            <a:pPr marL="342900" marR="0" lvl="0" indent="-342900" algn="just" rtl="0">
              <a:lnSpc>
                <a:spcPct val="100000"/>
              </a:lnSpc>
              <a:spcBef>
                <a:spcPts val="0"/>
              </a:spcBef>
              <a:spcAft>
                <a:spcPts val="0"/>
              </a:spcAft>
              <a:buClr>
                <a:srgbClr val="000000"/>
              </a:buClr>
              <a:buSzPts val="2500"/>
              <a:buFont typeface="Arial" panose="020B0604020202020204" pitchFamily="34" charset="0"/>
              <a:buChar char="•"/>
            </a:pPr>
            <a:r>
              <a:rPr lang="vi-VN" sz="2300" b="1" i="0" u="none" strike="noStrike" cap="none" dirty="0">
                <a:solidFill>
                  <a:srgbClr val="000000"/>
                </a:solidFill>
                <a:latin typeface="Arial"/>
                <a:ea typeface="Arial"/>
                <a:cs typeface="Arial"/>
                <a:sym typeface="Arial"/>
              </a:rPr>
              <a:t>Các lớp Concrete </a:t>
            </a:r>
            <a:r>
              <a:rPr lang="vi-VN" sz="2300" i="0" u="none" strike="noStrike" cap="none" dirty="0">
                <a:solidFill>
                  <a:srgbClr val="000000"/>
                </a:solidFill>
                <a:latin typeface="Arial"/>
                <a:ea typeface="Arial"/>
                <a:cs typeface="Arial"/>
                <a:sym typeface="Arial"/>
              </a:rPr>
              <a:t>có thể ghi đè tất cả các bước</a:t>
            </a:r>
            <a:r>
              <a:rPr lang="en-US" sz="2300" i="0" u="none" strike="noStrike" cap="none" dirty="0">
                <a:solidFill>
                  <a:srgbClr val="000000"/>
                </a:solidFill>
                <a:latin typeface="Arial"/>
                <a:ea typeface="Arial"/>
                <a:cs typeface="Arial"/>
                <a:sym typeface="Arial"/>
              </a:rPr>
              <a:t> (step)</a:t>
            </a:r>
            <a:r>
              <a:rPr lang="vi-VN" sz="2300" i="0" u="none" strike="noStrike" cap="none" dirty="0">
                <a:solidFill>
                  <a:srgbClr val="000000"/>
                </a:solidFill>
                <a:latin typeface="Arial"/>
                <a:ea typeface="Arial"/>
                <a:cs typeface="Arial"/>
                <a:sym typeface="Arial"/>
              </a:rPr>
              <a:t> để cung cấp triển khai cụ thể cho từng bước của thuật toán, </a:t>
            </a:r>
            <a:r>
              <a:rPr lang="en-US" sz="2300" i="0" u="none" strike="noStrike" cap="none" dirty="0" err="1">
                <a:solidFill>
                  <a:srgbClr val="000000"/>
                </a:solidFill>
                <a:latin typeface="Arial"/>
                <a:ea typeface="Arial"/>
                <a:cs typeface="Arial"/>
                <a:sym typeface="Arial"/>
              </a:rPr>
              <a:t>ngoại</a:t>
            </a:r>
            <a:r>
              <a:rPr lang="en-US" sz="2300" i="0" u="none" strike="noStrike" cap="none" dirty="0">
                <a:solidFill>
                  <a:srgbClr val="000000"/>
                </a:solidFill>
                <a:latin typeface="Arial"/>
                <a:ea typeface="Arial"/>
                <a:cs typeface="Arial"/>
                <a:sym typeface="Arial"/>
              </a:rPr>
              <a:t> </a:t>
            </a:r>
            <a:r>
              <a:rPr lang="en-US" sz="2300" i="0" u="none" strike="noStrike" cap="none" dirty="0" err="1">
                <a:solidFill>
                  <a:srgbClr val="000000"/>
                </a:solidFill>
                <a:latin typeface="Arial"/>
                <a:ea typeface="Arial"/>
                <a:cs typeface="Arial"/>
                <a:sym typeface="Arial"/>
              </a:rPr>
              <a:t>trừ</a:t>
            </a:r>
            <a:r>
              <a:rPr lang="vi-VN" sz="2300" i="0" u="none" strike="noStrike" cap="none" dirty="0">
                <a:solidFill>
                  <a:srgbClr val="000000"/>
                </a:solidFill>
                <a:latin typeface="Arial"/>
                <a:ea typeface="Arial"/>
                <a:cs typeface="Arial"/>
                <a:sym typeface="Arial"/>
              </a:rPr>
              <a:t> template method.</a:t>
            </a:r>
            <a:endParaRPr sz="2300" i="0" u="none" strike="noStrike" cap="none" dirty="0">
              <a:solidFill>
                <a:schemeClr val="dk1"/>
              </a:solidFill>
              <a:latin typeface="Tahoma"/>
              <a:ea typeface="Tahoma"/>
              <a:cs typeface="Tahoma"/>
              <a:sym typeface="Tahom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g21049d4e727_1_66"/>
          <p:cNvSpPr txBox="1">
            <a:spLocks noGrp="1"/>
          </p:cNvSpPr>
          <p:nvPr>
            <p:ph type="title"/>
          </p:nvPr>
        </p:nvSpPr>
        <p:spPr>
          <a:xfrm>
            <a:off x="457200" y="152400"/>
            <a:ext cx="8686800" cy="685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4000" b="1">
                <a:solidFill>
                  <a:schemeClr val="dk1"/>
                </a:solidFill>
              </a:rPr>
              <a:t>5. Ưu điểm</a:t>
            </a:r>
            <a:endParaRPr/>
          </a:p>
        </p:txBody>
      </p:sp>
      <p:sp>
        <p:nvSpPr>
          <p:cNvPr id="140" name="Google Shape;140;g21049d4e727_1_66"/>
          <p:cNvSpPr txBox="1"/>
          <p:nvPr/>
        </p:nvSpPr>
        <p:spPr>
          <a:xfrm>
            <a:off x="723900" y="1717837"/>
            <a:ext cx="8153400" cy="3031559"/>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1200"/>
              </a:spcBef>
              <a:spcAft>
                <a:spcPts val="0"/>
              </a:spcAft>
              <a:buClr>
                <a:srgbClr val="000000"/>
              </a:buClr>
              <a:buSzPts val="2500"/>
              <a:buFont typeface="Arial"/>
              <a:buChar char="•"/>
            </a:pPr>
            <a:r>
              <a:rPr lang="vi-VN" sz="2300" i="0" u="none" strike="noStrike" cap="none" dirty="0">
                <a:solidFill>
                  <a:srgbClr val="000000"/>
                </a:solidFill>
                <a:latin typeface="Arial"/>
                <a:ea typeface="Arial"/>
                <a:cs typeface="Arial"/>
                <a:sym typeface="Arial"/>
              </a:rPr>
              <a:t>Tái sử dụng code (reuse), tránh trùng lặp code (duplicate): đưa những phần trùng lặp vào lớp cha (abstract class).</a:t>
            </a:r>
          </a:p>
          <a:p>
            <a:pPr marL="342900" marR="0" lvl="0" indent="-342900" algn="l" rtl="0">
              <a:lnSpc>
                <a:spcPct val="100000"/>
              </a:lnSpc>
              <a:spcBef>
                <a:spcPts val="1200"/>
              </a:spcBef>
              <a:spcAft>
                <a:spcPts val="0"/>
              </a:spcAft>
              <a:buClr>
                <a:srgbClr val="000000"/>
              </a:buClr>
              <a:buSzPts val="2500"/>
              <a:buFont typeface="Arial"/>
              <a:buChar char="•"/>
            </a:pPr>
            <a:r>
              <a:rPr lang="vi-VN" sz="2300" i="0" u="none" strike="noStrike" cap="none" dirty="0">
                <a:solidFill>
                  <a:srgbClr val="000000"/>
                </a:solidFill>
                <a:latin typeface="Arial"/>
                <a:ea typeface="Arial"/>
                <a:cs typeface="Arial"/>
                <a:sym typeface="Arial"/>
              </a:rPr>
              <a:t>Cho phép người dùng override chỉ một số phần nhất định của thuật toán lớn, làm cho chúng ít bị ảnh hưởng hơn bởi những thay đổi xảy ra với các phần khác của thuật toán.</a:t>
            </a:r>
            <a:endParaRPr lang="en-US" sz="2300" i="0" u="none" strike="noStrike" cap="none" dirty="0">
              <a:solidFill>
                <a:srgbClr val="000000"/>
              </a:solidFill>
              <a:latin typeface="Arial"/>
              <a:ea typeface="Arial"/>
              <a:cs typeface="Arial"/>
              <a:sym typeface="Arial"/>
            </a:endParaRPr>
          </a:p>
          <a:p>
            <a:pPr marL="342900" marR="0" lvl="0" indent="-342900" algn="l" rtl="0">
              <a:lnSpc>
                <a:spcPct val="100000"/>
              </a:lnSpc>
              <a:spcBef>
                <a:spcPts val="1200"/>
              </a:spcBef>
              <a:spcAft>
                <a:spcPts val="0"/>
              </a:spcAft>
              <a:buClr>
                <a:srgbClr val="000000"/>
              </a:buClr>
              <a:buSzPts val="2500"/>
              <a:buFont typeface="Arial"/>
              <a:buChar char="•"/>
            </a:pPr>
            <a:r>
              <a:rPr lang="en-US" sz="2300" dirty="0"/>
              <a:t>T</a:t>
            </a:r>
            <a:r>
              <a:rPr lang="vi-VN" sz="2300" i="0" u="none" strike="noStrike" cap="none" dirty="0">
                <a:solidFill>
                  <a:srgbClr val="000000"/>
                </a:solidFill>
                <a:latin typeface="Arial"/>
                <a:ea typeface="Arial"/>
                <a:cs typeface="Arial"/>
                <a:sym typeface="Arial"/>
              </a:rPr>
              <a:t>ạo ra một cấu trúc hợp nhất cho các thuật toán, giúp dễ dàng bảo trì và cập nhật hệ thống.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g21049d4e727_1_71"/>
          <p:cNvSpPr txBox="1">
            <a:spLocks noGrp="1"/>
          </p:cNvSpPr>
          <p:nvPr>
            <p:ph type="title"/>
          </p:nvPr>
        </p:nvSpPr>
        <p:spPr>
          <a:xfrm>
            <a:off x="457200" y="152400"/>
            <a:ext cx="8686800" cy="685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4000" b="1">
                <a:solidFill>
                  <a:schemeClr val="dk1"/>
                </a:solidFill>
              </a:rPr>
              <a:t>6. Nhược điểm</a:t>
            </a:r>
            <a:endParaRPr/>
          </a:p>
        </p:txBody>
      </p:sp>
      <p:sp>
        <p:nvSpPr>
          <p:cNvPr id="146" name="Google Shape;146;g21049d4e727_1_71"/>
          <p:cNvSpPr txBox="1"/>
          <p:nvPr/>
        </p:nvSpPr>
        <p:spPr>
          <a:xfrm>
            <a:off x="723900" y="1728019"/>
            <a:ext cx="8153400" cy="3770223"/>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00000"/>
              </a:buClr>
              <a:buSzPts val="2500"/>
              <a:buFont typeface="Arial"/>
              <a:buChar char="•"/>
            </a:pPr>
            <a:r>
              <a:rPr lang="vi-VN" sz="2500" b="0" i="0" u="none" strike="noStrike" cap="none" dirty="0">
                <a:solidFill>
                  <a:srgbClr val="000000"/>
                </a:solidFill>
                <a:latin typeface="Arial"/>
                <a:ea typeface="Arial"/>
                <a:cs typeface="Arial"/>
                <a:sym typeface="Arial"/>
              </a:rPr>
              <a:t>Một số khách hàng có thể bị giới hạn bởi khung thuật toán được cung cấp.</a:t>
            </a:r>
            <a:endParaRPr lang="en-US" sz="2500" b="0" i="0" u="none" strike="noStrike" cap="none" dirty="0">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500"/>
              <a:buFont typeface="Arial"/>
              <a:buChar char="•"/>
            </a:pPr>
            <a:endParaRPr lang="en-US" sz="2500" b="0" i="0" u="none" strike="noStrike" cap="none" dirty="0">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500"/>
              <a:buFont typeface="Arial"/>
              <a:buChar char="•"/>
            </a:pPr>
            <a:r>
              <a:rPr lang="en-US" sz="2500" dirty="0"/>
              <a:t>C</a:t>
            </a:r>
            <a:r>
              <a:rPr lang="vi-VN" sz="2500" b="0" i="0" u="none" strike="noStrike" cap="none" dirty="0">
                <a:solidFill>
                  <a:srgbClr val="000000"/>
                </a:solidFill>
                <a:latin typeface="Arial"/>
                <a:ea typeface="Arial"/>
                <a:cs typeface="Arial"/>
                <a:sym typeface="Arial"/>
              </a:rPr>
              <a:t>ó thể vi phạm Nguyên tắc thay thế Liskov bằng cách ngăn chặn việc triển khai bước mặc định thông qua một lớp con.</a:t>
            </a:r>
            <a:endParaRPr lang="en-US" sz="2500" b="0" i="0" u="none" strike="noStrike" cap="none" dirty="0">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500"/>
              <a:buFont typeface="Arial"/>
              <a:buChar char="•"/>
            </a:pPr>
            <a:endParaRPr lang="en-US" sz="2500" b="0" i="0" u="none" strike="noStrike" cap="none" dirty="0">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500"/>
              <a:buFont typeface="Arial"/>
              <a:buChar char="•"/>
            </a:pPr>
            <a:r>
              <a:rPr lang="vi-VN" sz="2500" b="0" i="0" u="none" strike="noStrike" cap="none" dirty="0">
                <a:solidFill>
                  <a:srgbClr val="000000"/>
                </a:solidFill>
                <a:latin typeface="Arial"/>
                <a:ea typeface="Arial"/>
                <a:cs typeface="Arial"/>
                <a:sym typeface="Arial"/>
              </a:rPr>
              <a:t>Template method có càng nhiều bước để override càng khó bảo trì.</a:t>
            </a:r>
            <a:endParaRPr lang="en-US" sz="2500" dirty="0"/>
          </a:p>
          <a:p>
            <a:pPr marL="342900" marR="0" lvl="0" indent="-342900" algn="l" rtl="0">
              <a:lnSpc>
                <a:spcPct val="100000"/>
              </a:lnSpc>
              <a:spcBef>
                <a:spcPts val="0"/>
              </a:spcBef>
              <a:spcAft>
                <a:spcPts val="0"/>
              </a:spcAft>
              <a:buClr>
                <a:srgbClr val="000000"/>
              </a:buClr>
              <a:buSzPts val="2500"/>
              <a:buFont typeface="Arial"/>
              <a:buChar char="•"/>
            </a:pP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VNPT template">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2121</TotalTime>
  <Words>795</Words>
  <Application>Microsoft Office PowerPoint</Application>
  <PresentationFormat>On-screen Show (4:3)</PresentationFormat>
  <Paragraphs>59</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Noto Sans Symbols</vt:lpstr>
      <vt:lpstr>Times New Roman</vt:lpstr>
      <vt:lpstr>Courier New</vt:lpstr>
      <vt:lpstr>Arial</vt:lpstr>
      <vt:lpstr>Calibri</vt:lpstr>
      <vt:lpstr>Tahoma</vt:lpstr>
      <vt:lpstr>VNPT template</vt:lpstr>
      <vt:lpstr>Mẫu Template Method</vt:lpstr>
      <vt:lpstr>Nội dung</vt:lpstr>
      <vt:lpstr>1. Tổng quan</vt:lpstr>
      <vt:lpstr>2. Ngữ cảnh/trường hợp sử dụng</vt:lpstr>
      <vt:lpstr>2. Ngữ cảnh/trường hợp sử dụng</vt:lpstr>
      <vt:lpstr>3. Cấu trúc mẫu</vt:lpstr>
      <vt:lpstr>3. Mô tả</vt:lpstr>
      <vt:lpstr>5. Ưu điểm</vt:lpstr>
      <vt:lpstr>6. Nhược điểm</vt:lpstr>
      <vt:lpstr>7. Mối quan hệ với các mẫu khác</vt:lpstr>
      <vt:lpstr>3. Ví dụ minh họa</vt:lpstr>
      <vt:lpstr>7. Mối quan hệ với các mẫu khác</vt:lpstr>
      <vt:lpstr>Thanks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Adapter Pattern</dc:title>
  <dc:creator>Tran Anh Dung</dc:creator>
  <cp:lastModifiedBy>Nguyen Quan</cp:lastModifiedBy>
  <cp:revision>23</cp:revision>
  <dcterms:created xsi:type="dcterms:W3CDTF">2010-09-29T06:57:02Z</dcterms:created>
  <dcterms:modified xsi:type="dcterms:W3CDTF">2024-05-08T06:37:29Z</dcterms:modified>
</cp:coreProperties>
</file>